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3" r:id="rId4"/>
    <p:sldId id="258"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1107F-D7A0-42C1-8903-C54B1EAA27FE}" type="datetimeFigureOut">
              <a:rPr lang="en-CA" smtClean="0"/>
              <a:t>2023-04-24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27362-164B-4F0E-95BD-845EBB5B3A63}" type="slidenum">
              <a:rPr lang="en-CA" smtClean="0"/>
              <a:t>‹#›</a:t>
            </a:fld>
            <a:endParaRPr lang="en-CA"/>
          </a:p>
        </p:txBody>
      </p:sp>
    </p:spTree>
    <p:extLst>
      <p:ext uri="{BB962C8B-B14F-4D97-AF65-F5344CB8AC3E}">
        <p14:creationId xmlns:p14="http://schemas.microsoft.com/office/powerpoint/2010/main" val="233149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E4B4-99BE-A7F3-963D-354C9B237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CAF3639-9282-2A03-AE05-E2962ED9E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0114702-F5F4-B00B-A67A-FB8BE3270E03}"/>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5" name="Footer Placeholder 4">
            <a:extLst>
              <a:ext uri="{FF2B5EF4-FFF2-40B4-BE49-F238E27FC236}">
                <a16:creationId xmlns:a16="http://schemas.microsoft.com/office/drawing/2014/main" id="{CE0EAE45-7F8F-CF2C-D75C-A6BED1E2D8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294D4-7ED5-81A7-CB40-38154BD0CEA9}"/>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46541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6EF8-2A8A-AA97-690C-560B1CF933F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9DBFF9-D2D9-1570-CD56-476E89D309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2D300A-AF25-7692-9B94-3E951BEA116D}"/>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5" name="Footer Placeholder 4">
            <a:extLst>
              <a:ext uri="{FF2B5EF4-FFF2-40B4-BE49-F238E27FC236}">
                <a16:creationId xmlns:a16="http://schemas.microsoft.com/office/drawing/2014/main" id="{62D23578-7085-73AC-39A3-139EC0F6E9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A66236-D465-A9E4-BAA2-41F1F6BA89E3}"/>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45978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B70AC-6A6A-2AB5-B5F8-FAA7E908EB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3E2967-C52C-50E3-ABFF-B8C2DBC4DF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C6C8C2-B5F0-7EE3-4C1B-A2E29BC6CE34}"/>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5" name="Footer Placeholder 4">
            <a:extLst>
              <a:ext uri="{FF2B5EF4-FFF2-40B4-BE49-F238E27FC236}">
                <a16:creationId xmlns:a16="http://schemas.microsoft.com/office/drawing/2014/main" id="{804892B9-4101-3341-DED9-FEA623C3D0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7A324E5-434D-7FEE-75F5-60A1C38206E3}"/>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333976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4AEF-D908-B7D4-117A-DFE1E46874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279ABC-2CB3-78AB-8978-6E46F72CC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25F21C-A059-7DE7-B7A7-49E300898F9A}"/>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5" name="Footer Placeholder 4">
            <a:extLst>
              <a:ext uri="{FF2B5EF4-FFF2-40B4-BE49-F238E27FC236}">
                <a16:creationId xmlns:a16="http://schemas.microsoft.com/office/drawing/2014/main" id="{91BD5DED-D1E9-6B1A-664B-9A86FCFF08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363CB9-7D1B-A0A7-9AFF-C06398EAF2EE}"/>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103589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0EE9-CD78-A0AE-3A9E-FE8025FD4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EC2BDDF-0325-88F0-1014-20D1CADC0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721B8-CE40-C9A2-A9C7-5197BB1CB2E9}"/>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5" name="Footer Placeholder 4">
            <a:extLst>
              <a:ext uri="{FF2B5EF4-FFF2-40B4-BE49-F238E27FC236}">
                <a16:creationId xmlns:a16="http://schemas.microsoft.com/office/drawing/2014/main" id="{1370575D-4664-19B8-44C0-8DAB4663FF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3E4E3A-2337-C455-8CB8-C565463AE80B}"/>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149187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8B39-0388-61BB-2972-BC82FC49E80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C4EE3D-06B5-FC8C-B82A-6346057FA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45BD929-978A-BD94-973E-217A4EA00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5AC5704-E58F-F816-082C-28E87DAC9DD9}"/>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6" name="Footer Placeholder 5">
            <a:extLst>
              <a:ext uri="{FF2B5EF4-FFF2-40B4-BE49-F238E27FC236}">
                <a16:creationId xmlns:a16="http://schemas.microsoft.com/office/drawing/2014/main" id="{C05A9700-D31F-CDA7-8859-C7217FBC69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68D1D66-EBC4-34CB-0140-59AED3A866BD}"/>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108201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3A90-BE7D-7BC3-CFAA-89FE2FC8261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0A29288-17D1-A187-D109-DD8BDF230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10E7D-E170-8D84-80CF-572006FF79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BF7C0F1-4E3E-1CEB-B97A-74F62B72D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1D8C0-E227-1138-4098-77BF152C4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98D703C-9D3F-4313-EF39-58ED3B971474}"/>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8" name="Footer Placeholder 7">
            <a:extLst>
              <a:ext uri="{FF2B5EF4-FFF2-40B4-BE49-F238E27FC236}">
                <a16:creationId xmlns:a16="http://schemas.microsoft.com/office/drawing/2014/main" id="{AA2FAB3F-9E75-0A65-3421-FE99DDDE08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79F0F80-1AF8-4F2C-F2A7-CF125A48B015}"/>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43072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403A-7B4F-95FB-AA9B-D3BA0043F08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16D3D7E-1733-1C05-B65F-CB9FCD3E1611}"/>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4" name="Footer Placeholder 3">
            <a:extLst>
              <a:ext uri="{FF2B5EF4-FFF2-40B4-BE49-F238E27FC236}">
                <a16:creationId xmlns:a16="http://schemas.microsoft.com/office/drawing/2014/main" id="{1C340B0E-FE22-9D0C-C304-D85A9ED152D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DFDB05B-79EC-A56B-24CA-16E9D35D5999}"/>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75767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89A7B-E2C0-6F16-A64E-12FFEF7FF9E5}"/>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3" name="Footer Placeholder 2">
            <a:extLst>
              <a:ext uri="{FF2B5EF4-FFF2-40B4-BE49-F238E27FC236}">
                <a16:creationId xmlns:a16="http://schemas.microsoft.com/office/drawing/2014/main" id="{2386CC77-406A-BE36-8AF4-54E72F952D0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10930F0-EE45-BD69-D3FA-51FFAE54742D}"/>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30986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6562-3FCC-8205-54D0-472D2E1F8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96B3AB0-1E07-58A7-6EA7-A112ABB08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F07872-B4B6-33C7-BEF5-775B4D782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3EF69-5306-D339-19D4-C47A739C88EE}"/>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6" name="Footer Placeholder 5">
            <a:extLst>
              <a:ext uri="{FF2B5EF4-FFF2-40B4-BE49-F238E27FC236}">
                <a16:creationId xmlns:a16="http://schemas.microsoft.com/office/drawing/2014/main" id="{2CB0248C-CDB5-36C7-30F7-E534F63AE8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B0E6877-D9BC-0DC8-DDB5-59D87856867C}"/>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111850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8534-24E7-300B-8068-983649908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4836C5D-CF09-A8AD-7E43-FD7FCE473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60B338F-433A-7479-6E66-783D12F45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E4B39-F710-2F3F-AD69-0C15F36673C1}"/>
              </a:ext>
            </a:extLst>
          </p:cNvPr>
          <p:cNvSpPr>
            <a:spLocks noGrp="1"/>
          </p:cNvSpPr>
          <p:nvPr>
            <p:ph type="dt" sz="half" idx="10"/>
          </p:nvPr>
        </p:nvSpPr>
        <p:spPr/>
        <p:txBody>
          <a:bodyPr/>
          <a:lstStyle/>
          <a:p>
            <a:fld id="{47988BF1-1945-4699-A26D-DB9B76D51927}" type="datetimeFigureOut">
              <a:rPr lang="en-CA" smtClean="0"/>
              <a:t>2023-04-24</a:t>
            </a:fld>
            <a:endParaRPr lang="en-CA"/>
          </a:p>
        </p:txBody>
      </p:sp>
      <p:sp>
        <p:nvSpPr>
          <p:cNvPr id="6" name="Footer Placeholder 5">
            <a:extLst>
              <a:ext uri="{FF2B5EF4-FFF2-40B4-BE49-F238E27FC236}">
                <a16:creationId xmlns:a16="http://schemas.microsoft.com/office/drawing/2014/main" id="{B07500EF-E385-A772-4224-9A7C0603038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D7F97-B6D9-E9AF-366F-2C4438E9F4C2}"/>
              </a:ext>
            </a:extLst>
          </p:cNvPr>
          <p:cNvSpPr>
            <a:spLocks noGrp="1"/>
          </p:cNvSpPr>
          <p:nvPr>
            <p:ph type="sldNum" sz="quarter" idx="12"/>
          </p:nvPr>
        </p:nvSpPr>
        <p:spPr/>
        <p:txBody>
          <a:bodyPr/>
          <a:lstStyle/>
          <a:p>
            <a:fld id="{83A69280-0A45-4656-9907-6A87464E5D73}" type="slidenum">
              <a:rPr lang="en-CA" smtClean="0"/>
              <a:t>‹#›</a:t>
            </a:fld>
            <a:endParaRPr lang="en-CA"/>
          </a:p>
        </p:txBody>
      </p:sp>
    </p:spTree>
    <p:extLst>
      <p:ext uri="{BB962C8B-B14F-4D97-AF65-F5344CB8AC3E}">
        <p14:creationId xmlns:p14="http://schemas.microsoft.com/office/powerpoint/2010/main" val="3896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ACF172-E709-162E-F5B0-0F9463763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9F14C69-2FA2-7E1D-F620-BA9EF33C4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827DC4-E837-A36E-8915-6FB1BCB5C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88BF1-1945-4699-A26D-DB9B76D51927}" type="datetimeFigureOut">
              <a:rPr lang="en-CA" smtClean="0"/>
              <a:t>2023-04-24</a:t>
            </a:fld>
            <a:endParaRPr lang="en-CA"/>
          </a:p>
        </p:txBody>
      </p:sp>
      <p:sp>
        <p:nvSpPr>
          <p:cNvPr id="5" name="Footer Placeholder 4">
            <a:extLst>
              <a:ext uri="{FF2B5EF4-FFF2-40B4-BE49-F238E27FC236}">
                <a16:creationId xmlns:a16="http://schemas.microsoft.com/office/drawing/2014/main" id="{48083854-A6C4-AA42-E9D9-B3798AED9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811802-8881-AC51-CBE0-59EB7094B5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69280-0A45-4656-9907-6A87464E5D73}" type="slidenum">
              <a:rPr lang="en-CA" smtClean="0"/>
              <a:t>‹#›</a:t>
            </a:fld>
            <a:endParaRPr lang="en-CA"/>
          </a:p>
        </p:txBody>
      </p:sp>
    </p:spTree>
    <p:extLst>
      <p:ext uri="{BB962C8B-B14F-4D97-AF65-F5344CB8AC3E}">
        <p14:creationId xmlns:p14="http://schemas.microsoft.com/office/powerpoint/2010/main" val="234129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imaginecanada.ca/sites/default/files/Sector-Monitor-Ongoing-Effects-COVID-19-Pandemic-EN.pdf" TargetMode="External"/><Relationship Id="rId4" Type="http://schemas.openxmlformats.org/officeDocument/2006/relationships/hyperlink" Target="https://www.williamjoseph.com/en/news/posts/industry-marketing-analysis-non-profi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rubyporter.com/branding-logo-design/brand-guidelines/" TargetMode="External"/><Relationship Id="rId5" Type="http://schemas.openxmlformats.org/officeDocument/2006/relationships/hyperlink" Target="https://www.canva.com/" TargetMode="External"/><Relationship Id="rId4" Type="http://schemas.openxmlformats.org/officeDocument/2006/relationships/hyperlink" Target="https://www.lionsclubs.org/en/resources-for-members/brand-guidelin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buffer.com/library/social-media-sites/" TargetMode="External"/><Relationship Id="rId13" Type="http://schemas.openxmlformats.org/officeDocument/2006/relationships/hyperlink" Target="https://www.tiktok.com/?ref=buffer.com" TargetMode="External"/><Relationship Id="rId3" Type="http://schemas.openxmlformats.org/officeDocument/2006/relationships/image" Target="../media/image6.jfif"/><Relationship Id="rId7" Type="http://schemas.openxmlformats.org/officeDocument/2006/relationships/image" Target="../media/image2.png"/><Relationship Id="rId12" Type="http://schemas.openxmlformats.org/officeDocument/2006/relationships/hyperlink" Target="https://uk.pcmag.com/social-media/143458/twitters-most-active-users-are-jumping-ship?_gl=1*2lpawm*_ga*MTQzNjQ2OTc4NS4xNjgwMDIwODE1*_ga_2Y85WP1X8R*MTY4MDAyMDgxNS4xLjAuMTY4MDAyMDgxNS4wLjAuMA..&amp;ref=buffer.com#:~:text=Our%20overall%20audience%20has%20continued%20to%20grow%2C%20reaching%20238%20million%20mDAU%20%5Bmonetizable%20daily%20active%20users%5D%20in%20Q2%202022.%22" TargetMode="Externa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twitter.com/?ref=buffer.com" TargetMode="External"/><Relationship Id="rId5" Type="http://schemas.openxmlformats.org/officeDocument/2006/relationships/image" Target="../media/image8.jfif"/><Relationship Id="rId15" Type="http://schemas.openxmlformats.org/officeDocument/2006/relationships/image" Target="../media/image9.jfif"/><Relationship Id="rId10" Type="http://schemas.openxmlformats.org/officeDocument/2006/relationships/hyperlink" Target="https://datareportal.com/essential-facebook-stats?ref=buffer.com#:~:text=These%20latest%20figures,today." TargetMode="External"/><Relationship Id="rId4" Type="http://schemas.openxmlformats.org/officeDocument/2006/relationships/image" Target="../media/image7.jfif"/><Relationship Id="rId9" Type="http://schemas.openxmlformats.org/officeDocument/2006/relationships/hyperlink" Target="https://www.facebook.com/" TargetMode="External"/><Relationship Id="rId14" Type="http://schemas.openxmlformats.org/officeDocument/2006/relationships/hyperlink" Target="https://www.cbsnews.com/news/tiktok-google-facebook-social-media-internet/?ref=buff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sanzendigital.com/the-8-most-common-facebook-terms-you-need-to-know-to-understand-your-business-pag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business/learn/courses" TargetMode="External"/><Relationship Id="rId5" Type="http://schemas.openxmlformats.org/officeDocument/2006/relationships/hyperlink" Target="https://www.constantcontact.com/blog/facebook-for-nonprofits/" TargetMode="External"/><Relationship Id="rId4" Type="http://schemas.openxmlformats.org/officeDocument/2006/relationships/hyperlink" Target="https://socialimpact.facebook.com/get-started/fundraise-with-facebook/#Collect-Dona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dbillie_jo@yahoo.ca" TargetMode="External"/><Relationship Id="rId4" Type="http://schemas.openxmlformats.org/officeDocument/2006/relationships/hyperlink" Target="mailto:dantucker6@yaho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61BBFC-8E2E-02DC-06E3-9145E4FF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30385"/>
          </a:xfrm>
          <a:prstGeom prst="rect">
            <a:avLst/>
          </a:prstGeom>
        </p:spPr>
      </p:pic>
      <p:pic>
        <p:nvPicPr>
          <p:cNvPr id="7" name="Picture 6">
            <a:extLst>
              <a:ext uri="{FF2B5EF4-FFF2-40B4-BE49-F238E27FC236}">
                <a16:creationId xmlns:a16="http://schemas.microsoft.com/office/drawing/2014/main" id="{23E2702F-6817-D030-C0D9-256D47D2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512"/>
            <a:ext cx="12192000" cy="1097488"/>
          </a:xfrm>
          <a:prstGeom prst="rect">
            <a:avLst/>
          </a:prstGeom>
        </p:spPr>
      </p:pic>
      <p:pic>
        <p:nvPicPr>
          <p:cNvPr id="9" name="Picture 8">
            <a:extLst>
              <a:ext uri="{FF2B5EF4-FFF2-40B4-BE49-F238E27FC236}">
                <a16:creationId xmlns:a16="http://schemas.microsoft.com/office/drawing/2014/main" id="{B62C108E-C828-D66E-CCF7-60AA0AEE1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482" y="2288302"/>
            <a:ext cx="3606518" cy="4562324"/>
          </a:xfrm>
          <a:prstGeom prst="rect">
            <a:avLst/>
          </a:prstGeom>
        </p:spPr>
      </p:pic>
      <p:pic>
        <p:nvPicPr>
          <p:cNvPr id="11" name="Picture 10">
            <a:extLst>
              <a:ext uri="{FF2B5EF4-FFF2-40B4-BE49-F238E27FC236}">
                <a16:creationId xmlns:a16="http://schemas.microsoft.com/office/drawing/2014/main" id="{9418A3E9-E36B-5DA2-E2AC-2F28B8E28B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6" y="3446003"/>
            <a:ext cx="1771715" cy="2126963"/>
          </a:xfrm>
          <a:prstGeom prst="rect">
            <a:avLst/>
          </a:prstGeom>
        </p:spPr>
      </p:pic>
      <p:sp>
        <p:nvSpPr>
          <p:cNvPr id="2" name="TextBox 1">
            <a:extLst>
              <a:ext uri="{FF2B5EF4-FFF2-40B4-BE49-F238E27FC236}">
                <a16:creationId xmlns:a16="http://schemas.microsoft.com/office/drawing/2014/main" id="{6A02EE53-10C6-2E47-6E3A-90541B0C4959}"/>
              </a:ext>
            </a:extLst>
          </p:cNvPr>
          <p:cNvSpPr txBox="1"/>
          <p:nvPr/>
        </p:nvSpPr>
        <p:spPr>
          <a:xfrm>
            <a:off x="2292889" y="1778456"/>
            <a:ext cx="6390486" cy="1938992"/>
          </a:xfrm>
          <a:prstGeom prst="rect">
            <a:avLst/>
          </a:prstGeom>
          <a:noFill/>
        </p:spPr>
        <p:txBody>
          <a:bodyPr wrap="square" rtlCol="0">
            <a:spAutoFit/>
          </a:bodyPr>
          <a:lstStyle/>
          <a:p>
            <a:pPr algn="ctr"/>
            <a:r>
              <a:rPr lang="en-CA" sz="4400" b="1" dirty="0">
                <a:solidFill>
                  <a:srgbClr val="0070C0"/>
                </a:solidFill>
                <a:latin typeface="Helvetica" panose="020B0604020202020204" pitchFamily="34" charset="0"/>
                <a:cs typeface="Helvetica" panose="020B0604020202020204" pitchFamily="34" charset="0"/>
              </a:rPr>
              <a:t>Digital &amp; Social Media Marketing</a:t>
            </a:r>
          </a:p>
          <a:p>
            <a:pPr algn="ctr"/>
            <a:r>
              <a:rPr lang="en-CA" sz="3200" dirty="0">
                <a:solidFill>
                  <a:srgbClr val="0070C0"/>
                </a:solidFill>
                <a:latin typeface="Helvetica" panose="020B0604020202020204" pitchFamily="34" charset="0"/>
                <a:cs typeface="Helvetica" panose="020B0604020202020204" pitchFamily="34" charset="0"/>
              </a:rPr>
              <a:t>Today &amp; Tomorrow</a:t>
            </a:r>
          </a:p>
        </p:txBody>
      </p:sp>
      <p:sp>
        <p:nvSpPr>
          <p:cNvPr id="3" name="TextBox 2">
            <a:extLst>
              <a:ext uri="{FF2B5EF4-FFF2-40B4-BE49-F238E27FC236}">
                <a16:creationId xmlns:a16="http://schemas.microsoft.com/office/drawing/2014/main" id="{5667107A-972D-68FC-6108-3CB3B56AA210}"/>
              </a:ext>
            </a:extLst>
          </p:cNvPr>
          <p:cNvSpPr txBox="1"/>
          <p:nvPr/>
        </p:nvSpPr>
        <p:spPr>
          <a:xfrm>
            <a:off x="4263223" y="3717448"/>
            <a:ext cx="2351926" cy="369332"/>
          </a:xfrm>
          <a:prstGeom prst="rect">
            <a:avLst/>
          </a:prstGeom>
          <a:noFill/>
        </p:spPr>
        <p:txBody>
          <a:bodyPr wrap="none" rtlCol="0">
            <a:spAutoFit/>
          </a:bodyPr>
          <a:lstStyle/>
          <a:p>
            <a:r>
              <a:rPr lang="en-CA" dirty="0">
                <a:latin typeface="Helvetica" panose="020B0604020202020204" pitchFamily="34" charset="0"/>
                <a:cs typeface="Helvetica" panose="020B0604020202020204" pitchFamily="34" charset="0"/>
              </a:rPr>
              <a:t>Learning Session #1 </a:t>
            </a:r>
          </a:p>
        </p:txBody>
      </p:sp>
    </p:spTree>
    <p:extLst>
      <p:ext uri="{BB962C8B-B14F-4D97-AF65-F5344CB8AC3E}">
        <p14:creationId xmlns:p14="http://schemas.microsoft.com/office/powerpoint/2010/main" val="223587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61BBFC-8E2E-02DC-06E3-9145E4FF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38"/>
            <a:ext cx="12192000" cy="1122520"/>
          </a:xfrm>
          <a:prstGeom prst="rect">
            <a:avLst/>
          </a:prstGeom>
        </p:spPr>
      </p:pic>
      <p:pic>
        <p:nvPicPr>
          <p:cNvPr id="7" name="Picture 6">
            <a:extLst>
              <a:ext uri="{FF2B5EF4-FFF2-40B4-BE49-F238E27FC236}">
                <a16:creationId xmlns:a16="http://schemas.microsoft.com/office/drawing/2014/main" id="{23E2702F-6817-D030-C0D9-256D47D2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2594"/>
            <a:ext cx="12192000" cy="855406"/>
          </a:xfrm>
          <a:prstGeom prst="rect">
            <a:avLst/>
          </a:prstGeom>
        </p:spPr>
      </p:pic>
      <p:sp>
        <p:nvSpPr>
          <p:cNvPr id="2" name="TextBox 1">
            <a:extLst>
              <a:ext uri="{FF2B5EF4-FFF2-40B4-BE49-F238E27FC236}">
                <a16:creationId xmlns:a16="http://schemas.microsoft.com/office/drawing/2014/main" id="{4AED9A2A-965A-4066-2B4E-E266BC1ECE1B}"/>
              </a:ext>
            </a:extLst>
          </p:cNvPr>
          <p:cNvSpPr txBox="1"/>
          <p:nvPr/>
        </p:nvSpPr>
        <p:spPr>
          <a:xfrm>
            <a:off x="184413" y="1326701"/>
            <a:ext cx="4618857" cy="461665"/>
          </a:xfrm>
          <a:prstGeom prst="rect">
            <a:avLst/>
          </a:prstGeom>
          <a:noFill/>
        </p:spPr>
        <p:txBody>
          <a:bodyPr wrap="square" rtlCol="0">
            <a:spAutoFit/>
          </a:bodyPr>
          <a:lstStyle/>
          <a:p>
            <a:r>
              <a:rPr lang="en-CA" sz="2400" b="1" dirty="0">
                <a:solidFill>
                  <a:srgbClr val="0070C0"/>
                </a:solidFill>
                <a:latin typeface="Helvetica" panose="020B0604020202020204" pitchFamily="34" charset="0"/>
                <a:cs typeface="Helvetica" panose="020B0604020202020204" pitchFamily="34" charset="0"/>
              </a:rPr>
              <a:t>Why Marketing?  Why Now? </a:t>
            </a:r>
          </a:p>
        </p:txBody>
      </p:sp>
      <p:sp>
        <p:nvSpPr>
          <p:cNvPr id="9" name="TextBox 8">
            <a:extLst>
              <a:ext uri="{FF2B5EF4-FFF2-40B4-BE49-F238E27FC236}">
                <a16:creationId xmlns:a16="http://schemas.microsoft.com/office/drawing/2014/main" id="{A63B4A96-C769-D6F3-D51E-01D9E1355423}"/>
              </a:ext>
            </a:extLst>
          </p:cNvPr>
          <p:cNvSpPr txBox="1"/>
          <p:nvPr/>
        </p:nvSpPr>
        <p:spPr>
          <a:xfrm>
            <a:off x="184413" y="1946956"/>
            <a:ext cx="11788973" cy="3738459"/>
          </a:xfrm>
          <a:prstGeom prst="rect">
            <a:avLst/>
          </a:prstGeom>
          <a:noFill/>
        </p:spPr>
        <p:txBody>
          <a:bodyPr wrap="square" rtlCol="0">
            <a:spAutoFit/>
          </a:bodyPr>
          <a:lstStyle/>
          <a:p>
            <a:pPr>
              <a:lnSpc>
                <a:spcPct val="107000"/>
              </a:lnSpc>
              <a:spcAft>
                <a:spcPts val="800"/>
              </a:spcAft>
            </a:pPr>
            <a:r>
              <a:rPr lang="en-CA" sz="1400" kern="100" dirty="0">
                <a:effectLst/>
                <a:latin typeface="Helvetica" panose="020B0604020202020204" pitchFamily="34" charset="0"/>
                <a:ea typeface="Calibri" panose="020F0502020204030204" pitchFamily="34" charset="0"/>
                <a:cs typeface="Helvetica" panose="020B0604020202020204" pitchFamily="34" charset="0"/>
              </a:rPr>
              <a:t>Lions International has been developing marketing material and urging clubs to market their individual clubs more and more.  Marketing is an important part of keeping our clubs alive.  Through Marketing tactics, our Lions clubs are able to showcase the important work that we do and gain community awareness in the areas we serve.  Marketing is not just about sales or obtaining donations, it is about awareness and telling the Lion’s story. </a:t>
            </a:r>
          </a:p>
          <a:p>
            <a:pPr>
              <a:lnSpc>
                <a:spcPct val="107000"/>
              </a:lnSpc>
              <a:spcAft>
                <a:spcPts val="800"/>
              </a:spcAft>
            </a:pPr>
            <a:r>
              <a:rPr lang="en-CA" sz="1400" kern="100" dirty="0">
                <a:effectLst/>
                <a:latin typeface="Helvetica" panose="020B0604020202020204" pitchFamily="34" charset="0"/>
                <a:ea typeface="Calibri" panose="020F0502020204030204" pitchFamily="34" charset="0"/>
                <a:cs typeface="Helvetica" panose="020B0604020202020204" pitchFamily="34" charset="0"/>
              </a:rPr>
              <a:t>The pandemic has hit all industries really hard and changed the way that many organizations operate.  It has required organizations to pivot the way that they provide their service very quickly and to include digital tools.  As a service, volunteer-based organization, the pandemic affected us in multiple ways.  We needed to change how we met with each other, how we provided our services, and it effected the communities that we service in the largest ways. </a:t>
            </a:r>
          </a:p>
          <a:p>
            <a:pPr>
              <a:lnSpc>
                <a:spcPct val="107000"/>
              </a:lnSpc>
              <a:spcAft>
                <a:spcPts val="800"/>
              </a:spcAft>
            </a:pPr>
            <a:r>
              <a:rPr lang="en-US" sz="1400" kern="100" dirty="0">
                <a:effectLst/>
                <a:latin typeface="Helvetica" panose="020B0604020202020204" pitchFamily="34" charset="0"/>
                <a:ea typeface="Calibri" panose="020F0502020204030204" pitchFamily="34" charset="0"/>
                <a:cs typeface="Helvetica" panose="020B0604020202020204" pitchFamily="34" charset="0"/>
              </a:rPr>
              <a:t>In an article written by </a:t>
            </a:r>
            <a:r>
              <a:rPr lang="en-US" sz="1400" u="sng" kern="100"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4"/>
              </a:rPr>
              <a:t>William Joseph </a:t>
            </a:r>
            <a:r>
              <a:rPr lang="en-US" sz="1400" kern="100" dirty="0">
                <a:effectLst/>
                <a:latin typeface="Helvetica" panose="020B0604020202020204" pitchFamily="34" charset="0"/>
                <a:ea typeface="Calibri" panose="020F0502020204030204" pitchFamily="34" charset="0"/>
                <a:cs typeface="Helvetica" panose="020B0604020202020204" pitchFamily="34" charset="0"/>
              </a:rPr>
              <a:t> on Oct 18 2021 it states “research shows that </a:t>
            </a:r>
            <a:r>
              <a:rPr lang="en-US" sz="1400" u="sng" kern="100"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5"/>
              </a:rPr>
              <a:t>42% of charities</a:t>
            </a:r>
            <a:r>
              <a:rPr lang="en-US" sz="1400" kern="100" dirty="0">
                <a:effectLst/>
                <a:latin typeface="Helvetica" panose="020B0604020202020204" pitchFamily="34" charset="0"/>
                <a:ea typeface="Calibri" panose="020F0502020204030204" pitchFamily="34" charset="0"/>
                <a:cs typeface="Helvetica" panose="020B0604020202020204" pitchFamily="34" charset="0"/>
              </a:rPr>
              <a:t> have created new programs and </a:t>
            </a:r>
            <a:r>
              <a:rPr lang="en-US" sz="1400" u="sng" kern="100"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5"/>
              </a:rPr>
              <a:t>54% have transitioned in-person programs</a:t>
            </a:r>
            <a:r>
              <a:rPr lang="en-US" sz="1400" kern="100" dirty="0">
                <a:effectLst/>
                <a:latin typeface="Helvetica" panose="020B0604020202020204" pitchFamily="34" charset="0"/>
                <a:ea typeface="Calibri" panose="020F0502020204030204" pitchFamily="34" charset="0"/>
                <a:cs typeface="Helvetica" panose="020B0604020202020204" pitchFamily="34" charset="0"/>
              </a:rPr>
              <a:t> online since the beginning of the pandemic. In other cases, organizations have been forced to suspend or cease programs all together.” This shows that many organizations were not able to switch and utilize digital tools and unfortunately were not able to stay afloat. The article outlines that the need for assistance is growing but the ability to reach the communities that need the assistance is harder to reach.  This article is an insight into how Marketing can assist an organization in communicating with the community where the community is.  People are looking to work with organizations that share their values, and morals.  They are interested in donating to organizations that they have an emotional connection with.  </a:t>
            </a:r>
            <a:endParaRPr lang="en-CA" sz="1400" kern="1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54667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61BBFC-8E2E-02DC-06E3-9145E4FF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30385"/>
          </a:xfrm>
          <a:prstGeom prst="rect">
            <a:avLst/>
          </a:prstGeom>
        </p:spPr>
      </p:pic>
      <p:pic>
        <p:nvPicPr>
          <p:cNvPr id="7" name="Picture 6">
            <a:extLst>
              <a:ext uri="{FF2B5EF4-FFF2-40B4-BE49-F238E27FC236}">
                <a16:creationId xmlns:a16="http://schemas.microsoft.com/office/drawing/2014/main" id="{23E2702F-6817-D030-C0D9-256D47D2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512"/>
            <a:ext cx="12192000" cy="1097488"/>
          </a:xfrm>
          <a:prstGeom prst="rect">
            <a:avLst/>
          </a:prstGeom>
        </p:spPr>
      </p:pic>
      <p:sp>
        <p:nvSpPr>
          <p:cNvPr id="2" name="TextBox 1">
            <a:extLst>
              <a:ext uri="{FF2B5EF4-FFF2-40B4-BE49-F238E27FC236}">
                <a16:creationId xmlns:a16="http://schemas.microsoft.com/office/drawing/2014/main" id="{ADC035A7-D59B-3859-5E29-7696D2DB76CB}"/>
              </a:ext>
            </a:extLst>
          </p:cNvPr>
          <p:cNvSpPr txBox="1"/>
          <p:nvPr/>
        </p:nvSpPr>
        <p:spPr>
          <a:xfrm>
            <a:off x="277608" y="1404322"/>
            <a:ext cx="4677884" cy="461665"/>
          </a:xfrm>
          <a:prstGeom prst="rect">
            <a:avLst/>
          </a:prstGeom>
          <a:noFill/>
        </p:spPr>
        <p:txBody>
          <a:bodyPr wrap="none" rtlCol="0">
            <a:spAutoFit/>
          </a:bodyPr>
          <a:lstStyle/>
          <a:p>
            <a:r>
              <a:rPr lang="en-CA" sz="2400" b="1" dirty="0">
                <a:solidFill>
                  <a:srgbClr val="0070C0"/>
                </a:solidFill>
                <a:latin typeface="Helvetica" panose="020B0604020202020204" pitchFamily="34" charset="0"/>
                <a:cs typeface="Helvetica" panose="020B0604020202020204" pitchFamily="34" charset="0"/>
              </a:rPr>
              <a:t>LCI Brand &amp; Brand Guidelines </a:t>
            </a:r>
          </a:p>
        </p:txBody>
      </p:sp>
      <p:sp>
        <p:nvSpPr>
          <p:cNvPr id="3" name="TextBox 2">
            <a:extLst>
              <a:ext uri="{FF2B5EF4-FFF2-40B4-BE49-F238E27FC236}">
                <a16:creationId xmlns:a16="http://schemas.microsoft.com/office/drawing/2014/main" id="{A428914E-2149-1C51-8E16-3403CEE5BC50}"/>
              </a:ext>
            </a:extLst>
          </p:cNvPr>
          <p:cNvSpPr txBox="1"/>
          <p:nvPr/>
        </p:nvSpPr>
        <p:spPr>
          <a:xfrm>
            <a:off x="277608" y="1865987"/>
            <a:ext cx="11622866" cy="1785104"/>
          </a:xfrm>
          <a:prstGeom prst="rect">
            <a:avLst/>
          </a:prstGeom>
          <a:noFill/>
        </p:spPr>
        <p:txBody>
          <a:bodyPr wrap="square" rtlCol="0">
            <a:spAutoFit/>
          </a:bodyPr>
          <a:lstStyle/>
          <a:p>
            <a:r>
              <a:rPr lang="en-CA" sz="1400" dirty="0">
                <a:latin typeface="Helvetica" panose="020B0604020202020204" pitchFamily="34" charset="0"/>
                <a:cs typeface="Helvetica" panose="020B0604020202020204" pitchFamily="34" charset="0"/>
              </a:rPr>
              <a:t>In support of marketing efforts, the Lions organization has created Brand Guidelines and Marketing kits: including social media marketing kits for the clubs to utilize.  You can view and learn more about the LCI brand and marketing guideline by </a:t>
            </a:r>
            <a:r>
              <a:rPr lang="en-CA" sz="1400" dirty="0">
                <a:latin typeface="Helvetica" panose="020B0604020202020204" pitchFamily="34" charset="0"/>
                <a:cs typeface="Helvetica" panose="020B0604020202020204" pitchFamily="34" charset="0"/>
                <a:hlinkClick r:id="rId4"/>
              </a:rPr>
              <a:t>clicking here</a:t>
            </a:r>
            <a:r>
              <a:rPr lang="en-CA" sz="1400" dirty="0">
                <a:latin typeface="Helvetica" panose="020B0604020202020204" pitchFamily="34" charset="0"/>
                <a:cs typeface="Helvetica" panose="020B0604020202020204" pitchFamily="34" charset="0"/>
              </a:rPr>
              <a:t>.  Take some time to read through and understand the tone of voice, the colours, and imagery that the Lions have associated with the brand.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On the International site there are images, logos, templates, videos and many other tools and files to assist with your marketing material creation.  On the site you can also gain access to the editing tool that is suggested by the organization, Canva.  For easy access, you can also </a:t>
            </a:r>
            <a:r>
              <a:rPr lang="en-CA" sz="1400" dirty="0">
                <a:latin typeface="Helvetica" panose="020B0604020202020204" pitchFamily="34" charset="0"/>
                <a:cs typeface="Helvetica" panose="020B0604020202020204" pitchFamily="34" charset="0"/>
                <a:hlinkClick r:id="rId5"/>
              </a:rPr>
              <a:t>click here </a:t>
            </a:r>
            <a:r>
              <a:rPr lang="en-CA" sz="1400" dirty="0">
                <a:latin typeface="Helvetica" panose="020B0604020202020204" pitchFamily="34" charset="0"/>
                <a:cs typeface="Helvetica" panose="020B0604020202020204" pitchFamily="34" charset="0"/>
              </a:rPr>
              <a:t>to get to the site and download this tool to start using it. </a:t>
            </a:r>
          </a:p>
          <a:p>
            <a:endParaRPr lang="en-CA" sz="1200" dirty="0"/>
          </a:p>
        </p:txBody>
      </p:sp>
      <p:sp>
        <p:nvSpPr>
          <p:cNvPr id="4" name="TextBox 3">
            <a:extLst>
              <a:ext uri="{FF2B5EF4-FFF2-40B4-BE49-F238E27FC236}">
                <a16:creationId xmlns:a16="http://schemas.microsoft.com/office/drawing/2014/main" id="{491A3F97-D7FA-3672-7364-72F0B5C78416}"/>
              </a:ext>
            </a:extLst>
          </p:cNvPr>
          <p:cNvSpPr txBox="1"/>
          <p:nvPr/>
        </p:nvSpPr>
        <p:spPr>
          <a:xfrm>
            <a:off x="291526" y="3606076"/>
            <a:ext cx="6763390" cy="369332"/>
          </a:xfrm>
          <a:prstGeom prst="rect">
            <a:avLst/>
          </a:prstGeom>
          <a:noFill/>
        </p:spPr>
        <p:txBody>
          <a:bodyPr wrap="none" rtlCol="0">
            <a:spAutoFit/>
          </a:bodyPr>
          <a:lstStyle/>
          <a:p>
            <a:r>
              <a:rPr lang="en-CA" b="1" dirty="0">
                <a:solidFill>
                  <a:srgbClr val="0070C0"/>
                </a:solidFill>
                <a:latin typeface="Helvetica" panose="020B0604020202020204" pitchFamily="34" charset="0"/>
                <a:cs typeface="Helvetica" panose="020B0604020202020204" pitchFamily="34" charset="0"/>
              </a:rPr>
              <a:t>Brand Importance:  Why should we follow brand guidelines:</a:t>
            </a:r>
          </a:p>
        </p:txBody>
      </p:sp>
      <p:sp>
        <p:nvSpPr>
          <p:cNvPr id="6" name="TextBox 5">
            <a:extLst>
              <a:ext uri="{FF2B5EF4-FFF2-40B4-BE49-F238E27FC236}">
                <a16:creationId xmlns:a16="http://schemas.microsoft.com/office/drawing/2014/main" id="{ED4832D8-5114-07FF-50AC-53A04C473EB9}"/>
              </a:ext>
            </a:extLst>
          </p:cNvPr>
          <p:cNvSpPr txBox="1"/>
          <p:nvPr/>
        </p:nvSpPr>
        <p:spPr>
          <a:xfrm>
            <a:off x="277608" y="4112756"/>
            <a:ext cx="11472771" cy="1384995"/>
          </a:xfrm>
          <a:prstGeom prst="rect">
            <a:avLst/>
          </a:prstGeom>
          <a:noFill/>
        </p:spPr>
        <p:txBody>
          <a:bodyPr wrap="square" rtlCol="0">
            <a:spAutoFit/>
          </a:bodyPr>
          <a:lstStyle/>
          <a:p>
            <a:r>
              <a:rPr lang="en-CA" sz="1400" dirty="0">
                <a:latin typeface="Helvetica" panose="020B0604020202020204" pitchFamily="34" charset="0"/>
                <a:cs typeface="Helvetica" panose="020B0604020202020204" pitchFamily="34" charset="0"/>
              </a:rPr>
              <a:t>An article by </a:t>
            </a:r>
            <a:r>
              <a:rPr lang="en-CA" sz="1400" dirty="0">
                <a:latin typeface="Helvetica" panose="020B0604020202020204" pitchFamily="34" charset="0"/>
                <a:cs typeface="Helvetica" panose="020B0604020202020204" pitchFamily="34" charset="0"/>
                <a:hlinkClick r:id="rId6"/>
              </a:rPr>
              <a:t>Ruby Porter marketing &amp; design published on Feb 15, 2019 </a:t>
            </a:r>
            <a:r>
              <a:rPr lang="en-CA" sz="1400" dirty="0">
                <a:latin typeface="Helvetica" panose="020B0604020202020204" pitchFamily="34" charset="0"/>
                <a:cs typeface="Helvetica" panose="020B0604020202020204" pitchFamily="34" charset="0"/>
              </a:rPr>
              <a:t>discusses 5 reasons that brand guidelines are important.  They are as follows: </a:t>
            </a:r>
          </a:p>
          <a:p>
            <a:r>
              <a:rPr lang="en-CA" sz="1400" dirty="0">
                <a:latin typeface="Helvetica" panose="020B0604020202020204" pitchFamily="34" charset="0"/>
                <a:cs typeface="Helvetica" panose="020B0604020202020204" pitchFamily="34" charset="0"/>
              </a:rPr>
              <a:t>They ensure consistency through a set of rules that outline how the logos, and colours should be used.  This ensures that the brand is recognizable to others while ensuring that the brand goals remain focused and are portraying the organizations values.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Take some time to read the article to obtain further information to the benefits of using the brand guidelines and protecting the brand image.</a:t>
            </a:r>
          </a:p>
        </p:txBody>
      </p:sp>
    </p:spTree>
    <p:extLst>
      <p:ext uri="{BB962C8B-B14F-4D97-AF65-F5344CB8AC3E}">
        <p14:creationId xmlns:p14="http://schemas.microsoft.com/office/powerpoint/2010/main" val="56912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7A6D0F-FA32-FC99-D2A9-77C374B52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013" y="904992"/>
            <a:ext cx="927685" cy="920438"/>
          </a:xfrm>
          <a:prstGeom prst="rect">
            <a:avLst/>
          </a:prstGeom>
        </p:spPr>
      </p:pic>
      <p:pic>
        <p:nvPicPr>
          <p:cNvPr id="12" name="Picture 11">
            <a:extLst>
              <a:ext uri="{FF2B5EF4-FFF2-40B4-BE49-F238E27FC236}">
                <a16:creationId xmlns:a16="http://schemas.microsoft.com/office/drawing/2014/main" id="{C34C5CD2-00A4-A244-BDC4-F6EC132F7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529" y="888712"/>
            <a:ext cx="1026298" cy="759675"/>
          </a:xfrm>
          <a:prstGeom prst="rect">
            <a:avLst/>
          </a:prstGeom>
        </p:spPr>
      </p:pic>
      <p:pic>
        <p:nvPicPr>
          <p:cNvPr id="14" name="Picture 13">
            <a:extLst>
              <a:ext uri="{FF2B5EF4-FFF2-40B4-BE49-F238E27FC236}">
                <a16:creationId xmlns:a16="http://schemas.microsoft.com/office/drawing/2014/main" id="{E4973538-8895-C867-DD9A-7993B9EB2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665" y="959383"/>
            <a:ext cx="1131637" cy="752037"/>
          </a:xfrm>
          <a:prstGeom prst="rect">
            <a:avLst/>
          </a:prstGeom>
        </p:spPr>
      </p:pic>
      <p:pic>
        <p:nvPicPr>
          <p:cNvPr id="8" name="Picture 7">
            <a:extLst>
              <a:ext uri="{FF2B5EF4-FFF2-40B4-BE49-F238E27FC236}">
                <a16:creationId xmlns:a16="http://schemas.microsoft.com/office/drawing/2014/main" id="{D57179D9-CEF9-A153-219C-506CE7F37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625" y="936629"/>
            <a:ext cx="800020" cy="857164"/>
          </a:xfrm>
          <a:prstGeom prst="rect">
            <a:avLst/>
          </a:prstGeom>
        </p:spPr>
      </p:pic>
      <p:pic>
        <p:nvPicPr>
          <p:cNvPr id="5" name="Picture 4">
            <a:extLst>
              <a:ext uri="{FF2B5EF4-FFF2-40B4-BE49-F238E27FC236}">
                <a16:creationId xmlns:a16="http://schemas.microsoft.com/office/drawing/2014/main" id="{DA61BBFC-8E2E-02DC-06E3-9145E4FF1B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1230385"/>
          </a:xfrm>
          <a:prstGeom prst="rect">
            <a:avLst/>
          </a:prstGeom>
        </p:spPr>
      </p:pic>
      <p:pic>
        <p:nvPicPr>
          <p:cNvPr id="7" name="Picture 6">
            <a:extLst>
              <a:ext uri="{FF2B5EF4-FFF2-40B4-BE49-F238E27FC236}">
                <a16:creationId xmlns:a16="http://schemas.microsoft.com/office/drawing/2014/main" id="{23E2702F-6817-D030-C0D9-256D47D2B3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0512"/>
            <a:ext cx="12192000" cy="1097488"/>
          </a:xfrm>
          <a:prstGeom prst="rect">
            <a:avLst/>
          </a:prstGeom>
        </p:spPr>
      </p:pic>
      <p:sp>
        <p:nvSpPr>
          <p:cNvPr id="2" name="TextBox 1">
            <a:extLst>
              <a:ext uri="{FF2B5EF4-FFF2-40B4-BE49-F238E27FC236}">
                <a16:creationId xmlns:a16="http://schemas.microsoft.com/office/drawing/2014/main" id="{65BB7754-2AAE-17C9-CA6E-3C0F39AE55D0}"/>
              </a:ext>
            </a:extLst>
          </p:cNvPr>
          <p:cNvSpPr txBox="1"/>
          <p:nvPr/>
        </p:nvSpPr>
        <p:spPr>
          <a:xfrm>
            <a:off x="285301" y="1321549"/>
            <a:ext cx="3671198" cy="461665"/>
          </a:xfrm>
          <a:prstGeom prst="rect">
            <a:avLst/>
          </a:prstGeom>
          <a:noFill/>
        </p:spPr>
        <p:txBody>
          <a:bodyPr wrap="none" rtlCol="0">
            <a:spAutoFit/>
          </a:bodyPr>
          <a:lstStyle/>
          <a:p>
            <a:r>
              <a:rPr lang="en-CA" sz="2400" b="1" dirty="0">
                <a:solidFill>
                  <a:srgbClr val="0070C0"/>
                </a:solidFill>
                <a:latin typeface="Helvetica" panose="020B0604020202020204" pitchFamily="34" charset="0"/>
                <a:cs typeface="Helvetica" panose="020B0604020202020204" pitchFamily="34" charset="0"/>
              </a:rPr>
              <a:t>Social Media Marketing </a:t>
            </a:r>
          </a:p>
        </p:txBody>
      </p:sp>
      <p:sp>
        <p:nvSpPr>
          <p:cNvPr id="3" name="TextBox 2">
            <a:extLst>
              <a:ext uri="{FF2B5EF4-FFF2-40B4-BE49-F238E27FC236}">
                <a16:creationId xmlns:a16="http://schemas.microsoft.com/office/drawing/2014/main" id="{81DB2925-7DBB-F8F4-95D6-86B6F7DB254C}"/>
              </a:ext>
            </a:extLst>
          </p:cNvPr>
          <p:cNvSpPr txBox="1"/>
          <p:nvPr/>
        </p:nvSpPr>
        <p:spPr>
          <a:xfrm>
            <a:off x="285301" y="1846247"/>
            <a:ext cx="11685026" cy="3323987"/>
          </a:xfrm>
          <a:prstGeom prst="rect">
            <a:avLst/>
          </a:prstGeom>
          <a:noFill/>
        </p:spPr>
        <p:txBody>
          <a:bodyPr wrap="square" rtlCol="0">
            <a:spAutoFit/>
          </a:bodyPr>
          <a:lstStyle/>
          <a:p>
            <a:r>
              <a:rPr lang="en-US" sz="1400" b="1" i="0" dirty="0">
                <a:solidFill>
                  <a:srgbClr val="0070C0"/>
                </a:solidFill>
                <a:effectLst/>
                <a:latin typeface="Helvetica" panose="020B0604020202020204" pitchFamily="34" charset="0"/>
                <a:cs typeface="Helvetica" panose="020B0604020202020204" pitchFamily="34" charset="0"/>
              </a:rPr>
              <a:t>Social Media </a:t>
            </a:r>
            <a:r>
              <a:rPr lang="en-US" sz="1400" dirty="0">
                <a:solidFill>
                  <a:srgbClr val="202124"/>
                </a:solidFill>
                <a:latin typeface="Helvetica" panose="020B0604020202020204" pitchFamily="34" charset="0"/>
                <a:cs typeface="Helvetica" panose="020B0604020202020204" pitchFamily="34" charset="0"/>
              </a:rPr>
              <a:t>is defined as “websites </a:t>
            </a:r>
            <a:r>
              <a:rPr lang="en-US" sz="1400" b="0" i="0" dirty="0">
                <a:solidFill>
                  <a:srgbClr val="202124"/>
                </a:solidFill>
                <a:effectLst/>
                <a:latin typeface="Helvetica" panose="020B0604020202020204" pitchFamily="34" charset="0"/>
                <a:cs typeface="Helvetica" panose="020B0604020202020204" pitchFamily="34" charset="0"/>
              </a:rPr>
              <a:t>and applications that enable users to create and share content or to participate in social networking.” (Oxford Languages)</a:t>
            </a:r>
          </a:p>
          <a:p>
            <a:endParaRPr lang="en-CA" sz="1400" dirty="0">
              <a:solidFill>
                <a:srgbClr val="0070C0"/>
              </a:solidFill>
              <a:latin typeface="Helvetica" panose="020B0604020202020204" pitchFamily="34" charset="0"/>
              <a:cs typeface="Helvetica" panose="020B0604020202020204" pitchFamily="34" charset="0"/>
            </a:endParaRPr>
          </a:p>
          <a:p>
            <a:r>
              <a:rPr lang="en-CA" sz="1400" b="1" dirty="0">
                <a:solidFill>
                  <a:srgbClr val="0070C0"/>
                </a:solidFill>
                <a:latin typeface="Helvetica" panose="020B0604020202020204" pitchFamily="34" charset="0"/>
                <a:cs typeface="Helvetica" panose="020B0604020202020204" pitchFamily="34" charset="0"/>
              </a:rPr>
              <a:t>Social Media Platforms </a:t>
            </a:r>
            <a:r>
              <a:rPr lang="en-CA" sz="1400" dirty="0">
                <a:latin typeface="Helvetica" panose="020B0604020202020204" pitchFamily="34" charset="0"/>
                <a:cs typeface="Helvetica" panose="020B0604020202020204" pitchFamily="34" charset="0"/>
              </a:rPr>
              <a:t>are the sites where the networking and conversations are taking place.  There are hundreds of social media platforms but and article by </a:t>
            </a:r>
            <a:r>
              <a:rPr lang="en-CA" sz="1400" dirty="0">
                <a:latin typeface="Helvetica" panose="020B0604020202020204" pitchFamily="34" charset="0"/>
                <a:cs typeface="Helvetica" panose="020B0604020202020204" pitchFamily="34" charset="0"/>
                <a:hlinkClick r:id="rId8"/>
              </a:rPr>
              <a:t>Buffer published March 15 2023 </a:t>
            </a:r>
            <a:r>
              <a:rPr lang="en-CA" sz="1400" dirty="0">
                <a:latin typeface="Helvetica" panose="020B0604020202020204" pitchFamily="34" charset="0"/>
                <a:cs typeface="Helvetica" panose="020B0604020202020204" pitchFamily="34" charset="0"/>
              </a:rPr>
              <a:t>outlines the top platforms that people are using.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Some facts from the article state:</a:t>
            </a:r>
          </a:p>
          <a:p>
            <a:pPr marL="285750" indent="-285750">
              <a:buFont typeface="Arial" panose="020B0604020202020204" pitchFamily="34" charset="0"/>
              <a:buChar char="•"/>
            </a:pPr>
            <a:r>
              <a:rPr lang="en-US" sz="1400" b="0" i="0" dirty="0">
                <a:solidFill>
                  <a:srgbClr val="1438FF"/>
                </a:solidFill>
                <a:effectLst/>
                <a:latin typeface="Helvetica" panose="020B0604020202020204" pitchFamily="34" charset="0"/>
                <a:cs typeface="Helvetica" panose="020B0604020202020204" pitchFamily="34" charset="0"/>
                <a:hlinkClick r:id="rId9"/>
              </a:rPr>
              <a:t>“Facebook</a:t>
            </a:r>
            <a:r>
              <a:rPr lang="en-US" sz="1400" b="0" i="0" dirty="0">
                <a:solidFill>
                  <a:srgbClr val="231F20"/>
                </a:solidFill>
                <a:effectLst/>
                <a:latin typeface="Helvetica" panose="020B0604020202020204" pitchFamily="34" charset="0"/>
                <a:cs typeface="Helvetica" panose="020B0604020202020204" pitchFamily="34" charset="0"/>
              </a:rPr>
              <a:t> is the largest social networking site, with nearly 3 billion people using it monthly. This means roughly </a:t>
            </a:r>
            <a:r>
              <a:rPr lang="en-US" sz="1400" b="0" i="0" dirty="0">
                <a:solidFill>
                  <a:srgbClr val="1438FF"/>
                </a:solidFill>
                <a:effectLst/>
                <a:latin typeface="Helvetica" panose="020B0604020202020204" pitchFamily="34" charset="0"/>
                <a:cs typeface="Helvetica" panose="020B0604020202020204" pitchFamily="34" charset="0"/>
                <a:hlinkClick r:id="rId10"/>
              </a:rPr>
              <a:t>37%</a:t>
            </a:r>
            <a:r>
              <a:rPr lang="en-US" sz="1400" b="0" i="0" dirty="0">
                <a:solidFill>
                  <a:srgbClr val="231F20"/>
                </a:solidFill>
                <a:effectLst/>
                <a:latin typeface="Helvetica" panose="020B0604020202020204" pitchFamily="34" charset="0"/>
                <a:cs typeface="Helvetica" panose="020B0604020202020204" pitchFamily="34" charset="0"/>
              </a:rPr>
              <a:t> of the world’s population are Facebook users.”</a:t>
            </a:r>
          </a:p>
          <a:p>
            <a:pPr marL="285750" indent="-285750">
              <a:buFont typeface="Arial" panose="020B0604020202020204" pitchFamily="34" charset="0"/>
              <a:buChar char="•"/>
            </a:pPr>
            <a:r>
              <a:rPr lang="en-US" sz="1400" b="0" i="0" dirty="0">
                <a:solidFill>
                  <a:srgbClr val="1438FF"/>
                </a:solidFill>
                <a:effectLst/>
                <a:latin typeface="Helvetica" panose="020B0604020202020204" pitchFamily="34" charset="0"/>
                <a:cs typeface="Helvetica" panose="020B0604020202020204" pitchFamily="34" charset="0"/>
                <a:hlinkClick r:id="rId11"/>
              </a:rPr>
              <a:t>“Twitter</a:t>
            </a:r>
            <a:r>
              <a:rPr lang="en-US" sz="1400" b="0" i="0" dirty="0">
                <a:solidFill>
                  <a:srgbClr val="231F20"/>
                </a:solidFill>
                <a:effectLst/>
                <a:latin typeface="Helvetica" panose="020B0604020202020204" pitchFamily="34" charset="0"/>
                <a:cs typeface="Helvetica" panose="020B0604020202020204" pitchFamily="34" charset="0"/>
              </a:rPr>
              <a:t>, a platform with about </a:t>
            </a:r>
            <a:r>
              <a:rPr lang="en-US" sz="1400" b="0" i="0" dirty="0">
                <a:solidFill>
                  <a:srgbClr val="1438FF"/>
                </a:solidFill>
                <a:effectLst/>
                <a:latin typeface="Helvetica" panose="020B0604020202020204" pitchFamily="34" charset="0"/>
                <a:cs typeface="Helvetica" panose="020B0604020202020204" pitchFamily="34" charset="0"/>
                <a:hlinkClick r:id="rId12"/>
              </a:rPr>
              <a:t>238 million</a:t>
            </a:r>
            <a:r>
              <a:rPr lang="en-US" sz="1400" b="0" i="0" dirty="0">
                <a:solidFill>
                  <a:srgbClr val="231F20"/>
                </a:solidFill>
                <a:effectLst/>
                <a:latin typeface="Helvetica" panose="020B0604020202020204" pitchFamily="34" charset="0"/>
                <a:cs typeface="Helvetica" panose="020B0604020202020204" pitchFamily="34" charset="0"/>
              </a:rPr>
              <a:t> monthly active users.”</a:t>
            </a:r>
          </a:p>
          <a:p>
            <a:pPr marL="285750" indent="-285750">
              <a:buFont typeface="Arial" panose="020B0604020202020204" pitchFamily="34" charset="0"/>
              <a:buChar char="•"/>
            </a:pPr>
            <a:r>
              <a:rPr lang="en-US" sz="1400" b="0" i="0" dirty="0">
                <a:solidFill>
                  <a:srgbClr val="1438FF"/>
                </a:solidFill>
                <a:effectLst/>
                <a:latin typeface="Roboto" panose="02000000000000000000" pitchFamily="2" charset="0"/>
                <a:hlinkClick r:id="rId13"/>
              </a:rPr>
              <a:t>“TikTok</a:t>
            </a:r>
            <a:r>
              <a:rPr lang="en-US" sz="1400" b="0" i="0" dirty="0">
                <a:solidFill>
                  <a:srgbClr val="231F20"/>
                </a:solidFill>
                <a:effectLst/>
                <a:latin typeface="Roboto" panose="02000000000000000000" pitchFamily="2" charset="0"/>
              </a:rPr>
              <a:t>  is a short-form video-sharing app. Despite only launching in 2017, it’s one of the fastest-growing apps in the world and recently overtook Google as the </a:t>
            </a:r>
            <a:r>
              <a:rPr lang="en-US" sz="1400" b="0" i="0" dirty="0">
                <a:solidFill>
                  <a:srgbClr val="1438FF"/>
                </a:solidFill>
                <a:effectLst/>
                <a:latin typeface="Roboto" panose="02000000000000000000" pitchFamily="2" charset="0"/>
                <a:hlinkClick r:id="rId14"/>
              </a:rPr>
              <a:t>most visited </a:t>
            </a:r>
            <a:r>
              <a:rPr lang="en-US" sz="1400" b="0" i="0" dirty="0">
                <a:solidFill>
                  <a:srgbClr val="231F20"/>
                </a:solidFill>
                <a:effectLst/>
                <a:latin typeface="Roboto" panose="02000000000000000000" pitchFamily="2" charset="0"/>
              </a:rPr>
              <a:t>internet site.​”</a:t>
            </a:r>
          </a:p>
          <a:p>
            <a:pPr marL="285750" indent="-285750">
              <a:buFont typeface="Arial" panose="020B0604020202020204" pitchFamily="34" charset="0"/>
              <a:buChar char="•"/>
            </a:pPr>
            <a:endParaRPr lang="en-US" sz="1400" dirty="0">
              <a:solidFill>
                <a:srgbClr val="231F20"/>
              </a:solidFill>
              <a:latin typeface="Roboto" panose="02000000000000000000" pitchFamily="2" charset="0"/>
              <a:cs typeface="Helvetica" panose="020B0604020202020204" pitchFamily="34" charset="0"/>
            </a:endParaRPr>
          </a:p>
          <a:p>
            <a:r>
              <a:rPr lang="en-US" sz="1400" dirty="0">
                <a:solidFill>
                  <a:srgbClr val="231F20"/>
                </a:solidFill>
                <a:latin typeface="Roboto" panose="02000000000000000000" pitchFamily="2" charset="0"/>
                <a:cs typeface="Helvetica" panose="020B0604020202020204" pitchFamily="34" charset="0"/>
              </a:rPr>
              <a:t>This article provides lots of information about the social media platforms available.  Please search and learn more about the demographics and platforms that could be assets to your specific clubs community.</a:t>
            </a:r>
            <a:endParaRPr lang="en-CA" sz="1400" dirty="0">
              <a:latin typeface="Helvetica" panose="020B0604020202020204" pitchFamily="34" charset="0"/>
              <a:cs typeface="Helvetica" panose="020B0604020202020204" pitchFamily="34" charset="0"/>
            </a:endParaRPr>
          </a:p>
        </p:txBody>
      </p:sp>
      <p:pic>
        <p:nvPicPr>
          <p:cNvPr id="16" name="Picture 15">
            <a:extLst>
              <a:ext uri="{FF2B5EF4-FFF2-40B4-BE49-F238E27FC236}">
                <a16:creationId xmlns:a16="http://schemas.microsoft.com/office/drawing/2014/main" id="{0A89EBB4-3AD8-E151-CA82-D5C698A9C3F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42140" y="989027"/>
            <a:ext cx="752369" cy="752369"/>
          </a:xfrm>
          <a:prstGeom prst="rect">
            <a:avLst/>
          </a:prstGeom>
        </p:spPr>
      </p:pic>
    </p:spTree>
    <p:extLst>
      <p:ext uri="{BB962C8B-B14F-4D97-AF65-F5344CB8AC3E}">
        <p14:creationId xmlns:p14="http://schemas.microsoft.com/office/powerpoint/2010/main" val="178851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61BBFC-8E2E-02DC-06E3-9145E4FF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30385"/>
          </a:xfrm>
          <a:prstGeom prst="rect">
            <a:avLst/>
          </a:prstGeom>
        </p:spPr>
      </p:pic>
      <p:pic>
        <p:nvPicPr>
          <p:cNvPr id="7" name="Picture 6">
            <a:extLst>
              <a:ext uri="{FF2B5EF4-FFF2-40B4-BE49-F238E27FC236}">
                <a16:creationId xmlns:a16="http://schemas.microsoft.com/office/drawing/2014/main" id="{23E2702F-6817-D030-C0D9-256D47D2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512"/>
            <a:ext cx="12192000" cy="1097488"/>
          </a:xfrm>
          <a:prstGeom prst="rect">
            <a:avLst/>
          </a:prstGeom>
        </p:spPr>
      </p:pic>
      <p:sp>
        <p:nvSpPr>
          <p:cNvPr id="2" name="TextBox 1">
            <a:extLst>
              <a:ext uri="{FF2B5EF4-FFF2-40B4-BE49-F238E27FC236}">
                <a16:creationId xmlns:a16="http://schemas.microsoft.com/office/drawing/2014/main" id="{16B1B540-63C1-51C3-172C-B76DC4E0FB71}"/>
              </a:ext>
            </a:extLst>
          </p:cNvPr>
          <p:cNvSpPr txBox="1"/>
          <p:nvPr/>
        </p:nvSpPr>
        <p:spPr>
          <a:xfrm>
            <a:off x="581890" y="1495894"/>
            <a:ext cx="3159839" cy="461665"/>
          </a:xfrm>
          <a:prstGeom prst="rect">
            <a:avLst/>
          </a:prstGeom>
          <a:noFill/>
        </p:spPr>
        <p:txBody>
          <a:bodyPr wrap="none" rtlCol="0">
            <a:spAutoFit/>
          </a:bodyPr>
          <a:lstStyle/>
          <a:p>
            <a:r>
              <a:rPr lang="en-CA" sz="2400" b="1" dirty="0">
                <a:solidFill>
                  <a:srgbClr val="0070C0"/>
                </a:solidFill>
                <a:latin typeface="Helvetica" panose="020B0604020202020204" pitchFamily="34" charset="0"/>
                <a:cs typeface="Helvetica" panose="020B0604020202020204" pitchFamily="34" charset="0"/>
              </a:rPr>
              <a:t>Facebook Overview </a:t>
            </a:r>
          </a:p>
        </p:txBody>
      </p:sp>
      <p:sp>
        <p:nvSpPr>
          <p:cNvPr id="3" name="TextBox 2">
            <a:extLst>
              <a:ext uri="{FF2B5EF4-FFF2-40B4-BE49-F238E27FC236}">
                <a16:creationId xmlns:a16="http://schemas.microsoft.com/office/drawing/2014/main" id="{EDD06FE4-1180-40C3-E347-1D63BDDC1267}"/>
              </a:ext>
            </a:extLst>
          </p:cNvPr>
          <p:cNvSpPr txBox="1"/>
          <p:nvPr/>
        </p:nvSpPr>
        <p:spPr>
          <a:xfrm>
            <a:off x="581890" y="2090172"/>
            <a:ext cx="11201401" cy="3108543"/>
          </a:xfrm>
          <a:prstGeom prst="rect">
            <a:avLst/>
          </a:prstGeom>
          <a:noFill/>
        </p:spPr>
        <p:txBody>
          <a:bodyPr wrap="square" rtlCol="0">
            <a:spAutoFit/>
          </a:bodyPr>
          <a:lstStyle/>
          <a:p>
            <a:r>
              <a:rPr lang="en-CA" sz="1400" dirty="0">
                <a:latin typeface="Helvetica" panose="020B0604020202020204" pitchFamily="34" charset="0"/>
                <a:cs typeface="Helvetica" panose="020B0604020202020204" pitchFamily="34" charset="0"/>
              </a:rPr>
              <a:t>When creating your Facebook account it would be suggested to create the account using a Lion’s club email address and setting the account up as a not for profit business account.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A Marketing team should be set up within each club that is able to manage the creation and the publishing of the campaigns on Facebook account.  There are many uses that  Facebook can be used for but the main use for the Lion’s to start with is awareness.  With so much of the work on Facebook platform it is a great place to showcase the work that the Lion’s do to serve the community.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The Marketing team for each club should learn as much as they can about the Facebook platform and how it can be used to bring awareness to the club, the events and the fundraising events. </a:t>
            </a:r>
          </a:p>
          <a:p>
            <a:endParaRPr lang="en-CA"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CA" sz="1400" dirty="0">
                <a:latin typeface="Helvetica" panose="020B0604020202020204" pitchFamily="34" charset="0"/>
                <a:cs typeface="Helvetica" panose="020B0604020202020204" pitchFamily="34" charset="0"/>
                <a:hlinkClick r:id="rId4"/>
              </a:rPr>
              <a:t>Click here </a:t>
            </a:r>
            <a:r>
              <a:rPr lang="en-CA" sz="1400" dirty="0">
                <a:latin typeface="Helvetica" panose="020B0604020202020204" pitchFamily="34" charset="0"/>
                <a:cs typeface="Helvetica" panose="020B0604020202020204" pitchFamily="34" charset="0"/>
              </a:rPr>
              <a:t>to access a website that explains how Facebook can help with Fundraising. </a:t>
            </a:r>
          </a:p>
          <a:p>
            <a:pPr marL="285750" indent="-285750">
              <a:buFont typeface="Arial" panose="020B0604020202020204" pitchFamily="34" charset="0"/>
              <a:buChar char="•"/>
            </a:pPr>
            <a:r>
              <a:rPr lang="en-CA" sz="1400" dirty="0">
                <a:latin typeface="Helvetica" panose="020B0604020202020204" pitchFamily="34" charset="0"/>
                <a:cs typeface="Helvetica" panose="020B0604020202020204" pitchFamily="34" charset="0"/>
                <a:hlinkClick r:id="rId5"/>
              </a:rPr>
              <a:t>Click here </a:t>
            </a:r>
            <a:r>
              <a:rPr lang="en-CA" sz="1400" dirty="0">
                <a:latin typeface="Helvetica" panose="020B0604020202020204" pitchFamily="34" charset="0"/>
                <a:cs typeface="Helvetica" panose="020B0604020202020204" pitchFamily="34" charset="0"/>
              </a:rPr>
              <a:t>to access an article that explains how Facebook can help not-for-profit organizations </a:t>
            </a:r>
          </a:p>
          <a:p>
            <a:pPr marL="285750" indent="-285750">
              <a:buFont typeface="Arial" panose="020B0604020202020204" pitchFamily="34" charset="0"/>
              <a:buChar char="•"/>
            </a:pPr>
            <a:r>
              <a:rPr lang="en-CA" sz="1400" dirty="0">
                <a:latin typeface="Helvetica" panose="020B0604020202020204" pitchFamily="34" charset="0"/>
                <a:cs typeface="Helvetica" panose="020B0604020202020204" pitchFamily="34" charset="0"/>
                <a:hlinkClick r:id="rId6"/>
              </a:rPr>
              <a:t>Click here </a:t>
            </a:r>
            <a:r>
              <a:rPr lang="en-CA" sz="1400" dirty="0">
                <a:latin typeface="Helvetica" panose="020B0604020202020204" pitchFamily="34" charset="0"/>
                <a:cs typeface="Helvetica" panose="020B0604020202020204" pitchFamily="34" charset="0"/>
              </a:rPr>
              <a:t>to access Facebook Free educational courses offered through Meta </a:t>
            </a:r>
          </a:p>
          <a:p>
            <a:pPr marL="285750" indent="-285750">
              <a:buFont typeface="Arial" panose="020B0604020202020204" pitchFamily="34" charset="0"/>
              <a:buChar char="•"/>
            </a:pPr>
            <a:r>
              <a:rPr lang="en-CA" sz="1400" dirty="0">
                <a:latin typeface="Helvetica" panose="020B0604020202020204" pitchFamily="34" charset="0"/>
                <a:cs typeface="Helvetica" panose="020B0604020202020204" pitchFamily="34" charset="0"/>
                <a:hlinkClick r:id="rId7"/>
              </a:rPr>
              <a:t>Click here </a:t>
            </a:r>
            <a:r>
              <a:rPr lang="en-CA" sz="1400" dirty="0">
                <a:latin typeface="Helvetica" panose="020B0604020202020204" pitchFamily="34" charset="0"/>
                <a:cs typeface="Helvetica" panose="020B0604020202020204" pitchFamily="34" charset="0"/>
              </a:rPr>
              <a:t>to access an article that explains the 10 top Facebook terms </a:t>
            </a:r>
          </a:p>
        </p:txBody>
      </p:sp>
    </p:spTree>
    <p:extLst>
      <p:ext uri="{BB962C8B-B14F-4D97-AF65-F5344CB8AC3E}">
        <p14:creationId xmlns:p14="http://schemas.microsoft.com/office/powerpoint/2010/main" val="390797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61BBFC-8E2E-02DC-06E3-9145E4FF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30385"/>
          </a:xfrm>
          <a:prstGeom prst="rect">
            <a:avLst/>
          </a:prstGeom>
        </p:spPr>
      </p:pic>
      <p:pic>
        <p:nvPicPr>
          <p:cNvPr id="7" name="Picture 6">
            <a:extLst>
              <a:ext uri="{FF2B5EF4-FFF2-40B4-BE49-F238E27FC236}">
                <a16:creationId xmlns:a16="http://schemas.microsoft.com/office/drawing/2014/main" id="{23E2702F-6817-D030-C0D9-256D47D2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512"/>
            <a:ext cx="12192000" cy="1097488"/>
          </a:xfrm>
          <a:prstGeom prst="rect">
            <a:avLst/>
          </a:prstGeom>
        </p:spPr>
      </p:pic>
      <p:sp>
        <p:nvSpPr>
          <p:cNvPr id="2" name="TextBox 1">
            <a:extLst>
              <a:ext uri="{FF2B5EF4-FFF2-40B4-BE49-F238E27FC236}">
                <a16:creationId xmlns:a16="http://schemas.microsoft.com/office/drawing/2014/main" id="{33D5D18B-0B85-409F-9632-67FCF0592C69}"/>
              </a:ext>
            </a:extLst>
          </p:cNvPr>
          <p:cNvSpPr txBox="1"/>
          <p:nvPr/>
        </p:nvSpPr>
        <p:spPr>
          <a:xfrm>
            <a:off x="581890" y="1495894"/>
            <a:ext cx="5482591" cy="461665"/>
          </a:xfrm>
          <a:prstGeom prst="rect">
            <a:avLst/>
          </a:prstGeom>
          <a:noFill/>
        </p:spPr>
        <p:txBody>
          <a:bodyPr wrap="none" rtlCol="0">
            <a:spAutoFit/>
          </a:bodyPr>
          <a:lstStyle/>
          <a:p>
            <a:r>
              <a:rPr lang="en-CA" sz="2400" b="1" dirty="0">
                <a:solidFill>
                  <a:srgbClr val="0070C0"/>
                </a:solidFill>
                <a:latin typeface="Helvetica" panose="020B0604020202020204" pitchFamily="34" charset="0"/>
                <a:cs typeface="Helvetica" panose="020B0604020202020204" pitchFamily="34" charset="0"/>
              </a:rPr>
              <a:t>Future State Marketing Possibilities </a:t>
            </a:r>
          </a:p>
        </p:txBody>
      </p:sp>
      <p:sp>
        <p:nvSpPr>
          <p:cNvPr id="4" name="TextBox 3">
            <a:extLst>
              <a:ext uri="{FF2B5EF4-FFF2-40B4-BE49-F238E27FC236}">
                <a16:creationId xmlns:a16="http://schemas.microsoft.com/office/drawing/2014/main" id="{7C7170CA-6BA6-7645-C35E-D02779FAF05F}"/>
              </a:ext>
            </a:extLst>
          </p:cNvPr>
          <p:cNvSpPr txBox="1"/>
          <p:nvPr/>
        </p:nvSpPr>
        <p:spPr>
          <a:xfrm>
            <a:off x="581890" y="2197893"/>
            <a:ext cx="11201401" cy="2462213"/>
          </a:xfrm>
          <a:prstGeom prst="rect">
            <a:avLst/>
          </a:prstGeom>
          <a:noFill/>
        </p:spPr>
        <p:txBody>
          <a:bodyPr wrap="square" rtlCol="0">
            <a:spAutoFit/>
          </a:bodyPr>
          <a:lstStyle/>
          <a:p>
            <a:r>
              <a:rPr lang="en-CA" sz="1400" dirty="0">
                <a:latin typeface="Helvetica" panose="020B0604020202020204" pitchFamily="34" charset="0"/>
                <a:cs typeface="Helvetica" panose="020B0604020202020204" pitchFamily="34" charset="0"/>
              </a:rPr>
              <a:t>With the development of a new website for the district and the ability for the clubs within District 4A site to have subsites that are connected to the main site will be many other options and abilities for the Lion’s story to be shared.  With this new site the marketing options will be opened to many other tactics such as Blogs, Instagram, Twitter, Facebook etc. These platforms are all available to use independently but with an interactive site this is significantly easier to ensure that the posts are connected.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With the new website we will be able to share, and save images that are created for social media posts among clubs within the district. This will provide the district with a place to keep the blogs, history and stories of the different clubs in the district.  This will provide us content to share and utilize in awareness campaigns. </a:t>
            </a:r>
          </a:p>
          <a:p>
            <a:endParaRPr lang="en-CA" sz="1400" dirty="0">
              <a:latin typeface="Helvetica" panose="020B0604020202020204" pitchFamily="34" charset="0"/>
              <a:cs typeface="Helvetica" panose="020B0604020202020204" pitchFamily="34" charset="0"/>
            </a:endParaRPr>
          </a:p>
          <a:p>
            <a:r>
              <a:rPr lang="en-CA" sz="1400" dirty="0">
                <a:latin typeface="Helvetica" panose="020B0604020202020204" pitchFamily="34" charset="0"/>
                <a:cs typeface="Helvetica" panose="020B0604020202020204" pitchFamily="34" charset="0"/>
              </a:rPr>
              <a:t>This is a journey that the Lions in District A4 is on to enhance our clubs and highlight the great and meaningful work that each of the clubs in this district do! </a:t>
            </a:r>
          </a:p>
        </p:txBody>
      </p:sp>
      <p:sp>
        <p:nvSpPr>
          <p:cNvPr id="3" name="TextBox 2">
            <a:extLst>
              <a:ext uri="{FF2B5EF4-FFF2-40B4-BE49-F238E27FC236}">
                <a16:creationId xmlns:a16="http://schemas.microsoft.com/office/drawing/2014/main" id="{34BBAC72-AE87-061B-0104-3A553CE23894}"/>
              </a:ext>
            </a:extLst>
          </p:cNvPr>
          <p:cNvSpPr txBox="1"/>
          <p:nvPr/>
        </p:nvSpPr>
        <p:spPr>
          <a:xfrm>
            <a:off x="581890" y="4917921"/>
            <a:ext cx="11076710" cy="584775"/>
          </a:xfrm>
          <a:prstGeom prst="rect">
            <a:avLst/>
          </a:prstGeom>
          <a:noFill/>
        </p:spPr>
        <p:txBody>
          <a:bodyPr wrap="square" rtlCol="0">
            <a:spAutoFit/>
          </a:bodyPr>
          <a:lstStyle/>
          <a:p>
            <a:r>
              <a:rPr lang="en-CA" sz="1400" dirty="0">
                <a:latin typeface="Helvetica" panose="020B0604020202020204" pitchFamily="34" charset="0"/>
                <a:cs typeface="Helvetica" panose="020B0604020202020204" pitchFamily="34" charset="0"/>
              </a:rPr>
              <a:t>For more information please feel free to reach out to Dan Tucker or Billie Duffield at </a:t>
            </a:r>
            <a:r>
              <a:rPr lang="en-CA" sz="1400" dirty="0">
                <a:latin typeface="Helvetica" panose="020B0604020202020204" pitchFamily="34" charset="0"/>
                <a:cs typeface="Helvetica" panose="020B0604020202020204" pitchFamily="34" charset="0"/>
                <a:hlinkClick r:id="rId4"/>
              </a:rPr>
              <a:t>dantucker6@yahoo.ca</a:t>
            </a:r>
            <a:r>
              <a:rPr lang="en-CA" sz="1400" dirty="0">
                <a:latin typeface="Helvetica" panose="020B0604020202020204" pitchFamily="34" charset="0"/>
                <a:cs typeface="Helvetica" panose="020B0604020202020204" pitchFamily="34" charset="0"/>
              </a:rPr>
              <a:t> or </a:t>
            </a:r>
            <a:r>
              <a:rPr lang="en-CA" sz="1400" dirty="0">
                <a:latin typeface="Helvetica" panose="020B0604020202020204" pitchFamily="34" charset="0"/>
                <a:cs typeface="Helvetica" panose="020B0604020202020204" pitchFamily="34" charset="0"/>
                <a:hlinkClick r:id="rId5"/>
              </a:rPr>
              <a:t>dbillie_jo@yahoo.ca</a:t>
            </a:r>
            <a:endParaRPr lang="en-CA" sz="1400" dirty="0">
              <a:latin typeface="Helvetica" panose="020B0604020202020204" pitchFamily="34" charset="0"/>
              <a:cs typeface="Helvetica" panose="020B0604020202020204" pitchFamily="34" charset="0"/>
            </a:endParaRPr>
          </a:p>
          <a:p>
            <a:endParaRPr lang="en-CA" dirty="0"/>
          </a:p>
        </p:txBody>
      </p:sp>
    </p:spTree>
    <p:extLst>
      <p:ext uri="{BB962C8B-B14F-4D97-AF65-F5344CB8AC3E}">
        <p14:creationId xmlns:p14="http://schemas.microsoft.com/office/powerpoint/2010/main" val="3018784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1207</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Billie Duffield</dc:creator>
  <cp:lastModifiedBy>Billie Duffield</cp:lastModifiedBy>
  <cp:revision>14</cp:revision>
  <dcterms:created xsi:type="dcterms:W3CDTF">2023-04-13T14:30:33Z</dcterms:created>
  <dcterms:modified xsi:type="dcterms:W3CDTF">2023-04-24T23:33:38Z</dcterms:modified>
</cp:coreProperties>
</file>