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61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31" autoAdjust="0"/>
    <p:restoredTop sz="94660"/>
  </p:normalViewPr>
  <p:slideViewPr>
    <p:cSldViewPr snapToGrid="0">
      <p:cViewPr varScale="1">
        <p:scale>
          <a:sx n="56" d="100"/>
          <a:sy n="56" d="100"/>
        </p:scale>
        <p:origin x="629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464F13-19B1-1C40-B14F-A22EA8B49CDF}" type="datetimeFigureOut">
              <a:rPr lang="en-US" smtClean="0"/>
              <a:t>4/15/2021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78DC72-0992-2A4C-8192-B78A8B4FF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263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C8DEC-EC06-422D-949C-557B5BE0D6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E0A9BB8-6F4C-4E05-A0D1-59D7CB36F8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0563F-B456-486B-B4D9-ECA711197A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C05861-51EC-454D-B90A-D3B5B110B9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8F4146-6ECA-494C-835A-BE5F1B488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238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22651-F817-4E4A-A5EB-76B656BE3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1BC08E-609F-4864-911C-19E5EFE0EF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E92458-4F0F-4A14-BE6F-4BA2281433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42A947-69B9-4670-B447-E60FB3930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2F1CA-502B-4E89-84BE-EB9EDFC24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6147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14E22DA-B073-4361-A9EA-F3E6DDAA9D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C21077-7254-4C5D-9450-C6E13C15C0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B75B0D-9B32-4550-96D3-AC0C1813D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8A2127-8E36-4475-96B8-F375AA9C24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91E82B-E941-47D5-9843-ED1129F81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108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3A61B-C460-444E-B990-F819792EB5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7E31C-34E9-4F32-8259-3B5B3ADF88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86B91-4E50-4EBB-8CE9-C6989B9295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B28DEE-18B8-405C-AD0E-28EBB17592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AC56A6-CBC7-4057-9D91-8146CDB3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25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73AD7A-36D5-46E6-8645-710D42F33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0FB2AE-84CC-49F1-A7AA-AEB474A64E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C8202-E31B-476C-A264-8753E05C5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59733-C2C3-4AB7-836A-C8B4F8D0CA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F2BF0-98F4-4DA1-BAA5-A65012C12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2687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60FBF7-7C8B-47A8-BD1F-E5BDE0AE0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FE4DE-46F0-4950-92B7-E23504410BC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2C8531-D759-400B-AC24-B4FE6F5A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9EDF90-5E14-477F-8D2C-9EC8C101A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BAF28A-5FF9-40B2-AB85-4F59349CB5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952A53-2A64-4F7C-BA7E-6C228EAC5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6642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1FA92-7E26-43BD-97A4-F1375E6679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EE6841-5EE7-40F5-9FF7-AB10525EE5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51198F-12B2-4263-8A64-10AF72A24E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3E6E933-B49C-495B-AD89-3F26C7A64C9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A9BE42-04C5-4977-8CD2-1CB9708276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7A7262-C6A7-40C8-9C4C-AE3974999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E6E885-BF2D-434F-9B00-828F82C83E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7822D4-8AAB-4CF9-8085-53FA0D58F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35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50A334-99F9-4C98-96FC-6B47EC0AE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252DC1-D405-4BEA-A6EF-BCC02D2D82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D980941-0B8E-4CBC-90A1-BE347413F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1243F-B73B-401E-B3DD-94A5E76A6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685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7F5AF7-8E3B-4BFB-8BF5-E33A41117C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A73DC32-9E86-4976-A1C1-0A14929DD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19F565-E13F-4E65-A853-6BE01510C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578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8E3434-20AB-40D1-AF19-12FD964134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D2DA04-B968-4B65-A196-F25F0B819C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7F61AD-6E16-43F6-A1A1-CAC53A3EA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74EA92-767F-4BDE-B3F0-46CFA95BAC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25F670-7881-4C6A-A2A6-1EE2E820F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54FF0-F5DB-4941-854F-A3F53A999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668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B2C1C1-BDE3-4609-BA13-6A9771AA9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C64F493-AD1D-4D5B-9C8F-3151795FDE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A73FB5-0FE2-420D-985C-964839BFF5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3640BF-0625-49D2-BBC1-5989A65A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E1216A-F5F0-4B9A-9A74-9DCF9FDA1B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54006-9C84-4F93-B15B-A2089E128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728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4C6CD2B-FA0E-4C04-BA03-EACD5B8038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55A6A98-EB18-467D-B8CD-0AEA89C45B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54E3BB-BD6C-4CCB-91C5-3738D84040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07/09/2020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BBB8D5-EAEB-40D1-BDD0-4677EF86E3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EF6DEF-66A5-4DF5-8720-6CCF83278D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8CDCC-86FF-4498-90D7-AE9707D9A9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954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89575E1-3389-451A-A5F7-27854C25C5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4293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53CCC5C-D88E-40FB-B30B-23DCDBD01D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"/>
            <a:ext cx="4167268" cy="685800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AC423D5-B22A-4CCA-932C-73D0EBC57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591344"/>
            <a:ext cx="3200400" cy="55856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Zoom Etiquette</a:t>
            </a: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2417913-1D16-4C41-914E-19E0AE8A50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7186527" cy="5585619"/>
          </a:xfrm>
        </p:spPr>
        <p:txBody>
          <a:bodyPr anchor="ctr">
            <a:normAutofit/>
          </a:bodyPr>
          <a:lstStyle/>
          <a:p>
            <a:pPr fontAlgn="t"/>
            <a:r>
              <a:rPr lang="en-US" sz="2000" dirty="0"/>
              <a:t>Join early – up to 5 minutes before the meeting start time</a:t>
            </a:r>
            <a:endParaRPr lang="en-US" sz="2000" dirty="0">
              <a:cs typeface="Calibri"/>
            </a:endParaRPr>
          </a:p>
          <a:p>
            <a:pPr fontAlgn="t"/>
            <a:r>
              <a:rPr lang="en-US" sz="2000" dirty="0"/>
              <a:t>Have your video on unless you are experiencing connection issues</a:t>
            </a:r>
          </a:p>
          <a:p>
            <a:pPr fontAlgn="t"/>
            <a:r>
              <a:rPr lang="en-US" sz="2000" dirty="0"/>
              <a:t>Mute your microphone when not talking</a:t>
            </a:r>
          </a:p>
          <a:p>
            <a:pPr fontAlgn="t"/>
            <a:r>
              <a:rPr lang="en-US" sz="2000" dirty="0"/>
              <a:t>Try to avoid talking over / at the same time as other participants</a:t>
            </a:r>
          </a:p>
          <a:p>
            <a:pPr fontAlgn="t"/>
            <a:r>
              <a:rPr lang="en-US" sz="2000" dirty="0"/>
              <a:t>Raise your hand using the participants hand icon</a:t>
            </a:r>
          </a:p>
          <a:p>
            <a:pPr fontAlgn="t"/>
            <a:r>
              <a:rPr lang="en-US" sz="2000" dirty="0"/>
              <a:t>Find a quiet space without interruptions / background noise</a:t>
            </a:r>
          </a:p>
          <a:p>
            <a:pPr fontAlgn="t"/>
            <a:r>
              <a:rPr lang="en-US" sz="2000" dirty="0"/>
              <a:t>Have a plain background – avoid backlight from bright windows</a:t>
            </a:r>
          </a:p>
          <a:p>
            <a:pPr fontAlgn="t"/>
            <a:r>
              <a:rPr lang="en-US" sz="2000" dirty="0"/>
              <a:t>Have good lighting on your face so you can be seen clearly</a:t>
            </a:r>
          </a:p>
          <a:p>
            <a:pPr fontAlgn="t"/>
            <a:r>
              <a:rPr lang="en-US" sz="2000" dirty="0"/>
              <a:t>Adjust your camera to be at around eye level if possible – especially take note of the angle of your laptop screen if using the built-in camera.</a:t>
            </a:r>
          </a:p>
          <a:p>
            <a:pPr fontAlgn="t"/>
            <a:r>
              <a:rPr lang="en-US" sz="2000" dirty="0"/>
              <a:t>Be aware you are on camera and try to avoid doing other tasks, checking emails, looking at your phone etc.</a:t>
            </a:r>
          </a:p>
          <a:p>
            <a:endParaRPr lang="en-US" sz="2000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1E705AF-AE71-D54E-A98F-8EAA0C828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85420B9-1191-4D45-8410-0D3ACB453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876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63E1AB-8081-5145-851F-572EDAF12A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Lions Clubs International &amp; MD-4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8EB37-334D-E94E-8862-C04EB825B4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67588"/>
            <a:ext cx="10515600" cy="42093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3600" b="1" dirty="0"/>
              <a:t>Club Tax Filings </a:t>
            </a:r>
          </a:p>
          <a:p>
            <a:pPr marL="0" indent="0" algn="ctr">
              <a:buNone/>
            </a:pPr>
            <a:r>
              <a:rPr lang="en-US" sz="3600" b="1" dirty="0"/>
              <a:t>and </a:t>
            </a:r>
          </a:p>
          <a:p>
            <a:pPr marL="0" indent="0" algn="ctr">
              <a:buNone/>
            </a:pPr>
            <a:r>
              <a:rPr lang="en-US" sz="3600" b="1" dirty="0"/>
              <a:t>Nonprofit Compliance Overview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DF3FCB-055E-644D-8D73-ACFD019F96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365271-2A84-594F-A025-2A820D7EA2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6595893-433B-E046-B3B3-51187F7404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424" y="88225"/>
            <a:ext cx="1939110" cy="18340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FEFC964-193B-9140-8020-296A110AC6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672" y="0"/>
            <a:ext cx="1846904" cy="184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168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FDCCC2-B79C-F849-B99B-59025FC741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600" b="1" dirty="0"/>
              <a:t>Lions Clubs International and MD-4</a:t>
            </a:r>
            <a:br>
              <a:rPr lang="en-US" sz="3600" b="1" dirty="0"/>
            </a:br>
            <a:r>
              <a:rPr lang="en-US" sz="3600" b="1" dirty="0"/>
              <a:t>Corporate Compliance – Tax &amp; Nonprofit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2DF6D3-D105-D048-A406-B9C0DC83E9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t">
            <a:normAutofit lnSpcReduction="10000"/>
          </a:bodyPr>
          <a:lstStyle/>
          <a:p>
            <a:r>
              <a:rPr lang="en-US" dirty="0"/>
              <a:t>Introductions – Deborah J “Deb” Braun &amp; Exceptional Solutions</a:t>
            </a:r>
          </a:p>
          <a:p>
            <a:r>
              <a:rPr lang="en-US" dirty="0"/>
              <a:t>What is Tax Compliance and how does it apply to Lions</a:t>
            </a:r>
          </a:p>
          <a:p>
            <a:r>
              <a:rPr lang="en-US" dirty="0"/>
              <a:t>LCI/CA Tax Issues</a:t>
            </a:r>
          </a:p>
          <a:p>
            <a:pPr marL="457200" lvl="1" indent="0">
              <a:buNone/>
            </a:pPr>
            <a:r>
              <a:rPr lang="en-US" dirty="0"/>
              <a:t>Checklist</a:t>
            </a:r>
          </a:p>
          <a:p>
            <a:pPr marL="457200" lvl="1" indent="0">
              <a:buNone/>
            </a:pPr>
            <a:r>
              <a:rPr lang="en-US" dirty="0"/>
              <a:t>LCI Legal Department’s Response to Non-Compliance Issues</a:t>
            </a:r>
          </a:p>
          <a:p>
            <a:r>
              <a:rPr lang="en-US" dirty="0"/>
              <a:t>Internal Revenue Service (IRS)</a:t>
            </a:r>
          </a:p>
          <a:p>
            <a:pPr marL="457200" lvl="1" indent="0">
              <a:buNone/>
            </a:pPr>
            <a:r>
              <a:rPr lang="en-US" dirty="0"/>
              <a:t>Apply for Employer Identification Number (EIN) on-line</a:t>
            </a:r>
          </a:p>
          <a:p>
            <a:pPr marL="457200" lvl="1" indent="0">
              <a:buNone/>
            </a:pPr>
            <a:r>
              <a:rPr lang="en-US" dirty="0"/>
              <a:t>Check your Club’s Account Status/Copies of Filed Returns/e-Postcards</a:t>
            </a:r>
          </a:p>
          <a:p>
            <a:pPr marL="457200" lvl="1" indent="0">
              <a:buNone/>
            </a:pPr>
            <a:r>
              <a:rPr lang="en-US" dirty="0"/>
              <a:t>Apply for Tax Exempt Status and Reinstatement of Tax Exempt Status</a:t>
            </a:r>
          </a:p>
          <a:p>
            <a:pPr marL="457200" lvl="1" indent="0">
              <a:buNone/>
            </a:pPr>
            <a:r>
              <a:rPr lang="en-US" dirty="0"/>
              <a:t>Annual Tax Filing Requirements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1979C0-E86F-514A-B92B-6DD5784F58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6356B9-20C3-B241-B6CD-648CE4B7B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4486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60EDD6-55A8-1F46-8917-DAA7FAD17A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Lions Clubs International and MD-4</a:t>
            </a:r>
            <a:br>
              <a:rPr lang="en-US" b="1" dirty="0"/>
            </a:br>
            <a:r>
              <a:rPr lang="en-US" b="1" dirty="0"/>
              <a:t>Club Tax Filings &amp; Nonprofit Compliance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618770-74B2-974E-8A1D-8A88E36228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California Secretary of State (SOS) – Business Entity Forms</a:t>
            </a:r>
          </a:p>
          <a:p>
            <a:pPr marL="457200" lvl="1" indent="0">
              <a:buNone/>
            </a:pPr>
            <a:r>
              <a:rPr lang="en-US" dirty="0"/>
              <a:t>Check your Club’s Account Status</a:t>
            </a:r>
          </a:p>
          <a:p>
            <a:r>
              <a:rPr lang="en-US" dirty="0"/>
              <a:t>California Secretary of State (SOS) - Statement of Information SI-100</a:t>
            </a:r>
          </a:p>
          <a:p>
            <a:pPr marL="457200" lvl="1" indent="0">
              <a:buNone/>
            </a:pPr>
            <a:r>
              <a:rPr lang="en-US" dirty="0"/>
              <a:t>Filed Annually if changes of Officers and/or Address</a:t>
            </a:r>
          </a:p>
          <a:p>
            <a:pPr marL="457200" lvl="1" indent="0">
              <a:buNone/>
            </a:pPr>
            <a:r>
              <a:rPr lang="en-US" dirty="0"/>
              <a:t>Filed Bi-Annually if Officers and/or Address are for two year terms</a:t>
            </a:r>
          </a:p>
          <a:p>
            <a:r>
              <a:rPr lang="en-US" dirty="0"/>
              <a:t>California Franchise Tax Board (FTB)</a:t>
            </a:r>
          </a:p>
          <a:p>
            <a:pPr marL="457200" lvl="1" indent="0">
              <a:buNone/>
            </a:pPr>
            <a:r>
              <a:rPr lang="en-US" dirty="0"/>
              <a:t>Check your Club’s Account Status</a:t>
            </a:r>
          </a:p>
          <a:p>
            <a:pPr marL="457200" lvl="1" indent="0">
              <a:buNone/>
            </a:pPr>
            <a:r>
              <a:rPr lang="en-US" dirty="0"/>
              <a:t>Apply for Tax Exempt Status and Reinstatement of Tax Exempt Status</a:t>
            </a:r>
          </a:p>
          <a:p>
            <a:pPr marL="457200" lvl="1" indent="0">
              <a:buNone/>
            </a:pPr>
            <a:r>
              <a:rPr lang="en-US" dirty="0"/>
              <a:t>Annual Tax Filing Requirements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EB8498-7212-6B41-B8A5-78D7E7FC1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BB3C941-C1F6-AE4F-89DF-3F77FB3080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062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B409F7-9AFE-0D46-994E-C883ECD2BB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Lions Clubs International and MD-4</a:t>
            </a:r>
            <a:br>
              <a:rPr lang="en-US" b="1" dirty="0"/>
            </a:br>
            <a:r>
              <a:rPr lang="en-US" b="1" dirty="0"/>
              <a:t>Club Tax Filings &amp; Nonprofit Compliance Overview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4AC70-D136-F240-8F9A-2C6130E06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California Office of Attorney General – Department of Justice</a:t>
            </a:r>
          </a:p>
          <a:p>
            <a:pPr marL="457200" lvl="1" indent="0">
              <a:buNone/>
            </a:pPr>
            <a:r>
              <a:rPr lang="en-US" dirty="0"/>
              <a:t>Guide for Charities</a:t>
            </a:r>
          </a:p>
          <a:p>
            <a:pPr marL="457200" lvl="1" indent="0">
              <a:buNone/>
            </a:pPr>
            <a:r>
              <a:rPr lang="en-US" dirty="0"/>
              <a:t>Nonprofit Raffles, Opportunity Drawings, 50/50’s and Casino Nights</a:t>
            </a:r>
          </a:p>
          <a:p>
            <a:pPr marL="457200" lvl="1" indent="0">
              <a:buNone/>
            </a:pPr>
            <a:r>
              <a:rPr lang="en-US" dirty="0"/>
              <a:t>	Frequently Asked Questions/Answers</a:t>
            </a:r>
          </a:p>
          <a:p>
            <a:r>
              <a:rPr lang="en-US" dirty="0"/>
              <a:t>Questions &amp; Answers</a:t>
            </a:r>
          </a:p>
          <a:p>
            <a:r>
              <a:rPr lang="en-US" dirty="0"/>
              <a:t>For further assistance with any of these issues, please feel free to contact me by phone, text or email:</a:t>
            </a:r>
          </a:p>
          <a:p>
            <a:pPr marL="0" indent="0">
              <a:buNone/>
            </a:pPr>
            <a:endParaRPr lang="en-US" sz="1100" dirty="0"/>
          </a:p>
          <a:p>
            <a:pPr marL="457200" lvl="1" indent="0">
              <a:buNone/>
            </a:pPr>
            <a:r>
              <a:rPr lang="en-US" dirty="0"/>
              <a:t>Deborah J Braun, CEO/Nonprofit Specialist (President of Imperial Beach Lions Club)</a:t>
            </a:r>
          </a:p>
          <a:p>
            <a:pPr marL="457200" lvl="1" indent="0">
              <a:buNone/>
            </a:pPr>
            <a:r>
              <a:rPr lang="en-US" dirty="0"/>
              <a:t>Phone: (619) 822-4268</a:t>
            </a:r>
          </a:p>
          <a:p>
            <a:pPr marL="457200" lvl="1" indent="0">
              <a:buNone/>
            </a:pPr>
            <a:r>
              <a:rPr lang="en-US" dirty="0"/>
              <a:t>Email:   </a:t>
            </a:r>
            <a:r>
              <a:rPr lang="en-US" dirty="0" err="1"/>
              <a:t>deb@exceptional-solutions.net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5CFDAF-65B4-4E4A-B458-6F5F8A8D8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07/09/2020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BF1851F-DF68-0F4C-A3CD-D736363A1D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8CDCC-86FF-4498-90D7-AE9707D9A91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5054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642</TotalTime>
  <Words>431</Words>
  <Application>Microsoft Office PowerPoint</Application>
  <PresentationFormat>Widescreen</PresentationFormat>
  <Paragraphs>58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Office Theme</vt:lpstr>
      <vt:lpstr>Zoom Etiquette</vt:lpstr>
      <vt:lpstr>Lions Clubs International &amp; MD-4 </vt:lpstr>
      <vt:lpstr>Lions Clubs International and MD-4 Corporate Compliance – Tax &amp; Nonprofit Requirements</vt:lpstr>
      <vt:lpstr>Lions Clubs International and MD-4 Club Tax Filings &amp; Nonprofit Compliance Overview</vt:lpstr>
      <vt:lpstr>Lions Clubs International and MD-4 Club Tax Filings &amp; Nonprofit Compliance Overview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Zoom Etiquette</dc:title>
  <dc:creator>Roland Reina</dc:creator>
  <cp:lastModifiedBy>cs nan mcafee</cp:lastModifiedBy>
  <cp:revision>13</cp:revision>
  <cp:lastPrinted>2020-07-09T23:03:41Z</cp:lastPrinted>
  <dcterms:created xsi:type="dcterms:W3CDTF">2020-07-09T00:21:16Z</dcterms:created>
  <dcterms:modified xsi:type="dcterms:W3CDTF">2021-04-15T22:15:26Z</dcterms:modified>
</cp:coreProperties>
</file>