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276" r:id="rId2"/>
    <p:sldId id="308" r:id="rId3"/>
    <p:sldId id="300" r:id="rId4"/>
    <p:sldId id="299" r:id="rId5"/>
    <p:sldId id="298" r:id="rId6"/>
    <p:sldId id="297" r:id="rId7"/>
    <p:sldId id="301" r:id="rId8"/>
    <p:sldId id="302" r:id="rId9"/>
    <p:sldId id="304" r:id="rId10"/>
    <p:sldId id="305" r:id="rId11"/>
    <p:sldId id="296" r:id="rId12"/>
    <p:sldId id="285" r:id="rId13"/>
    <p:sldId id="287" r:id="rId14"/>
    <p:sldId id="324" r:id="rId15"/>
    <p:sldId id="290" r:id="rId16"/>
    <p:sldId id="309" r:id="rId17"/>
    <p:sldId id="310" r:id="rId18"/>
    <p:sldId id="311" r:id="rId19"/>
    <p:sldId id="326" r:id="rId20"/>
    <p:sldId id="325" r:id="rId21"/>
    <p:sldId id="312" r:id="rId22"/>
    <p:sldId id="313" r:id="rId23"/>
    <p:sldId id="314" r:id="rId24"/>
    <p:sldId id="315" r:id="rId25"/>
    <p:sldId id="316" r:id="rId26"/>
    <p:sldId id="320" r:id="rId27"/>
    <p:sldId id="317" r:id="rId28"/>
    <p:sldId id="321" r:id="rId29"/>
    <p:sldId id="327" r:id="rId3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187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34" y="-114"/>
      </p:cViewPr>
      <p:guideLst>
        <p:guide orient="horz" pos="2957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260" cy="46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District 13 K </a:t>
            </a:r>
          </a:p>
          <a:p>
            <a:pPr>
              <a:defRPr/>
            </a:pPr>
            <a:r>
              <a:rPr lang="en-US"/>
              <a:t>Secretaries Training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617" y="1"/>
            <a:ext cx="3077259" cy="46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1"/>
            <a:ext cx="3077260" cy="46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8" tIns="45944" rIns="91888" bIns="459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617" y="8916981"/>
            <a:ext cx="3077259" cy="46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88" tIns="45944" rIns="91888" bIns="459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42DF35-F1CB-4E84-8AD7-8B236F2E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68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6T20:26:32.5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4T16:18:57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260" cy="46990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617" y="1"/>
            <a:ext cx="3077259" cy="469902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4237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69" y="4460083"/>
            <a:ext cx="5682939" cy="4224336"/>
          </a:xfrm>
          <a:prstGeom prst="rect">
            <a:avLst/>
          </a:prstGeom>
        </p:spPr>
        <p:txBody>
          <a:bodyPr vert="horz" lIns="91888" tIns="45944" rIns="91888" bIns="459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1"/>
            <a:ext cx="3077260" cy="469902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617" y="8916981"/>
            <a:ext cx="3077259" cy="469902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pPr>
              <a:defRPr/>
            </a:pPr>
            <a:fld id="{9AD34CB1-ACF3-4494-B02B-53EA5C7C4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30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new club secretary you will need to set up a notebook to retain club members, roll call, agenda’s and board and club minutes.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My Club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Add a Member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edit a member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4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69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complete the required metrics.  You can save the activity for completion later, in case you want to upload an image. On the previous slide--- you must it report complete for it to be considered reported.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Listed here is a spreadsheet or club attendance you can obtain off the LCI portal for roll call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6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look at the “Lions Club Contact List” on LCI Portal.  I only listed the first person, however it will have all members on the report.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club is different, however at my club we only have desserts, so we have a sign up sheet for members.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list of committees and is passed around for members to sign up for.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ME-105 5/23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LCI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4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Portal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D34CB1-ACF3-4494-B02B-53EA5C7C48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17 h 1906"/>
                <a:gd name="T4" fmla="*/ 5959 w 5740"/>
                <a:gd name="T5" fmla="*/ 817 h 1906"/>
                <a:gd name="T6" fmla="*/ 59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 anchor="b"/>
          <a:lstStyle>
            <a:lvl1pPr>
              <a:defRPr sz="1200"/>
            </a:lvl1pPr>
          </a:lstStyle>
          <a:p>
            <a:pPr>
              <a:defRPr/>
            </a:pPr>
            <a:fld id="{FF5921E3-B066-44B2-AFE3-1FFDD5102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94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F6EC-0BBF-436A-AEA9-75C189B60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893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EBD7-904B-4549-889B-BAA74CEB5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46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624-F84B-49C3-9653-985CFF4FB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6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306328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50ABF-4ADE-4C9B-B50F-5C9B009C9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95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B8036-50F3-450B-B103-7F7A2FBD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3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71FC-7D25-412C-A666-7E59E3B28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11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225-FA6D-4349-B117-2708A092A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46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0586-D7EC-407E-8FB7-E4C22A17D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62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8488-AF6C-4083-A823-17115AF4F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53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2922A-FCEA-4988-AF33-4E9B6E46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84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0D3BA5-8ED3-4D7E-85F9-3F768AD5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9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382589"/>
            <a:ext cx="6705600" cy="1065212"/>
          </a:xfrm>
        </p:spPr>
        <p:txBody>
          <a:bodyPr/>
          <a:lstStyle/>
          <a:p>
            <a:pPr eaLnBrk="1" hangingPunct="1"/>
            <a:r>
              <a:rPr lang="en-US" altLang="en-US" sz="4500" dirty="0"/>
              <a:t>District OH7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600920"/>
            <a:ext cx="6933840" cy="1979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/>
              <a:t>Secretary Training</a:t>
            </a:r>
            <a:br>
              <a:rPr lang="en-US" altLang="en-US" sz="2400" dirty="0"/>
            </a:br>
            <a:r>
              <a:rPr lang="en-US" altLang="en-US" sz="2400" dirty="0"/>
              <a:t>Millersport Lions Clubhouse</a:t>
            </a:r>
          </a:p>
          <a:p>
            <a:pPr marL="0" indent="0" algn="ctr" eaLnBrk="1" hangingPunct="1">
              <a:buNone/>
            </a:pPr>
            <a:r>
              <a:rPr lang="en-US" altLang="en-US" sz="1800" dirty="0"/>
              <a:t>2905 Chautauqua Blvd, Millersport OH 43046</a:t>
            </a:r>
          </a:p>
          <a:p>
            <a:pPr marL="0" indent="0" algn="ctr" eaLnBrk="1" hangingPunct="1"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January 31, 2026</a:t>
            </a:r>
            <a:endParaRPr lang="en-US" altLang="en-US" sz="2400" dirty="0"/>
          </a:p>
          <a:p>
            <a:pPr marL="0" indent="0" algn="ctr" eaLnBrk="1" hangingPunct="1">
              <a:buNone/>
            </a:pPr>
            <a:endParaRPr lang="en-US" altLang="en-US" sz="2400" dirty="0"/>
          </a:p>
          <a:p>
            <a:pPr marL="0" indent="0" algn="ctr" eaLnBrk="1" hangingPunct="1">
              <a:buNone/>
            </a:pPr>
            <a:r>
              <a:rPr lang="en-US" altLang="en-US" sz="2400" dirty="0"/>
              <a:t>C/S Cathy Dardis </a:t>
            </a:r>
          </a:p>
        </p:txBody>
      </p:sp>
      <p:pic>
        <p:nvPicPr>
          <p:cNvPr id="4100" name="Picture 8" descr="j018747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51363"/>
            <a:ext cx="3429000" cy="2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j018747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2" y="4551363"/>
            <a:ext cx="358139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44301" y="270074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1007393-5805-4541-4E36-9CBD378F1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138106"/>
            <a:ext cx="8229600" cy="2071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B30B6-4BAF-3B64-BC98-AB9610D03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593901"/>
            <a:ext cx="1295400" cy="238158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FA54832E-3419-8CC7-600B-98AB786798CA}"/>
              </a:ext>
            </a:extLst>
          </p:cNvPr>
          <p:cNvSpPr/>
          <p:nvPr/>
        </p:nvSpPr>
        <p:spPr>
          <a:xfrm>
            <a:off x="7010400" y="1379701"/>
            <a:ext cx="484632" cy="45235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D92B6-29A4-FCE7-FC57-2D03C0188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2209801"/>
            <a:ext cx="8343540" cy="1078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A740C5-1592-20DC-7EF2-A39D444D2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99" y="3429000"/>
            <a:ext cx="85725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25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557C82D-A4BB-CE24-79DE-3367BBD6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154" y="1314155"/>
            <a:ext cx="4953691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86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E95C23B-7088-EF0A-1263-467A3F5B8263}"/>
              </a:ext>
            </a:extLst>
          </p:cNvPr>
          <p:cNvSpPr/>
          <p:nvPr/>
        </p:nvSpPr>
        <p:spPr>
          <a:xfrm>
            <a:off x="2971800" y="2362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E922C5-218A-F1DA-D2B8-C5447F7DF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0" y="76200"/>
            <a:ext cx="8914680" cy="4952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D560F4-8429-16A2-D3AF-ABEF22ABF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028841"/>
            <a:ext cx="8839200" cy="175187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D37AD5F5-2140-5652-CE90-5360AE343BC8}"/>
              </a:ext>
            </a:extLst>
          </p:cNvPr>
          <p:cNvSpPr/>
          <p:nvPr/>
        </p:nvSpPr>
        <p:spPr>
          <a:xfrm>
            <a:off x="2729484" y="1383792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35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A175954-664F-89A0-DC4C-60D420CEB1DE}"/>
              </a:ext>
            </a:extLst>
          </p:cNvPr>
          <p:cNvSpPr/>
          <p:nvPr/>
        </p:nvSpPr>
        <p:spPr>
          <a:xfrm>
            <a:off x="6019800" y="2895599"/>
            <a:ext cx="1676400" cy="4572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D0067-086A-5FA3-AA9D-BEAA45CF4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8600"/>
            <a:ext cx="8686440" cy="60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17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8DCAA-5217-93A2-D721-3A6750FC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1"/>
            <a:ext cx="8001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145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6411B0-64D3-5DDF-336B-31DF43191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568043"/>
            <a:ext cx="8610601" cy="2860957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EF852E9-DE9D-0E41-0CF1-8B230B64754C}"/>
              </a:ext>
            </a:extLst>
          </p:cNvPr>
          <p:cNvSpPr/>
          <p:nvPr/>
        </p:nvSpPr>
        <p:spPr>
          <a:xfrm>
            <a:off x="152400" y="1845895"/>
            <a:ext cx="304800" cy="166688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95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A38075-438C-2604-255E-3C4EB61A8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26975"/>
            <a:ext cx="8763000" cy="2428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61E99-F2F7-3F6C-D73C-CB6AE422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2086266" cy="2381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F6125BD-4762-1319-2777-25071B517B0D}"/>
              </a:ext>
            </a:extLst>
          </p:cNvPr>
          <p:cNvSpPr/>
          <p:nvPr/>
        </p:nvSpPr>
        <p:spPr>
          <a:xfrm>
            <a:off x="7467600" y="28194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AF895-C9B4-CD9C-B215-695E3E14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" y="3429000"/>
            <a:ext cx="873315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45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C0F3D-3A09-1562-71E7-6D6EFC9D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71581"/>
            <a:ext cx="6858000" cy="2200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E836E-F5B6-B17C-5FD1-FB7BC0519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63" y="3105105"/>
            <a:ext cx="6792273" cy="647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A451D-9F28-CCB3-38D4-1A23F79D8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"/>
            <a:ext cx="1829055" cy="3905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C19EC6D-C884-FD3C-8E3C-6EBF82467069}"/>
              </a:ext>
            </a:extLst>
          </p:cNvPr>
          <p:cNvSpPr/>
          <p:nvPr/>
        </p:nvSpPr>
        <p:spPr>
          <a:xfrm>
            <a:off x="6858000" y="2438401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612C004B-5034-9336-2FCC-AA235B52819D}"/>
              </a:ext>
            </a:extLst>
          </p:cNvPr>
          <p:cNvSpPr/>
          <p:nvPr/>
        </p:nvSpPr>
        <p:spPr>
          <a:xfrm>
            <a:off x="1447800" y="1905000"/>
            <a:ext cx="228600" cy="185709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843D5D-95FA-29A4-D384-0D224846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752894"/>
            <a:ext cx="6858000" cy="272410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EA4F44E-7443-D272-ACA3-C3F75DD5A72B}"/>
              </a:ext>
            </a:extLst>
          </p:cNvPr>
          <p:cNvSpPr/>
          <p:nvPr/>
        </p:nvSpPr>
        <p:spPr>
          <a:xfrm>
            <a:off x="7010400" y="5867399"/>
            <a:ext cx="1066800" cy="609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17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D182E-A9DA-8059-4FF9-F342E628A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4752"/>
            <a:ext cx="8229600" cy="5188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5761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149CC6-FF00-62D9-6CC9-342C45402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94445"/>
              </p:ext>
            </p:extLst>
          </p:nvPr>
        </p:nvGraphicFramePr>
        <p:xfrm>
          <a:off x="1295400" y="98424"/>
          <a:ext cx="5791200" cy="668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8" imgH="7543510" progId="Acrobat.Document.DC">
                  <p:embed/>
                </p:oleObj>
              </mc:Choice>
              <mc:Fallback>
                <p:oleObj name="Acrobat Document" r:id="rId2" imgW="5829058" imgH="754351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5400" y="98424"/>
                        <a:ext cx="5791200" cy="668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6744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8BC5-1D21-DEC8-A3AE-E3D417AD93D6}"/>
              </a:ext>
            </a:extLst>
          </p:cNvPr>
          <p:cNvSpPr>
            <a:spLocks noGrp="1"/>
          </p:cNvSpPr>
          <p:nvPr>
            <p:ph type="ctrTitle" sz="quarter" idx="4294967295"/>
          </p:nvPr>
        </p:nvSpPr>
        <p:spPr>
          <a:xfrm>
            <a:off x="228600" y="609600"/>
            <a:ext cx="8229600" cy="5410200"/>
          </a:xfrm>
        </p:spPr>
        <p:txBody>
          <a:bodyPr/>
          <a:lstStyle/>
          <a:p>
            <a:r>
              <a:rPr lang="en-US" dirty="0"/>
              <a:t>You can set up your notebook anyway that works for you.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sz="3600" dirty="0"/>
              <a:t>At a minimum, it should contain the club roll call, club members contact list, committees, meeting agenda, minutes and the club constitution and by-laws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19776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0390899-A656-5EFC-475C-86B1FF0B0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40759"/>
              </p:ext>
            </p:extLst>
          </p:nvPr>
        </p:nvGraphicFramePr>
        <p:xfrm>
          <a:off x="1295400" y="98424"/>
          <a:ext cx="6705600" cy="657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8" imgH="7543510" progId="Acrobat.Document.DC">
                  <p:embed/>
                </p:oleObj>
              </mc:Choice>
              <mc:Fallback>
                <p:oleObj name="Acrobat Document" r:id="rId2" imgW="5829058" imgH="754351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5400" y="98424"/>
                        <a:ext cx="6705600" cy="6578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423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57C150-2802-4E60-20BA-96F0D142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4849096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44C7B4-0FBE-B429-6B00-86AEC809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43" y="5863800"/>
            <a:ext cx="5830114" cy="428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FBD64B-51F4-CAA9-5216-5CE659B45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5" y="838200"/>
            <a:ext cx="8176491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B4F9BE-F031-266D-61FA-020B017F3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981200"/>
            <a:ext cx="542591" cy="658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74B5C1-1644-FA6C-DC21-634DEADE9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34" y="3429000"/>
            <a:ext cx="8573731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FD587-0D16-C338-FC21-B1A76B72F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4419600"/>
            <a:ext cx="54259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28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5C1DE-149F-2BC4-27C8-4044DD20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1865"/>
            <a:ext cx="7772400" cy="28578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FB3A12-8878-18C5-DFF9-CEC24523D117}"/>
              </a:ext>
            </a:extLst>
          </p:cNvPr>
          <p:cNvSpPr/>
          <p:nvPr/>
        </p:nvSpPr>
        <p:spPr>
          <a:xfrm>
            <a:off x="7239000" y="3505200"/>
            <a:ext cx="914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56F30A-9E31-8E2D-B6C5-60122C9BCCAF}"/>
                  </a:ext>
                </a:extLst>
              </p14:cNvPr>
              <p14:cNvContentPartPr/>
              <p14:nvPr/>
            </p14:nvContentPartPr>
            <p14:xfrm>
              <a:off x="-1718182" y="877149"/>
              <a:ext cx="39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56F30A-9E31-8E2D-B6C5-60122C9BCC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35822" y="841509"/>
                <a:ext cx="396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783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148DE-F1C5-C5AD-9FD8-7226657CF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7830137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B54C96-0C27-AB88-1BC9-4E3AB8BE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30061"/>
            <a:ext cx="7830137" cy="800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42D7DE-45DB-5C08-A1E9-BBF0A1E8F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612134"/>
            <a:ext cx="3591426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65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F7EF3-C612-B7EE-4D45-7F3B59E4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84952"/>
            <a:ext cx="8458200" cy="53110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B787AF-8A24-16A3-098A-1A93606CDEF7}"/>
              </a:ext>
            </a:extLst>
          </p:cNvPr>
          <p:cNvSpPr/>
          <p:nvPr/>
        </p:nvSpPr>
        <p:spPr>
          <a:xfrm>
            <a:off x="2895600" y="1828800"/>
            <a:ext cx="1524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08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E5F5F-6F0C-6E93-1E5D-DF3E74D8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487960" cy="415348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0D924F3-9C12-D87F-A377-CFE4E372A1DA}"/>
              </a:ext>
            </a:extLst>
          </p:cNvPr>
          <p:cNvSpPr/>
          <p:nvPr/>
        </p:nvSpPr>
        <p:spPr>
          <a:xfrm>
            <a:off x="5715000" y="3810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7BEF4-5A44-1E73-BD7C-113B5636C7A9}"/>
              </a:ext>
            </a:extLst>
          </p:cNvPr>
          <p:cNvSpPr txBox="1"/>
          <p:nvPr/>
        </p:nvSpPr>
        <p:spPr>
          <a:xfrm>
            <a:off x="609600" y="5562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have checked report complete, be sure to save your activity, this will report it.</a:t>
            </a:r>
          </a:p>
        </p:txBody>
      </p:sp>
    </p:spTree>
    <p:extLst>
      <p:ext uri="{BB962C8B-B14F-4D97-AF65-F5344CB8AC3E}">
        <p14:creationId xmlns:p14="http://schemas.microsoft.com/office/powerpoint/2010/main" val="23354671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32506-0848-B18E-EE24-8381AA5A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7" y="86090"/>
            <a:ext cx="2743583" cy="285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B4966-D02E-E9D6-C143-001A7436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4381"/>
            <a:ext cx="8458200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5D95B-711C-FCB2-D8FE-52C0B6CE6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27" y="3542574"/>
            <a:ext cx="6258798" cy="409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8FD5C-9103-12B5-AFDE-442969C6C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27" y="4114800"/>
            <a:ext cx="8425873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69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18CFD-0767-2520-9C42-A57744AD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62000"/>
            <a:ext cx="8763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86C45-26D6-B247-09C2-BC8ED4E0384B}"/>
              </a:ext>
            </a:extLst>
          </p:cNvPr>
          <p:cNvSpPr txBox="1"/>
          <p:nvPr/>
        </p:nvSpPr>
        <p:spPr>
          <a:xfrm>
            <a:off x="990600" y="472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sure to go back and check that the service activity has been reported.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3ECB528-38D7-0E6C-35FF-AA657315EA0F}"/>
              </a:ext>
            </a:extLst>
          </p:cNvPr>
          <p:cNvSpPr/>
          <p:nvPr/>
        </p:nvSpPr>
        <p:spPr>
          <a:xfrm>
            <a:off x="3505200" y="990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2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B0E04-81DB-E34F-A8F1-2B8581B7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7" y="685800"/>
            <a:ext cx="3277057" cy="314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D72B-CE28-1B23-3098-F16CAEFC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2760"/>
            <a:ext cx="8077200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26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47DF2-D9D3-4B19-7951-E616827F5969}"/>
              </a:ext>
            </a:extLst>
          </p:cNvPr>
          <p:cNvSpPr txBox="1"/>
          <p:nvPr/>
        </p:nvSpPr>
        <p:spPr>
          <a:xfrm>
            <a:off x="2236222" y="3246690"/>
            <a:ext cx="4621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Passcode:   We Can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7AEDA-0FAE-1487-AE0C-37FA16D6A836}"/>
              </a:ext>
            </a:extLst>
          </p:cNvPr>
          <p:cNvSpPr txBox="1"/>
          <p:nvPr/>
        </p:nvSpPr>
        <p:spPr>
          <a:xfrm>
            <a:off x="1600200" y="167640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 the passcode to PDG Sara Camacho</a:t>
            </a:r>
          </a:p>
          <a:p>
            <a:r>
              <a:rPr lang="en-US" b="1" dirty="0"/>
              <a:t>           lionsaracamacho@gmail.com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14DA31-A5EF-9334-2BE0-2834F854D669}"/>
              </a:ext>
            </a:extLst>
          </p:cNvPr>
          <p:cNvSpPr txBox="1"/>
          <p:nvPr/>
        </p:nvSpPr>
        <p:spPr>
          <a:xfrm>
            <a:off x="2057400" y="4343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Lion Cathy Dardis</a:t>
            </a:r>
          </a:p>
          <a:p>
            <a:pPr algn="ctr"/>
            <a:r>
              <a:rPr lang="en-US" dirty="0"/>
              <a:t>(740) 407-6632</a:t>
            </a:r>
          </a:p>
          <a:p>
            <a:pPr algn="ctr"/>
            <a:r>
              <a:rPr lang="en-US" dirty="0"/>
              <a:t>5718 Havensport Rd</a:t>
            </a:r>
          </a:p>
          <a:p>
            <a:pPr algn="ctr"/>
            <a:r>
              <a:rPr lang="en-US" dirty="0"/>
              <a:t>Carroll, OH 43112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cmred2000@gmail.com</a:t>
            </a:r>
          </a:p>
        </p:txBody>
      </p:sp>
    </p:spTree>
    <p:extLst>
      <p:ext uri="{BB962C8B-B14F-4D97-AF65-F5344CB8AC3E}">
        <p14:creationId xmlns:p14="http://schemas.microsoft.com/office/powerpoint/2010/main" val="1925812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2093115-E1CF-E290-BBE3-041456469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" y="76201"/>
            <a:ext cx="8444465" cy="312812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FF010-883D-3746-2C04-806A441E0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46" y="3503872"/>
            <a:ext cx="8444465" cy="31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4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317E4E4-E4AA-BEFD-F81B-B460B40E5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52" y="2023866"/>
            <a:ext cx="8030696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08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5C518F6-2541-20BA-4D11-F4BE165C7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9" y="152400"/>
            <a:ext cx="885762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24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40C675E-CE08-484E-1F09-F18FE5B64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0" y="178472"/>
            <a:ext cx="7541640" cy="64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60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CEA9B8-E1DD-F299-9CA2-0903F7D60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653" y="2295367"/>
            <a:ext cx="6582694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837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9DED7D-CB1D-5D74-E9AD-629390B5E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905" y="152760"/>
            <a:ext cx="3476189" cy="66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40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14:cNvPr>
              <p14:cNvContentPartPr/>
              <p14:nvPr/>
            </p14:nvContentPartPr>
            <p14:xfrm>
              <a:off x="-435301" y="27093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32A49-7AB4-40A4-83CD-BAD7DE0CA6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01" y="27003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1FA52A-7520-019C-354B-EDBCED0D724B}"/>
              </a:ext>
            </a:extLst>
          </p:cNvPr>
          <p:cNvSpPr txBox="1"/>
          <p:nvPr/>
        </p:nvSpPr>
        <p:spPr>
          <a:xfrm>
            <a:off x="6096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MEMBERSHIP TYPES &amp; 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0C437-8320-591B-5F64-9AE7F56DCB57}"/>
              </a:ext>
            </a:extLst>
          </p:cNvPr>
          <p:cNvSpPr txBox="1"/>
          <p:nvPr/>
        </p:nvSpPr>
        <p:spPr>
          <a:xfrm>
            <a:off x="1143000" y="988874"/>
            <a:ext cx="274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member</a:t>
            </a:r>
          </a:p>
          <a:p>
            <a:r>
              <a:rPr lang="en-US" sz="2000" dirty="0"/>
              <a:t>Transfer member</a:t>
            </a:r>
          </a:p>
          <a:p>
            <a:r>
              <a:rPr lang="en-US" sz="2000" dirty="0"/>
              <a:t>Family member</a:t>
            </a:r>
          </a:p>
          <a:p>
            <a:r>
              <a:rPr lang="en-US" sz="2000" dirty="0"/>
              <a:t>Student member</a:t>
            </a:r>
          </a:p>
          <a:p>
            <a:r>
              <a:rPr lang="en-US" sz="2000" dirty="0"/>
              <a:t>Current of former Leo</a:t>
            </a:r>
          </a:p>
          <a:p>
            <a:r>
              <a:rPr lang="en-US" sz="2000" dirty="0"/>
              <a:t>Young adult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F7764-26E2-9A05-BC9B-05A32291FE1B}"/>
              </a:ext>
            </a:extLst>
          </p:cNvPr>
          <p:cNvSpPr txBox="1"/>
          <p:nvPr/>
        </p:nvSpPr>
        <p:spPr>
          <a:xfrm>
            <a:off x="4953000" y="1029831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Active member</a:t>
            </a:r>
          </a:p>
          <a:p>
            <a:r>
              <a:rPr lang="en-US" sz="2000" dirty="0"/>
              <a:t>Affiliate member</a:t>
            </a:r>
          </a:p>
          <a:p>
            <a:r>
              <a:rPr lang="en-US" sz="2000" dirty="0"/>
              <a:t>Associate member</a:t>
            </a:r>
          </a:p>
          <a:p>
            <a:r>
              <a:rPr lang="en-US" sz="2000" dirty="0"/>
              <a:t>Honorary member</a:t>
            </a:r>
          </a:p>
          <a:p>
            <a:r>
              <a:rPr lang="en-US" sz="2000" dirty="0"/>
              <a:t>Life member</a:t>
            </a:r>
          </a:p>
          <a:p>
            <a:r>
              <a:rPr lang="en-US" sz="2000" dirty="0"/>
              <a:t>Member-at-Large</a:t>
            </a:r>
          </a:p>
          <a:p>
            <a:r>
              <a:rPr lang="en-US" sz="2000" dirty="0"/>
              <a:t>Privileged member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8591A-8665-25A7-2B3A-91E891511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88" y="3276600"/>
            <a:ext cx="876422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5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382</Words>
  <Application>Microsoft Office PowerPoint</Application>
  <PresentationFormat>On-screen Show (4:3)</PresentationFormat>
  <Paragraphs>75</Paragraphs>
  <Slides>29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Default Design</vt:lpstr>
      <vt:lpstr>Acrobat Document</vt:lpstr>
      <vt:lpstr>District OH7 </vt:lpstr>
      <vt:lpstr>You can set up your notebook anyway that works for you.    At a minimum, it should contain the club roll call, club members contact list, committees, meeting agenda, minutes and the club constitution and by-laws.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Lilane Fox</cp:lastModifiedBy>
  <cp:revision>121</cp:revision>
  <cp:lastPrinted>2025-05-08T20:13:03Z</cp:lastPrinted>
  <dcterms:created xsi:type="dcterms:W3CDTF">2008-04-30T01:20:25Z</dcterms:created>
  <dcterms:modified xsi:type="dcterms:W3CDTF">2026-02-07T19:25:20Z</dcterms:modified>
</cp:coreProperties>
</file>