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8.xml" ContentType="application/vnd.openxmlformats-officedocument.presentationml.tags+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7"/>
  </p:notesMasterIdLst>
  <p:sldIdLst>
    <p:sldId id="258" r:id="rId2"/>
    <p:sldId id="296" r:id="rId3"/>
    <p:sldId id="257" r:id="rId4"/>
    <p:sldId id="256" r:id="rId5"/>
    <p:sldId id="259" r:id="rId6"/>
    <p:sldId id="300" r:id="rId7"/>
    <p:sldId id="299" r:id="rId8"/>
    <p:sldId id="324" r:id="rId9"/>
    <p:sldId id="301" r:id="rId10"/>
    <p:sldId id="319" r:id="rId11"/>
    <p:sldId id="302" r:id="rId12"/>
    <p:sldId id="332" r:id="rId13"/>
    <p:sldId id="304" r:id="rId14"/>
    <p:sldId id="303" r:id="rId15"/>
    <p:sldId id="305" r:id="rId16"/>
    <p:sldId id="306" r:id="rId17"/>
    <p:sldId id="325" r:id="rId18"/>
    <p:sldId id="326" r:id="rId19"/>
    <p:sldId id="328" r:id="rId20"/>
    <p:sldId id="329" r:id="rId21"/>
    <p:sldId id="330" r:id="rId22"/>
    <p:sldId id="317" r:id="rId23"/>
    <p:sldId id="327" r:id="rId24"/>
    <p:sldId id="308" r:id="rId25"/>
    <p:sldId id="311" r:id="rId26"/>
    <p:sldId id="312" r:id="rId27"/>
    <p:sldId id="313" r:id="rId28"/>
    <p:sldId id="320" r:id="rId29"/>
    <p:sldId id="321" r:id="rId30"/>
    <p:sldId id="322" r:id="rId31"/>
    <p:sldId id="331" r:id="rId32"/>
    <p:sldId id="289" r:id="rId33"/>
    <p:sldId id="323" r:id="rId34"/>
    <p:sldId id="291" r:id="rId35"/>
    <p:sldId id="292" r:id="rId36"/>
  </p:sldIdLst>
  <p:sldSz cx="9144000" cy="6858000" type="screen4x3"/>
  <p:notesSz cx="6858000" cy="9144000"/>
  <p:custDataLst>
    <p:tags r:id="rId3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Rg st="2" end="35"/>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71" autoAdjust="0"/>
    <p:restoredTop sz="94660"/>
  </p:normalViewPr>
  <p:slideViewPr>
    <p:cSldViewPr>
      <p:cViewPr varScale="1">
        <p:scale>
          <a:sx n="70" d="100"/>
          <a:sy n="70" d="100"/>
        </p:scale>
        <p:origin x="1104"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030BBD-CC10-48B5-BE47-80E41777220A}"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4718474C-CCF3-4B29-A69B-BE6E44EB506B}" type="pres">
      <dgm:prSet presAssocID="{EE030BBD-CC10-48B5-BE47-80E41777220A}" presName="linear" presStyleCnt="0">
        <dgm:presLayoutVars>
          <dgm:animLvl val="lvl"/>
          <dgm:resizeHandles val="exact"/>
        </dgm:presLayoutVars>
      </dgm:prSet>
      <dgm:spPr/>
      <dgm:t>
        <a:bodyPr/>
        <a:lstStyle/>
        <a:p>
          <a:endParaRPr lang="en-US"/>
        </a:p>
      </dgm:t>
    </dgm:pt>
  </dgm:ptLst>
  <dgm:cxnLst>
    <dgm:cxn modelId="{603BE0EE-6315-49A8-9CC9-F82148EA26CC}" type="presOf" srcId="{EE030BBD-CC10-48B5-BE47-80E41777220A}" destId="{4718474C-CCF3-4B29-A69B-BE6E44EB506B}" srcOrd="0"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ECDCBB6-F89E-43FE-B0F2-85213E7A8441}" type="doc">
      <dgm:prSet loTypeId="urn:microsoft.com/office/officeart/2005/8/layout/radial5" loCatId="cycle" qsTypeId="urn:microsoft.com/office/officeart/2005/8/quickstyle/3d3" qsCatId="3D" csTypeId="urn:microsoft.com/office/officeart/2005/8/colors/accent1_2" csCatId="accent1" phldr="1"/>
      <dgm:spPr/>
      <dgm:t>
        <a:bodyPr/>
        <a:lstStyle/>
        <a:p>
          <a:endParaRPr lang="en-US"/>
        </a:p>
      </dgm:t>
    </dgm:pt>
    <dgm:pt modelId="{A88DE4E9-E19D-4E29-BA35-F208E063108D}">
      <dgm:prSet phldrT="[Text]"/>
      <dgm:spPr/>
      <dgm:t>
        <a:bodyPr/>
        <a:lstStyle/>
        <a:p>
          <a:pPr algn="ctr"/>
          <a:r>
            <a:rPr lang="en-US" b="1" dirty="0"/>
            <a:t>Zone Chairperson</a:t>
          </a:r>
        </a:p>
      </dgm:t>
    </dgm:pt>
    <dgm:pt modelId="{2A11076D-E69D-42A8-9F33-98AEB03D532A}" type="parTrans" cxnId="{82002AD2-DCF6-47FD-9EC8-A2B2F4CB2E8C}">
      <dgm:prSet/>
      <dgm:spPr/>
      <dgm:t>
        <a:bodyPr/>
        <a:lstStyle/>
        <a:p>
          <a:pPr algn="ctr"/>
          <a:endParaRPr lang="en-US"/>
        </a:p>
      </dgm:t>
    </dgm:pt>
    <dgm:pt modelId="{0339E921-F963-496C-9765-2986D8D1AA54}" type="sibTrans" cxnId="{82002AD2-DCF6-47FD-9EC8-A2B2F4CB2E8C}">
      <dgm:prSet/>
      <dgm:spPr/>
      <dgm:t>
        <a:bodyPr/>
        <a:lstStyle/>
        <a:p>
          <a:pPr algn="ctr"/>
          <a:endParaRPr lang="en-US"/>
        </a:p>
      </dgm:t>
    </dgm:pt>
    <dgm:pt modelId="{B9BA93F2-B277-4A79-AA70-7BCB31D8EBC0}">
      <dgm:prSet phldrT="[Text]"/>
      <dgm:spPr/>
      <dgm:t>
        <a:bodyPr/>
        <a:lstStyle/>
        <a:p>
          <a:pPr algn="ctr"/>
          <a:r>
            <a:rPr lang="en-US" b="1" dirty="0"/>
            <a:t>Club</a:t>
          </a:r>
        </a:p>
      </dgm:t>
    </dgm:pt>
    <dgm:pt modelId="{F02F2057-AE9F-4FD8-BBE5-7C8C5162FCFC}" type="parTrans" cxnId="{4D31FA9E-CD37-4EC5-9288-D31E8B584CAE}">
      <dgm:prSet/>
      <dgm:spPr/>
      <dgm:t>
        <a:bodyPr/>
        <a:lstStyle/>
        <a:p>
          <a:pPr algn="ctr"/>
          <a:endParaRPr lang="en-US" dirty="0"/>
        </a:p>
      </dgm:t>
    </dgm:pt>
    <dgm:pt modelId="{BEC3C0CC-7B52-4EFA-AEF3-80225EA0BB13}" type="sibTrans" cxnId="{4D31FA9E-CD37-4EC5-9288-D31E8B584CAE}">
      <dgm:prSet/>
      <dgm:spPr/>
      <dgm:t>
        <a:bodyPr/>
        <a:lstStyle/>
        <a:p>
          <a:pPr algn="ctr"/>
          <a:endParaRPr lang="en-US"/>
        </a:p>
      </dgm:t>
    </dgm:pt>
    <dgm:pt modelId="{5E402806-20F7-4B8D-93FF-A3A64125EB3B}">
      <dgm:prSet phldrT="[Text]"/>
      <dgm:spPr/>
      <dgm:t>
        <a:bodyPr/>
        <a:lstStyle/>
        <a:p>
          <a:pPr algn="ctr"/>
          <a:r>
            <a:rPr lang="en-US" b="1" dirty="0"/>
            <a:t>Club</a:t>
          </a:r>
        </a:p>
      </dgm:t>
    </dgm:pt>
    <dgm:pt modelId="{F18023F4-F61F-4B95-8384-607BED2ADD5F}" type="parTrans" cxnId="{E034FA0F-7C39-46CE-ADD0-2312F2656053}">
      <dgm:prSet/>
      <dgm:spPr/>
      <dgm:t>
        <a:bodyPr/>
        <a:lstStyle/>
        <a:p>
          <a:pPr algn="ctr"/>
          <a:endParaRPr lang="en-US" dirty="0"/>
        </a:p>
      </dgm:t>
    </dgm:pt>
    <dgm:pt modelId="{2052EFB5-FB61-481F-AC1A-214BECC1D7A4}" type="sibTrans" cxnId="{E034FA0F-7C39-46CE-ADD0-2312F2656053}">
      <dgm:prSet/>
      <dgm:spPr/>
      <dgm:t>
        <a:bodyPr/>
        <a:lstStyle/>
        <a:p>
          <a:pPr algn="ctr"/>
          <a:endParaRPr lang="en-US"/>
        </a:p>
      </dgm:t>
    </dgm:pt>
    <dgm:pt modelId="{4E0DBB2A-0310-447D-8D7C-86BF895B6391}">
      <dgm:prSet phldrT="[Text]"/>
      <dgm:spPr/>
      <dgm:t>
        <a:bodyPr/>
        <a:lstStyle/>
        <a:p>
          <a:pPr algn="ctr"/>
          <a:r>
            <a:rPr lang="en-US" b="1" dirty="0"/>
            <a:t>Club</a:t>
          </a:r>
        </a:p>
      </dgm:t>
    </dgm:pt>
    <dgm:pt modelId="{0ED8245F-DAE7-4249-AF9E-FF8FCA4DC2E2}" type="parTrans" cxnId="{958AA886-EE79-4FB9-9301-A87F4C532354}">
      <dgm:prSet/>
      <dgm:spPr/>
      <dgm:t>
        <a:bodyPr/>
        <a:lstStyle/>
        <a:p>
          <a:pPr algn="ctr"/>
          <a:endParaRPr lang="en-US" dirty="0"/>
        </a:p>
      </dgm:t>
    </dgm:pt>
    <dgm:pt modelId="{E9A71F0C-B4A0-454D-B4E3-01F73A979363}" type="sibTrans" cxnId="{958AA886-EE79-4FB9-9301-A87F4C532354}">
      <dgm:prSet/>
      <dgm:spPr/>
      <dgm:t>
        <a:bodyPr/>
        <a:lstStyle/>
        <a:p>
          <a:pPr algn="ctr"/>
          <a:endParaRPr lang="en-US"/>
        </a:p>
      </dgm:t>
    </dgm:pt>
    <dgm:pt modelId="{1023A13F-B07D-4DCF-89D5-DD0C83ECFA37}">
      <dgm:prSet/>
      <dgm:spPr/>
      <dgm:t>
        <a:bodyPr/>
        <a:lstStyle/>
        <a:p>
          <a:pPr algn="ctr"/>
          <a:endParaRPr lang="en-US"/>
        </a:p>
      </dgm:t>
    </dgm:pt>
    <dgm:pt modelId="{395F5708-521B-46B4-BB34-BC1756FE06D8}" type="parTrans" cxnId="{2652F644-1AB3-4EBA-AD27-933C361C05AE}">
      <dgm:prSet/>
      <dgm:spPr/>
      <dgm:t>
        <a:bodyPr/>
        <a:lstStyle/>
        <a:p>
          <a:pPr algn="ctr"/>
          <a:endParaRPr lang="en-US"/>
        </a:p>
      </dgm:t>
    </dgm:pt>
    <dgm:pt modelId="{4E09B14C-3E5F-4DCA-83FD-05ECA235EFC1}" type="sibTrans" cxnId="{2652F644-1AB3-4EBA-AD27-933C361C05AE}">
      <dgm:prSet/>
      <dgm:spPr/>
      <dgm:t>
        <a:bodyPr/>
        <a:lstStyle/>
        <a:p>
          <a:pPr algn="ctr"/>
          <a:endParaRPr lang="en-US"/>
        </a:p>
      </dgm:t>
    </dgm:pt>
    <dgm:pt modelId="{DAF8CB1E-791B-4687-8A61-55B08514B060}">
      <dgm:prSet/>
      <dgm:spPr/>
      <dgm:t>
        <a:bodyPr/>
        <a:lstStyle/>
        <a:p>
          <a:pPr algn="ctr"/>
          <a:r>
            <a:rPr lang="en-US" b="1" dirty="0"/>
            <a:t>Club</a:t>
          </a:r>
        </a:p>
      </dgm:t>
    </dgm:pt>
    <dgm:pt modelId="{F0A0BF91-C9F3-4000-A309-7A6F1AB62A2F}" type="parTrans" cxnId="{B4176DDB-E022-4C2C-B6CF-31F8C024F0E9}">
      <dgm:prSet/>
      <dgm:spPr/>
      <dgm:t>
        <a:bodyPr/>
        <a:lstStyle/>
        <a:p>
          <a:pPr algn="ctr"/>
          <a:endParaRPr lang="en-US" dirty="0"/>
        </a:p>
      </dgm:t>
    </dgm:pt>
    <dgm:pt modelId="{9D28CE42-08B2-4FB1-A0F7-B47BBEF2C48B}" type="sibTrans" cxnId="{B4176DDB-E022-4C2C-B6CF-31F8C024F0E9}">
      <dgm:prSet/>
      <dgm:spPr/>
      <dgm:t>
        <a:bodyPr/>
        <a:lstStyle/>
        <a:p>
          <a:pPr algn="ctr"/>
          <a:endParaRPr lang="en-US"/>
        </a:p>
      </dgm:t>
    </dgm:pt>
    <dgm:pt modelId="{9E6CF54E-14EC-4C45-A514-F3333CD5963E}" type="pres">
      <dgm:prSet presAssocID="{BECDCBB6-F89E-43FE-B0F2-85213E7A8441}" presName="Name0" presStyleCnt="0">
        <dgm:presLayoutVars>
          <dgm:chMax val="1"/>
          <dgm:dir/>
          <dgm:animLvl val="ctr"/>
          <dgm:resizeHandles val="exact"/>
        </dgm:presLayoutVars>
      </dgm:prSet>
      <dgm:spPr/>
      <dgm:t>
        <a:bodyPr/>
        <a:lstStyle/>
        <a:p>
          <a:endParaRPr lang="en-US"/>
        </a:p>
      </dgm:t>
    </dgm:pt>
    <dgm:pt modelId="{45BEA40A-68CF-45E9-9A08-53B98B3B4BFF}" type="pres">
      <dgm:prSet presAssocID="{A88DE4E9-E19D-4E29-BA35-F208E063108D}" presName="centerShape" presStyleLbl="node0" presStyleIdx="0" presStyleCnt="1"/>
      <dgm:spPr/>
      <dgm:t>
        <a:bodyPr/>
        <a:lstStyle/>
        <a:p>
          <a:endParaRPr lang="en-US"/>
        </a:p>
      </dgm:t>
    </dgm:pt>
    <dgm:pt modelId="{317AC99E-8667-4A98-8BF7-E3B0B98BA498}" type="pres">
      <dgm:prSet presAssocID="{F02F2057-AE9F-4FD8-BBE5-7C8C5162FCFC}" presName="parTrans" presStyleLbl="sibTrans2D1" presStyleIdx="0" presStyleCnt="4"/>
      <dgm:spPr/>
      <dgm:t>
        <a:bodyPr/>
        <a:lstStyle/>
        <a:p>
          <a:endParaRPr lang="en-US"/>
        </a:p>
      </dgm:t>
    </dgm:pt>
    <dgm:pt modelId="{D0F93096-C7F2-43DC-8042-07B65EF78D99}" type="pres">
      <dgm:prSet presAssocID="{F02F2057-AE9F-4FD8-BBE5-7C8C5162FCFC}" presName="connectorText" presStyleLbl="sibTrans2D1" presStyleIdx="0" presStyleCnt="4"/>
      <dgm:spPr/>
      <dgm:t>
        <a:bodyPr/>
        <a:lstStyle/>
        <a:p>
          <a:endParaRPr lang="en-US"/>
        </a:p>
      </dgm:t>
    </dgm:pt>
    <dgm:pt modelId="{5A6A5CFD-2A24-4ECF-97A4-0FC32A86E565}" type="pres">
      <dgm:prSet presAssocID="{B9BA93F2-B277-4A79-AA70-7BCB31D8EBC0}" presName="node" presStyleLbl="node1" presStyleIdx="0" presStyleCnt="4" custRadScaleRad="105479">
        <dgm:presLayoutVars>
          <dgm:bulletEnabled val="1"/>
        </dgm:presLayoutVars>
      </dgm:prSet>
      <dgm:spPr/>
      <dgm:t>
        <a:bodyPr/>
        <a:lstStyle/>
        <a:p>
          <a:endParaRPr lang="en-US"/>
        </a:p>
      </dgm:t>
    </dgm:pt>
    <dgm:pt modelId="{F5007EB1-4F88-4A90-A77E-D56771AC1DFC}" type="pres">
      <dgm:prSet presAssocID="{F18023F4-F61F-4B95-8384-607BED2ADD5F}" presName="parTrans" presStyleLbl="sibTrans2D1" presStyleIdx="1" presStyleCnt="4"/>
      <dgm:spPr/>
      <dgm:t>
        <a:bodyPr/>
        <a:lstStyle/>
        <a:p>
          <a:endParaRPr lang="en-US"/>
        </a:p>
      </dgm:t>
    </dgm:pt>
    <dgm:pt modelId="{4A797795-0FA0-4CEE-A7BF-8DE32ED1A049}" type="pres">
      <dgm:prSet presAssocID="{F18023F4-F61F-4B95-8384-607BED2ADD5F}" presName="connectorText" presStyleLbl="sibTrans2D1" presStyleIdx="1" presStyleCnt="4"/>
      <dgm:spPr/>
      <dgm:t>
        <a:bodyPr/>
        <a:lstStyle/>
        <a:p>
          <a:endParaRPr lang="en-US"/>
        </a:p>
      </dgm:t>
    </dgm:pt>
    <dgm:pt modelId="{56F62953-3E67-45FB-BFF7-1B3B8A0D009B}" type="pres">
      <dgm:prSet presAssocID="{5E402806-20F7-4B8D-93FF-A3A64125EB3B}" presName="node" presStyleLbl="node1" presStyleIdx="1" presStyleCnt="4">
        <dgm:presLayoutVars>
          <dgm:bulletEnabled val="1"/>
        </dgm:presLayoutVars>
      </dgm:prSet>
      <dgm:spPr/>
      <dgm:t>
        <a:bodyPr/>
        <a:lstStyle/>
        <a:p>
          <a:endParaRPr lang="en-US"/>
        </a:p>
      </dgm:t>
    </dgm:pt>
    <dgm:pt modelId="{711146D2-AF5A-46D9-B2F8-41B208325988}" type="pres">
      <dgm:prSet presAssocID="{F0A0BF91-C9F3-4000-A309-7A6F1AB62A2F}" presName="parTrans" presStyleLbl="sibTrans2D1" presStyleIdx="2" presStyleCnt="4" custLinFactNeighborX="-24377"/>
      <dgm:spPr/>
      <dgm:t>
        <a:bodyPr/>
        <a:lstStyle/>
        <a:p>
          <a:endParaRPr lang="en-US"/>
        </a:p>
      </dgm:t>
    </dgm:pt>
    <dgm:pt modelId="{7FD0C8CF-90BE-4A2D-A8EA-568249BA1EFE}" type="pres">
      <dgm:prSet presAssocID="{F0A0BF91-C9F3-4000-A309-7A6F1AB62A2F}" presName="connectorText" presStyleLbl="sibTrans2D1" presStyleIdx="2" presStyleCnt="4"/>
      <dgm:spPr/>
      <dgm:t>
        <a:bodyPr/>
        <a:lstStyle/>
        <a:p>
          <a:endParaRPr lang="en-US"/>
        </a:p>
      </dgm:t>
    </dgm:pt>
    <dgm:pt modelId="{24B6DDEF-FFDB-400C-A94B-D5CDE7D1E040}" type="pres">
      <dgm:prSet presAssocID="{DAF8CB1E-791B-4687-8A61-55B08514B060}" presName="node" presStyleLbl="node1" presStyleIdx="2" presStyleCnt="4">
        <dgm:presLayoutVars>
          <dgm:bulletEnabled val="1"/>
        </dgm:presLayoutVars>
      </dgm:prSet>
      <dgm:spPr/>
      <dgm:t>
        <a:bodyPr/>
        <a:lstStyle/>
        <a:p>
          <a:endParaRPr lang="en-US"/>
        </a:p>
      </dgm:t>
    </dgm:pt>
    <dgm:pt modelId="{2E7A9692-66F6-432A-9667-ACD59B8519E8}" type="pres">
      <dgm:prSet presAssocID="{0ED8245F-DAE7-4249-AF9E-FF8FCA4DC2E2}" presName="parTrans" presStyleLbl="sibTrans2D1" presStyleIdx="3" presStyleCnt="4"/>
      <dgm:spPr/>
      <dgm:t>
        <a:bodyPr/>
        <a:lstStyle/>
        <a:p>
          <a:endParaRPr lang="en-US"/>
        </a:p>
      </dgm:t>
    </dgm:pt>
    <dgm:pt modelId="{F6BA62A3-8BDD-4063-9B51-FE7F368E7A86}" type="pres">
      <dgm:prSet presAssocID="{0ED8245F-DAE7-4249-AF9E-FF8FCA4DC2E2}" presName="connectorText" presStyleLbl="sibTrans2D1" presStyleIdx="3" presStyleCnt="4"/>
      <dgm:spPr/>
      <dgm:t>
        <a:bodyPr/>
        <a:lstStyle/>
        <a:p>
          <a:endParaRPr lang="en-US"/>
        </a:p>
      </dgm:t>
    </dgm:pt>
    <dgm:pt modelId="{2E6B8991-3B00-42D1-86B9-1E895B729578}" type="pres">
      <dgm:prSet presAssocID="{4E0DBB2A-0310-447D-8D7C-86BF895B6391}" presName="node" presStyleLbl="node1" presStyleIdx="3" presStyleCnt="4">
        <dgm:presLayoutVars>
          <dgm:bulletEnabled val="1"/>
        </dgm:presLayoutVars>
      </dgm:prSet>
      <dgm:spPr/>
      <dgm:t>
        <a:bodyPr/>
        <a:lstStyle/>
        <a:p>
          <a:endParaRPr lang="en-US"/>
        </a:p>
      </dgm:t>
    </dgm:pt>
  </dgm:ptLst>
  <dgm:cxnLst>
    <dgm:cxn modelId="{BD5B9673-35BE-417D-BC61-18880B6023E7}" type="presOf" srcId="{F02F2057-AE9F-4FD8-BBE5-7C8C5162FCFC}" destId="{D0F93096-C7F2-43DC-8042-07B65EF78D99}" srcOrd="1" destOrd="0" presId="urn:microsoft.com/office/officeart/2005/8/layout/radial5"/>
    <dgm:cxn modelId="{04BD7C82-15F2-4F09-A029-DA5B780B14B8}" type="presOf" srcId="{F18023F4-F61F-4B95-8384-607BED2ADD5F}" destId="{F5007EB1-4F88-4A90-A77E-D56771AC1DFC}" srcOrd="0" destOrd="0" presId="urn:microsoft.com/office/officeart/2005/8/layout/radial5"/>
    <dgm:cxn modelId="{503E0D27-52FC-412C-BE5A-13F52E46D266}" type="presOf" srcId="{0ED8245F-DAE7-4249-AF9E-FF8FCA4DC2E2}" destId="{2E7A9692-66F6-432A-9667-ACD59B8519E8}" srcOrd="0" destOrd="0" presId="urn:microsoft.com/office/officeart/2005/8/layout/radial5"/>
    <dgm:cxn modelId="{4D31FA9E-CD37-4EC5-9288-D31E8B584CAE}" srcId="{A88DE4E9-E19D-4E29-BA35-F208E063108D}" destId="{B9BA93F2-B277-4A79-AA70-7BCB31D8EBC0}" srcOrd="0" destOrd="0" parTransId="{F02F2057-AE9F-4FD8-BBE5-7C8C5162FCFC}" sibTransId="{BEC3C0CC-7B52-4EFA-AEF3-80225EA0BB13}"/>
    <dgm:cxn modelId="{4C78866E-BCEF-4047-992B-EC4CBA14F554}" type="presOf" srcId="{F18023F4-F61F-4B95-8384-607BED2ADD5F}" destId="{4A797795-0FA0-4CEE-A7BF-8DE32ED1A049}" srcOrd="1" destOrd="0" presId="urn:microsoft.com/office/officeart/2005/8/layout/radial5"/>
    <dgm:cxn modelId="{C04007EB-1BFA-425B-B66D-93112BDF7870}" type="presOf" srcId="{F02F2057-AE9F-4FD8-BBE5-7C8C5162FCFC}" destId="{317AC99E-8667-4A98-8BF7-E3B0B98BA498}" srcOrd="0" destOrd="0" presId="urn:microsoft.com/office/officeart/2005/8/layout/radial5"/>
    <dgm:cxn modelId="{AC7F18C9-D3CF-4E4F-98EB-D3751384CAAE}" type="presOf" srcId="{0ED8245F-DAE7-4249-AF9E-FF8FCA4DC2E2}" destId="{F6BA62A3-8BDD-4063-9B51-FE7F368E7A86}" srcOrd="1" destOrd="0" presId="urn:microsoft.com/office/officeart/2005/8/layout/radial5"/>
    <dgm:cxn modelId="{958AA886-EE79-4FB9-9301-A87F4C532354}" srcId="{A88DE4E9-E19D-4E29-BA35-F208E063108D}" destId="{4E0DBB2A-0310-447D-8D7C-86BF895B6391}" srcOrd="3" destOrd="0" parTransId="{0ED8245F-DAE7-4249-AF9E-FF8FCA4DC2E2}" sibTransId="{E9A71F0C-B4A0-454D-B4E3-01F73A979363}"/>
    <dgm:cxn modelId="{151C2035-0F0D-4820-B673-28BAC92FD2E3}" type="presOf" srcId="{DAF8CB1E-791B-4687-8A61-55B08514B060}" destId="{24B6DDEF-FFDB-400C-A94B-D5CDE7D1E040}" srcOrd="0" destOrd="0" presId="urn:microsoft.com/office/officeart/2005/8/layout/radial5"/>
    <dgm:cxn modelId="{F7E13787-9376-44F2-923E-6066172CAC99}" type="presOf" srcId="{5E402806-20F7-4B8D-93FF-A3A64125EB3B}" destId="{56F62953-3E67-45FB-BFF7-1B3B8A0D009B}" srcOrd="0" destOrd="0" presId="urn:microsoft.com/office/officeart/2005/8/layout/radial5"/>
    <dgm:cxn modelId="{148F7870-5791-4DE8-8400-3D1D02374956}" type="presOf" srcId="{F0A0BF91-C9F3-4000-A309-7A6F1AB62A2F}" destId="{7FD0C8CF-90BE-4A2D-A8EA-568249BA1EFE}" srcOrd="1" destOrd="0" presId="urn:microsoft.com/office/officeart/2005/8/layout/radial5"/>
    <dgm:cxn modelId="{CDADDC54-AC41-482B-8FB3-AF8CEB940E30}" type="presOf" srcId="{B9BA93F2-B277-4A79-AA70-7BCB31D8EBC0}" destId="{5A6A5CFD-2A24-4ECF-97A4-0FC32A86E565}" srcOrd="0" destOrd="0" presId="urn:microsoft.com/office/officeart/2005/8/layout/radial5"/>
    <dgm:cxn modelId="{B4176DDB-E022-4C2C-B6CF-31F8C024F0E9}" srcId="{A88DE4E9-E19D-4E29-BA35-F208E063108D}" destId="{DAF8CB1E-791B-4687-8A61-55B08514B060}" srcOrd="2" destOrd="0" parTransId="{F0A0BF91-C9F3-4000-A309-7A6F1AB62A2F}" sibTransId="{9D28CE42-08B2-4FB1-A0F7-B47BBEF2C48B}"/>
    <dgm:cxn modelId="{2652F644-1AB3-4EBA-AD27-933C361C05AE}" srcId="{BECDCBB6-F89E-43FE-B0F2-85213E7A8441}" destId="{1023A13F-B07D-4DCF-89D5-DD0C83ECFA37}" srcOrd="1" destOrd="0" parTransId="{395F5708-521B-46B4-BB34-BC1756FE06D8}" sibTransId="{4E09B14C-3E5F-4DCA-83FD-05ECA235EFC1}"/>
    <dgm:cxn modelId="{82002AD2-DCF6-47FD-9EC8-A2B2F4CB2E8C}" srcId="{BECDCBB6-F89E-43FE-B0F2-85213E7A8441}" destId="{A88DE4E9-E19D-4E29-BA35-F208E063108D}" srcOrd="0" destOrd="0" parTransId="{2A11076D-E69D-42A8-9F33-98AEB03D532A}" sibTransId="{0339E921-F963-496C-9765-2986D8D1AA54}"/>
    <dgm:cxn modelId="{832CE5F8-F65B-478A-8EAD-A83046FDCE5A}" type="presOf" srcId="{4E0DBB2A-0310-447D-8D7C-86BF895B6391}" destId="{2E6B8991-3B00-42D1-86B9-1E895B729578}" srcOrd="0" destOrd="0" presId="urn:microsoft.com/office/officeart/2005/8/layout/radial5"/>
    <dgm:cxn modelId="{E034FA0F-7C39-46CE-ADD0-2312F2656053}" srcId="{A88DE4E9-E19D-4E29-BA35-F208E063108D}" destId="{5E402806-20F7-4B8D-93FF-A3A64125EB3B}" srcOrd="1" destOrd="0" parTransId="{F18023F4-F61F-4B95-8384-607BED2ADD5F}" sibTransId="{2052EFB5-FB61-481F-AC1A-214BECC1D7A4}"/>
    <dgm:cxn modelId="{A924ECAC-FB61-4962-A817-3EBB50A177E9}" type="presOf" srcId="{F0A0BF91-C9F3-4000-A309-7A6F1AB62A2F}" destId="{711146D2-AF5A-46D9-B2F8-41B208325988}" srcOrd="0" destOrd="0" presId="urn:microsoft.com/office/officeart/2005/8/layout/radial5"/>
    <dgm:cxn modelId="{7ECF24FA-D227-4615-89CE-83240AD33A19}" type="presOf" srcId="{A88DE4E9-E19D-4E29-BA35-F208E063108D}" destId="{45BEA40A-68CF-45E9-9A08-53B98B3B4BFF}" srcOrd="0" destOrd="0" presId="urn:microsoft.com/office/officeart/2005/8/layout/radial5"/>
    <dgm:cxn modelId="{F2BD0093-CA73-4964-AEFE-0DAC6121BB4F}" type="presOf" srcId="{BECDCBB6-F89E-43FE-B0F2-85213E7A8441}" destId="{9E6CF54E-14EC-4C45-A514-F3333CD5963E}" srcOrd="0" destOrd="0" presId="urn:microsoft.com/office/officeart/2005/8/layout/radial5"/>
    <dgm:cxn modelId="{73032348-0A9C-4CB2-964B-A3EA9685931F}" type="presParOf" srcId="{9E6CF54E-14EC-4C45-A514-F3333CD5963E}" destId="{45BEA40A-68CF-45E9-9A08-53B98B3B4BFF}" srcOrd="0" destOrd="0" presId="urn:microsoft.com/office/officeart/2005/8/layout/radial5"/>
    <dgm:cxn modelId="{9FA8DD30-E7C0-49EF-A0D1-652BAD0FC64E}" type="presParOf" srcId="{9E6CF54E-14EC-4C45-A514-F3333CD5963E}" destId="{317AC99E-8667-4A98-8BF7-E3B0B98BA498}" srcOrd="1" destOrd="0" presId="urn:microsoft.com/office/officeart/2005/8/layout/radial5"/>
    <dgm:cxn modelId="{4358D599-965B-4FB5-A9BA-9CA612897675}" type="presParOf" srcId="{317AC99E-8667-4A98-8BF7-E3B0B98BA498}" destId="{D0F93096-C7F2-43DC-8042-07B65EF78D99}" srcOrd="0" destOrd="0" presId="urn:microsoft.com/office/officeart/2005/8/layout/radial5"/>
    <dgm:cxn modelId="{7F5C9E40-6462-4AA7-983B-D61B4E0C6E0D}" type="presParOf" srcId="{9E6CF54E-14EC-4C45-A514-F3333CD5963E}" destId="{5A6A5CFD-2A24-4ECF-97A4-0FC32A86E565}" srcOrd="2" destOrd="0" presId="urn:microsoft.com/office/officeart/2005/8/layout/radial5"/>
    <dgm:cxn modelId="{E59F95AB-18EC-4A2E-87A3-6DDBC8248F0D}" type="presParOf" srcId="{9E6CF54E-14EC-4C45-A514-F3333CD5963E}" destId="{F5007EB1-4F88-4A90-A77E-D56771AC1DFC}" srcOrd="3" destOrd="0" presId="urn:microsoft.com/office/officeart/2005/8/layout/radial5"/>
    <dgm:cxn modelId="{ED4ADA5E-142A-4239-B0A3-DDA2F226BDA3}" type="presParOf" srcId="{F5007EB1-4F88-4A90-A77E-D56771AC1DFC}" destId="{4A797795-0FA0-4CEE-A7BF-8DE32ED1A049}" srcOrd="0" destOrd="0" presId="urn:microsoft.com/office/officeart/2005/8/layout/radial5"/>
    <dgm:cxn modelId="{22C825AF-22A3-4957-BFF8-81C703136B4E}" type="presParOf" srcId="{9E6CF54E-14EC-4C45-A514-F3333CD5963E}" destId="{56F62953-3E67-45FB-BFF7-1B3B8A0D009B}" srcOrd="4" destOrd="0" presId="urn:microsoft.com/office/officeart/2005/8/layout/radial5"/>
    <dgm:cxn modelId="{F1A85722-8330-4873-991A-2B551DB3B0A0}" type="presParOf" srcId="{9E6CF54E-14EC-4C45-A514-F3333CD5963E}" destId="{711146D2-AF5A-46D9-B2F8-41B208325988}" srcOrd="5" destOrd="0" presId="urn:microsoft.com/office/officeart/2005/8/layout/radial5"/>
    <dgm:cxn modelId="{CFE572F3-9AE9-4BBC-87E4-DDB00F4F6F49}" type="presParOf" srcId="{711146D2-AF5A-46D9-B2F8-41B208325988}" destId="{7FD0C8CF-90BE-4A2D-A8EA-568249BA1EFE}" srcOrd="0" destOrd="0" presId="urn:microsoft.com/office/officeart/2005/8/layout/radial5"/>
    <dgm:cxn modelId="{8D3D9E72-A5F0-4E4C-8DCC-F43AD7A8FEFE}" type="presParOf" srcId="{9E6CF54E-14EC-4C45-A514-F3333CD5963E}" destId="{24B6DDEF-FFDB-400C-A94B-D5CDE7D1E040}" srcOrd="6" destOrd="0" presId="urn:microsoft.com/office/officeart/2005/8/layout/radial5"/>
    <dgm:cxn modelId="{A62C93A6-A0EC-4885-9829-1F43C5F1C7B2}" type="presParOf" srcId="{9E6CF54E-14EC-4C45-A514-F3333CD5963E}" destId="{2E7A9692-66F6-432A-9667-ACD59B8519E8}" srcOrd="7" destOrd="0" presId="urn:microsoft.com/office/officeart/2005/8/layout/radial5"/>
    <dgm:cxn modelId="{A66A7307-6575-4648-B4B3-2490BA332818}" type="presParOf" srcId="{2E7A9692-66F6-432A-9667-ACD59B8519E8}" destId="{F6BA62A3-8BDD-4063-9B51-FE7F368E7A86}" srcOrd="0" destOrd="0" presId="urn:microsoft.com/office/officeart/2005/8/layout/radial5"/>
    <dgm:cxn modelId="{89D2EDA3-04DF-4CAD-8BB3-C0773816432B}" type="presParOf" srcId="{9E6CF54E-14EC-4C45-A514-F3333CD5963E}" destId="{2E6B8991-3B00-42D1-86B9-1E895B729578}" srcOrd="8" destOrd="0" presId="urn:microsoft.com/office/officeart/2005/8/layout/radial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6596FFE-CBAD-4250-BA1D-E3D6D821C296}"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en-US"/>
        </a:p>
      </dgm:t>
    </dgm:pt>
    <dgm:pt modelId="{75E5B5F6-24A1-46F6-BC71-8F821F0463CF}" type="pres">
      <dgm:prSet presAssocID="{D6596FFE-CBAD-4250-BA1D-E3D6D821C296}" presName="Name0" presStyleCnt="0">
        <dgm:presLayoutVars>
          <dgm:chMax val="7"/>
          <dgm:resizeHandles val="exact"/>
        </dgm:presLayoutVars>
      </dgm:prSet>
      <dgm:spPr/>
      <dgm:t>
        <a:bodyPr/>
        <a:lstStyle/>
        <a:p>
          <a:endParaRPr lang="en-US"/>
        </a:p>
      </dgm:t>
    </dgm:pt>
  </dgm:ptLst>
  <dgm:cxnLst>
    <dgm:cxn modelId="{9039632D-63F0-44C3-8F02-0DA4342A024F}" type="presOf" srcId="{D6596FFE-CBAD-4250-BA1D-E3D6D821C296}" destId="{75E5B5F6-24A1-46F6-BC71-8F821F0463CF}" srcOrd="0" destOrd="0" presId="urn:microsoft.com/office/officeart/2005/8/layout/venn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EB0BB8-07DD-41C1-A963-4AE08A6F1DA7}" type="datetimeFigureOut">
              <a:rPr lang="en-US" smtClean="0"/>
              <a:t>12/10/2016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AD068D-6766-43D6-A53E-121C6045A281}" type="slidenum">
              <a:rPr lang="en-US" smtClean="0"/>
              <a:t>‹#›</a:t>
            </a:fld>
            <a:endParaRPr lang="en-US" dirty="0"/>
          </a:p>
        </p:txBody>
      </p:sp>
    </p:spTree>
    <p:extLst>
      <p:ext uri="{BB962C8B-B14F-4D97-AF65-F5344CB8AC3E}">
        <p14:creationId xmlns:p14="http://schemas.microsoft.com/office/powerpoint/2010/main" val="40045715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A7AE9E-C9DF-464C-B6CC-034AB433984A}" type="slidenum">
              <a:rPr lang="en-US" smtClean="0"/>
              <a:t>1</a:t>
            </a:fld>
            <a:endParaRPr lang="en-US" dirty="0"/>
          </a:p>
        </p:txBody>
      </p:sp>
    </p:spTree>
    <p:extLst>
      <p:ext uri="{BB962C8B-B14F-4D97-AF65-F5344CB8AC3E}">
        <p14:creationId xmlns:p14="http://schemas.microsoft.com/office/powerpoint/2010/main" val="40638131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AD068D-6766-43D6-A53E-121C6045A281}" type="slidenum">
              <a:rPr lang="en-US" smtClean="0"/>
              <a:t>6</a:t>
            </a:fld>
            <a:endParaRPr lang="en-US" dirty="0"/>
          </a:p>
        </p:txBody>
      </p:sp>
    </p:spTree>
    <p:extLst>
      <p:ext uri="{BB962C8B-B14F-4D97-AF65-F5344CB8AC3E}">
        <p14:creationId xmlns:p14="http://schemas.microsoft.com/office/powerpoint/2010/main" val="15795703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8303EBEA-6744-4FB8-89E2-ADB78D78DE41}" type="datetimeFigureOut">
              <a:rPr lang="en-US" smtClean="0"/>
              <a:t>12/10/2016</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E8678639-EDAE-4498-BCF6-32ACD6844389}" type="slidenum">
              <a:rPr lang="en-US" smtClean="0"/>
              <a:t>‹#›</a:t>
            </a:fld>
            <a:endParaRPr lang="en-US" dirty="0"/>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303EBEA-6744-4FB8-89E2-ADB78D78DE41}" type="datetimeFigureOut">
              <a:rPr lang="en-US" smtClean="0"/>
              <a:t>12/10/2016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678639-EDAE-4498-BCF6-32ACD6844389}"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303EBEA-6744-4FB8-89E2-ADB78D78DE41}" type="datetimeFigureOut">
              <a:rPr lang="en-US" smtClean="0"/>
              <a:t>12/10/2016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678639-EDAE-4498-BCF6-32ACD6844389}"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8303EBEA-6744-4FB8-89E2-ADB78D78DE41}" type="datetimeFigureOut">
              <a:rPr lang="en-US" smtClean="0"/>
              <a:t>12/10/2016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678639-EDAE-4498-BCF6-32ACD6844389}" type="slidenum">
              <a:rPr lang="en-US" smtClean="0"/>
              <a:t>‹#›</a:t>
            </a:fld>
            <a:endParaRPr lang="en-US" dirty="0"/>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303EBEA-6744-4FB8-89E2-ADB78D78DE41}" type="datetimeFigureOut">
              <a:rPr lang="en-US" smtClean="0"/>
              <a:t>12/10/2016</a:t>
            </a:fld>
            <a:endParaRPr lang="en-US" dirty="0"/>
          </a:p>
        </p:txBody>
      </p:sp>
      <p:sp>
        <p:nvSpPr>
          <p:cNvPr id="5" name="Footer Placeholder 4"/>
          <p:cNvSpPr>
            <a:spLocks noGrp="1"/>
          </p:cNvSpPr>
          <p:nvPr>
            <p:ph type="ftr" sz="quarter" idx="11"/>
          </p:nvPr>
        </p:nvSpPr>
        <p:spPr>
          <a:xfrm>
            <a:off x="800100" y="6172200"/>
            <a:ext cx="4000500" cy="457200"/>
          </a:xfrm>
        </p:spPr>
        <p:txBody>
          <a:bodyPr/>
          <a:lstStyle/>
          <a:p>
            <a:endParaRPr lang="en-US" dirty="0"/>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146304" y="6208776"/>
            <a:ext cx="457200" cy="457200"/>
          </a:xfrm>
        </p:spPr>
        <p:txBody>
          <a:bodyPr/>
          <a:lstStyle/>
          <a:p>
            <a:fld id="{E8678639-EDAE-4498-BCF6-32ACD6844389}"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8303EBEA-6744-4FB8-89E2-ADB78D78DE41}" type="datetimeFigureOut">
              <a:rPr lang="en-US" smtClean="0"/>
              <a:t>12/10/2016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678639-EDAE-4498-BCF6-32ACD6844389}" type="slidenum">
              <a:rPr lang="en-US" smtClean="0"/>
              <a:t>‹#›</a:t>
            </a:fld>
            <a:endParaRPr lang="en-US" dirty="0"/>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8303EBEA-6744-4FB8-89E2-ADB78D78DE41}" type="datetimeFigureOut">
              <a:rPr lang="en-US" smtClean="0"/>
              <a:t>12/10/2016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8678639-EDAE-4498-BCF6-32ACD6844389}" type="slidenum">
              <a:rPr lang="en-US" smtClean="0"/>
              <a:t>‹#›</a:t>
            </a:fld>
            <a:endParaRPr lang="en-US" dirty="0"/>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303EBEA-6744-4FB8-89E2-ADB78D78DE41}" type="datetimeFigureOut">
              <a:rPr lang="en-US" smtClean="0"/>
              <a:t>12/10/2016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8678639-EDAE-4498-BCF6-32ACD6844389}"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03EBEA-6744-4FB8-89E2-ADB78D78DE41}" type="datetimeFigureOut">
              <a:rPr lang="en-US" smtClean="0"/>
              <a:t>12/10/2016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8678639-EDAE-4498-BCF6-32ACD6844389}"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303EBEA-6744-4FB8-89E2-ADB78D78DE41}" type="datetimeFigureOut">
              <a:rPr lang="en-US" smtClean="0"/>
              <a:t>12/10/2016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678639-EDAE-4498-BCF6-32ACD6844389}" type="slidenum">
              <a:rPr lang="en-US" smtClean="0"/>
              <a:t>‹#›</a:t>
            </a:fld>
            <a:endParaRPr lang="en-US" dirty="0"/>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303EBEA-6744-4FB8-89E2-ADB78D78DE41}" type="datetimeFigureOut">
              <a:rPr lang="en-US" smtClean="0"/>
              <a:t>12/10/2016</a:t>
            </a:fld>
            <a:endParaRPr lang="en-US" dirty="0"/>
          </a:p>
        </p:txBody>
      </p:sp>
      <p:sp>
        <p:nvSpPr>
          <p:cNvPr id="6" name="Footer Placeholder 5"/>
          <p:cNvSpPr>
            <a:spLocks noGrp="1"/>
          </p:cNvSpPr>
          <p:nvPr>
            <p:ph type="ftr" sz="quarter" idx="11"/>
          </p:nvPr>
        </p:nvSpPr>
        <p:spPr>
          <a:xfrm>
            <a:off x="914400" y="6172200"/>
            <a:ext cx="3886200" cy="457200"/>
          </a:xfrm>
        </p:spPr>
        <p:txBody>
          <a:bodyPr/>
          <a:lstStyle/>
          <a:p>
            <a:endParaRPr lang="en-US" dirty="0"/>
          </a:p>
        </p:txBody>
      </p:sp>
      <p:sp>
        <p:nvSpPr>
          <p:cNvPr id="7" name="Slide Number Placeholder 6"/>
          <p:cNvSpPr>
            <a:spLocks noGrp="1"/>
          </p:cNvSpPr>
          <p:nvPr>
            <p:ph type="sldNum" sz="quarter" idx="12"/>
          </p:nvPr>
        </p:nvSpPr>
        <p:spPr>
          <a:xfrm>
            <a:off x="146304" y="6208776"/>
            <a:ext cx="457200" cy="457200"/>
          </a:xfrm>
        </p:spPr>
        <p:txBody>
          <a:bodyPr/>
          <a:lstStyle/>
          <a:p>
            <a:fld id="{E8678639-EDAE-4498-BCF6-32ACD6844389}" type="slidenum">
              <a:rPr lang="en-US" smtClean="0"/>
              <a:t>‹#›</a:t>
            </a:fld>
            <a:endParaRPr lang="en-US" dirty="0"/>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dirty="0"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8303EBEA-6744-4FB8-89E2-ADB78D78DE41}" type="datetimeFigureOut">
              <a:rPr lang="en-US" smtClean="0"/>
              <a:t>12/10/2016</a:t>
            </a:fld>
            <a:endParaRPr lang="en-US" dirty="0"/>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dirty="0"/>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E8678639-EDAE-4498-BCF6-32ACD6844389}"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slideLayout" Target="../slideLayouts/slideLayout3.xml"/><Relationship Id="rId7" Type="http://schemas.openxmlformats.org/officeDocument/2006/relationships/diagramQuickStyle" Target="../diagrams/quickStyle1.xml"/><Relationship Id="rId12" Type="http://schemas.openxmlformats.org/officeDocument/2006/relationships/image" Target="../media/image4.jpe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diagramLayout" Target="../diagrams/layout1.xml"/><Relationship Id="rId11" Type="http://schemas.openxmlformats.org/officeDocument/2006/relationships/image" Target="../media/image3.png"/><Relationship Id="rId5" Type="http://schemas.openxmlformats.org/officeDocument/2006/relationships/diagramData" Target="../diagrams/data1.xml"/><Relationship Id="rId10" Type="http://schemas.openxmlformats.org/officeDocument/2006/relationships/image" Target="../media/image2.png"/><Relationship Id="rId4" Type="http://schemas.openxmlformats.org/officeDocument/2006/relationships/notesSlide" Target="../notesSlides/notesSlide1.xml"/><Relationship Id="rId9" Type="http://schemas.microsoft.com/office/2007/relationships/diagramDrawing" Target="../diagrams/drawing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3.xml"/><Relationship Id="rId1" Type="http://schemas.openxmlformats.org/officeDocument/2006/relationships/tags" Target="../tags/tag1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tags" Target="../tags/tag13.xml"/><Relationship Id="rId5" Type="http://schemas.openxmlformats.org/officeDocument/2006/relationships/image" Target="../media/image13.png"/><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tags" Target="../tags/tag14.xml"/><Relationship Id="rId5" Type="http://schemas.openxmlformats.org/officeDocument/2006/relationships/image" Target="../media/image13.png"/><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7.xml"/><Relationship Id="rId1" Type="http://schemas.openxmlformats.org/officeDocument/2006/relationships/tags" Target="../tags/tag15.xml"/><Relationship Id="rId6" Type="http://schemas.openxmlformats.org/officeDocument/2006/relationships/image" Target="../media/image4.jpeg"/><Relationship Id="rId5" Type="http://schemas.openxmlformats.org/officeDocument/2006/relationships/image" Target="../media/image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22.jpeg"/><Relationship Id="rId3" Type="http://schemas.openxmlformats.org/officeDocument/2006/relationships/image" Target="../media/image16.png"/><Relationship Id="rId7" Type="http://schemas.openxmlformats.org/officeDocument/2006/relationships/image" Target="../media/image19.jpeg"/><Relationship Id="rId12"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tags" Target="../tags/tag16.xml"/><Relationship Id="rId6" Type="http://schemas.openxmlformats.org/officeDocument/2006/relationships/image" Target="../media/image18.png"/><Relationship Id="rId11" Type="http://schemas.openxmlformats.org/officeDocument/2006/relationships/image" Target="../media/image6.png"/><Relationship Id="rId5" Type="http://schemas.openxmlformats.org/officeDocument/2006/relationships/image" Target="../media/image17.jpeg"/><Relationship Id="rId10" Type="http://schemas.openxmlformats.org/officeDocument/2006/relationships/image" Target="../media/image21.jpeg"/><Relationship Id="rId4" Type="http://schemas.microsoft.com/office/2007/relationships/hdphoto" Target="../media/hdphoto1.wdp"/><Relationship Id="rId9"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7.xml"/><Relationship Id="rId1" Type="http://schemas.openxmlformats.org/officeDocument/2006/relationships/tags" Target="../tags/tag17.xml"/><Relationship Id="rId5" Type="http://schemas.openxmlformats.org/officeDocument/2006/relationships/image" Target="../media/image4.jpe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7.xml"/><Relationship Id="rId1" Type="http://schemas.openxmlformats.org/officeDocument/2006/relationships/tags" Target="../tags/tag18.xml"/><Relationship Id="rId5" Type="http://schemas.openxmlformats.org/officeDocument/2006/relationships/image" Target="../media/image4.jpe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tags" Target="../tags/tag19.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3.xml"/><Relationship Id="rId1" Type="http://schemas.openxmlformats.org/officeDocument/2006/relationships/tags" Target="../tags/tag20.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hyperlink" Target="http://members.lionsclubs.org/EN/resources/leadership-resource-center/training-resources/index.php" TargetMode="External"/><Relationship Id="rId2" Type="http://schemas.openxmlformats.org/officeDocument/2006/relationships/slideLayout" Target="../slideLayouts/slideLayout7.xml"/><Relationship Id="rId1" Type="http://schemas.openxmlformats.org/officeDocument/2006/relationships/tags" Target="../tags/tag21.xml"/><Relationship Id="rId6" Type="http://schemas.openxmlformats.org/officeDocument/2006/relationships/hyperlink" Target="http://members.lionsclubs.org/EN/resources/leadership-resource-center/lions-learning-center/index.php" TargetMode="External"/><Relationship Id="rId5" Type="http://schemas.openxmlformats.org/officeDocument/2006/relationships/hyperlink" Target="http://members.lionsclubs.org/EN/districts/zone-region-chairperson.php" TargetMode="Externa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image" Target="../media/image6.png"/><Relationship Id="rId5" Type="http://schemas.openxmlformats.org/officeDocument/2006/relationships/image" Target="../media/image4.jpeg"/><Relationship Id="rId4" Type="http://schemas.openxmlformats.org/officeDocument/2006/relationships/hyperlink" Target="http://www.lionsclubs.org/resources/EN/pdfs/Zone-Chairperson-M2-workbook.pdf" TargetMode="External"/></Relationships>
</file>

<file path=ppt/slides/_rels/slide20.xml.rels><?xml version="1.0" encoding="UTF-8" standalone="yes"?>
<Relationships xmlns="http://schemas.openxmlformats.org/package/2006/relationships"><Relationship Id="rId8" Type="http://schemas.openxmlformats.org/officeDocument/2006/relationships/hyperlink" Target="http://members.lionsclubs.org/EN/lions/invite-members/index.php" TargetMode="External"/><Relationship Id="rId3" Type="http://schemas.openxmlformats.org/officeDocument/2006/relationships/image" Target="../media/image6.png"/><Relationship Id="rId7" Type="http://schemas.openxmlformats.org/officeDocument/2006/relationships/hyperlink" Target="http://members.lionsclubs.org/EN/lions/new-clubs/index.php" TargetMode="External"/><Relationship Id="rId2" Type="http://schemas.openxmlformats.org/officeDocument/2006/relationships/slideLayout" Target="../slideLayouts/slideLayout7.xml"/><Relationship Id="rId1" Type="http://schemas.openxmlformats.org/officeDocument/2006/relationships/tags" Target="../tags/tag22.xml"/><Relationship Id="rId6" Type="http://schemas.openxmlformats.org/officeDocument/2006/relationships/hyperlink" Target="http://members.lionsclubs.org/EN/lions/new-members.php" TargetMode="External"/><Relationship Id="rId5" Type="http://schemas.openxmlformats.org/officeDocument/2006/relationships/hyperlink" Target="http://members.lionsclubs.org/EN/lions/index.php" TargetMode="External"/><Relationship Id="rId4" Type="http://schemas.openxmlformats.org/officeDocument/2006/relationships/image" Target="../media/image4.jpeg"/><Relationship Id="rId9" Type="http://schemas.openxmlformats.org/officeDocument/2006/relationships/hyperlink" Target="http://members.lionsclubs.org/EN/lions/strengthen-membership/index.php"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tags" Target="../tags/tag23.xml"/><Relationship Id="rId5" Type="http://schemas.openxmlformats.org/officeDocument/2006/relationships/hyperlink" Target="http://members.lionsclubs.org/EN/serve/index.php" TargetMode="External"/><Relationship Id="rId4" Type="http://schemas.openxmlformats.org/officeDocument/2006/relationships/image" Target="../media/image4.jpeg"/></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3.xml"/><Relationship Id="rId1" Type="http://schemas.openxmlformats.org/officeDocument/2006/relationships/tags" Target="../tags/tag24.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tags" Target="../tags/tag25.xml"/><Relationship Id="rId4" Type="http://schemas.openxmlformats.org/officeDocument/2006/relationships/image" Target="../media/image4.jpeg"/></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ags" Target="../tags/tag26.xml"/><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tags" Target="../tags/tag27.xml"/><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tags" Target="../tags/tag28.xml"/><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tags" Target="../tags/tag29.xml"/><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tags" Target="../tags/tag30.xml"/><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tags" Target="../tags/tag31.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tags" Target="../tags/tag5.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tags" Target="../tags/tag32.xml"/><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3.xml"/><Relationship Id="rId1" Type="http://schemas.openxmlformats.org/officeDocument/2006/relationships/tags" Target="../tags/tag34.xml"/><Relationship Id="rId4" Type="http://schemas.openxmlformats.org/officeDocument/2006/relationships/image" Target="../media/image4.jpeg"/></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3.xml"/><Relationship Id="rId1" Type="http://schemas.openxmlformats.org/officeDocument/2006/relationships/tags" Target="../tags/tag35.xml"/><Relationship Id="rId4" Type="http://schemas.openxmlformats.org/officeDocument/2006/relationships/image" Target="../media/image4.jpeg"/></Relationships>
</file>

<file path=ppt/slides/_rels/slide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3.xml"/><Relationship Id="rId1" Type="http://schemas.openxmlformats.org/officeDocument/2006/relationships/tags" Target="../tags/tag36.xml"/><Relationship Id="rId4" Type="http://schemas.openxmlformats.org/officeDocument/2006/relationships/image" Target="../media/image6.png"/></Relationships>
</file>

<file path=ppt/slides/_rels/slide3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3.xml"/><Relationship Id="rId1" Type="http://schemas.openxmlformats.org/officeDocument/2006/relationships/tags" Target="../tags/tag3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xml"/><Relationship Id="rId1" Type="http://schemas.openxmlformats.org/officeDocument/2006/relationships/tags" Target="../tags/tag6.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6.png"/><Relationship Id="rId7" Type="http://schemas.openxmlformats.org/officeDocument/2006/relationships/diagramColors" Target="../diagrams/colors2.xml"/><Relationship Id="rId2" Type="http://schemas.openxmlformats.org/officeDocument/2006/relationships/slideLayout" Target="../slideLayouts/slideLayout6.xml"/><Relationship Id="rId1" Type="http://schemas.openxmlformats.org/officeDocument/2006/relationships/tags" Target="../tags/tag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4.jpeg"/></Relationships>
</file>

<file path=ppt/slides/_rels/slide6.xml.rels><?xml version="1.0" encoding="UTF-8" standalone="yes"?>
<Relationships xmlns="http://schemas.openxmlformats.org/package/2006/relationships"><Relationship Id="rId8" Type="http://schemas.openxmlformats.org/officeDocument/2006/relationships/image" Target="../media/image9.jpeg"/><Relationship Id="rId13" Type="http://schemas.microsoft.com/office/2007/relationships/diagramDrawing" Target="../diagrams/drawing3.xml"/><Relationship Id="rId3" Type="http://schemas.openxmlformats.org/officeDocument/2006/relationships/notesSlide" Target="../notesSlides/notesSlide2.xml"/><Relationship Id="rId7" Type="http://schemas.openxmlformats.org/officeDocument/2006/relationships/image" Target="../media/image8.jpeg"/><Relationship Id="rId12" Type="http://schemas.openxmlformats.org/officeDocument/2006/relationships/diagramColors" Target="../diagrams/colors3.xml"/><Relationship Id="rId2" Type="http://schemas.openxmlformats.org/officeDocument/2006/relationships/slideLayout" Target="../slideLayouts/slideLayout2.xml"/><Relationship Id="rId16" Type="http://schemas.openxmlformats.org/officeDocument/2006/relationships/image" Target="../media/image12.jpeg"/><Relationship Id="rId1" Type="http://schemas.openxmlformats.org/officeDocument/2006/relationships/tags" Target="../tags/tag8.xml"/><Relationship Id="rId6" Type="http://schemas.openxmlformats.org/officeDocument/2006/relationships/image" Target="../media/image7.png"/><Relationship Id="rId11" Type="http://schemas.openxmlformats.org/officeDocument/2006/relationships/diagramQuickStyle" Target="../diagrams/quickStyle3.xml"/><Relationship Id="rId5" Type="http://schemas.openxmlformats.org/officeDocument/2006/relationships/image" Target="../media/image4.jpeg"/><Relationship Id="rId15" Type="http://schemas.openxmlformats.org/officeDocument/2006/relationships/image" Target="../media/image11.jpeg"/><Relationship Id="rId10" Type="http://schemas.openxmlformats.org/officeDocument/2006/relationships/diagramLayout" Target="../diagrams/layout3.xml"/><Relationship Id="rId4" Type="http://schemas.openxmlformats.org/officeDocument/2006/relationships/image" Target="../media/image6.png"/><Relationship Id="rId9" Type="http://schemas.openxmlformats.org/officeDocument/2006/relationships/diagramData" Target="../diagrams/data3.xml"/><Relationship Id="rId1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3.xml"/><Relationship Id="rId1" Type="http://schemas.openxmlformats.org/officeDocument/2006/relationships/tags" Target="../tags/tag9.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6.xml"/><Relationship Id="rId1" Type="http://schemas.openxmlformats.org/officeDocument/2006/relationships/tags" Target="../tags/tag10.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tags" Target="../tags/tag11.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custDataLst>
              <p:tags r:id="rId2"/>
            </p:custDataLst>
            <p:extLst>
              <p:ext uri="{D42A27DB-BD31-4B8C-83A1-F6EECF244321}">
                <p14:modId xmlns:p14="http://schemas.microsoft.com/office/powerpoint/2010/main" val="1065517879"/>
              </p:ext>
            </p:extLst>
          </p:nvPr>
        </p:nvGraphicFramePr>
        <p:xfrm>
          <a:off x="0" y="228600"/>
          <a:ext cx="9144000" cy="762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7" name="Title 16"/>
          <p:cNvSpPr>
            <a:spLocks noGrp="1"/>
          </p:cNvSpPr>
          <p:nvPr>
            <p:ph type="title"/>
          </p:nvPr>
        </p:nvSpPr>
        <p:spPr>
          <a:xfrm>
            <a:off x="457200" y="152400"/>
            <a:ext cx="7772400" cy="723900"/>
          </a:xfrm>
        </p:spPr>
        <p:txBody>
          <a:bodyPr>
            <a:normAutofit fontScale="90000"/>
          </a:bodyPr>
          <a:lstStyle/>
          <a:p>
            <a:r>
              <a:rPr lang="en-US" dirty="0" smtClean="0">
                <a:solidFill>
                  <a:schemeClr val="tx1"/>
                </a:solidFill>
                <a:latin typeface="Arial" pitchFamily="34" charset="0"/>
                <a:cs typeface="Arial" pitchFamily="34" charset="0"/>
              </a:rPr>
              <a:t>Before you begin.</a:t>
            </a:r>
            <a:endParaRPr lang="en-US" dirty="0">
              <a:solidFill>
                <a:schemeClr val="tx1"/>
              </a:solidFill>
              <a:latin typeface="Arial" pitchFamily="34" charset="0"/>
              <a:cs typeface="Arial" pitchFamily="34" charset="0"/>
            </a:endParaRPr>
          </a:p>
        </p:txBody>
      </p:sp>
      <p:sp>
        <p:nvSpPr>
          <p:cNvPr id="8" name="TextBox 7"/>
          <p:cNvSpPr txBox="1"/>
          <p:nvPr/>
        </p:nvSpPr>
        <p:spPr>
          <a:xfrm>
            <a:off x="304799" y="5943600"/>
            <a:ext cx="8531817" cy="707886"/>
          </a:xfrm>
          <a:prstGeom prst="rect">
            <a:avLst/>
          </a:prstGeom>
          <a:noFill/>
        </p:spPr>
        <p:txBody>
          <a:bodyPr wrap="square" rtlCol="0">
            <a:spAutoFit/>
          </a:bodyPr>
          <a:lstStyle/>
          <a:p>
            <a:pPr algn="ctr"/>
            <a:r>
              <a:rPr lang="en-US" sz="2000" dirty="0">
                <a:latin typeface="Arial" pitchFamily="34" charset="0"/>
                <a:cs typeface="Arial" pitchFamily="34" charset="0"/>
              </a:rPr>
              <a:t>For additional assistance, contact your </a:t>
            </a:r>
            <a:r>
              <a:rPr lang="en-US" sz="2000" dirty="0" smtClean="0">
                <a:latin typeface="Arial" pitchFamily="34" charset="0"/>
                <a:cs typeface="Arial" pitchFamily="34" charset="0"/>
              </a:rPr>
              <a:t>club’s </a:t>
            </a:r>
            <a:r>
              <a:rPr lang="en-US" sz="2000" i="1" dirty="0">
                <a:latin typeface="Arial" pitchFamily="34" charset="0"/>
                <a:cs typeface="Arial" pitchFamily="34" charset="0"/>
              </a:rPr>
              <a:t>Information Technology Chairperson </a:t>
            </a:r>
            <a:r>
              <a:rPr lang="en-US" sz="2000" dirty="0">
                <a:latin typeface="Arial" pitchFamily="34" charset="0"/>
                <a:cs typeface="Arial" pitchFamily="34" charset="0"/>
              </a:rPr>
              <a:t>or </a:t>
            </a:r>
            <a:r>
              <a:rPr lang="en-US" sz="2000" dirty="0" smtClean="0">
                <a:latin typeface="Arial" pitchFamily="34" charset="0"/>
                <a:cs typeface="Arial" pitchFamily="34" charset="0"/>
              </a:rPr>
              <a:t>Electronic Learning at</a:t>
            </a:r>
            <a:r>
              <a:rPr lang="en-US" sz="2000" dirty="0">
                <a:latin typeface="Arial" pitchFamily="34" charset="0"/>
                <a:cs typeface="Arial" pitchFamily="34" charset="0"/>
              </a:rPr>
              <a:t>: </a:t>
            </a:r>
            <a:r>
              <a:rPr lang="en-US" sz="2000" dirty="0" smtClean="0">
                <a:latin typeface="Arial" pitchFamily="34" charset="0"/>
                <a:cs typeface="Arial" pitchFamily="34" charset="0"/>
              </a:rPr>
              <a:t>eLearning@lionsclubs.org</a:t>
            </a:r>
            <a:endParaRPr lang="en-US" sz="2000" dirty="0">
              <a:latin typeface="Arial" pitchFamily="34" charset="0"/>
              <a:cs typeface="Arial" pitchFamily="34" charset="0"/>
            </a:endParaRPr>
          </a:p>
        </p:txBody>
      </p:sp>
      <p:sp>
        <p:nvSpPr>
          <p:cNvPr id="11" name="TextBox 10"/>
          <p:cNvSpPr txBox="1"/>
          <p:nvPr/>
        </p:nvSpPr>
        <p:spPr>
          <a:xfrm>
            <a:off x="304798" y="1027093"/>
            <a:ext cx="8531817" cy="954107"/>
          </a:xfrm>
          <a:prstGeom prst="rect">
            <a:avLst/>
          </a:prstGeom>
          <a:noFill/>
        </p:spPr>
        <p:txBody>
          <a:bodyPr wrap="square" rtlCol="0">
            <a:spAutoFit/>
          </a:bodyPr>
          <a:lstStyle/>
          <a:p>
            <a:pPr algn="ctr">
              <a:buFont typeface="Wingdings 2" pitchFamily="18" charset="2"/>
              <a:buNone/>
            </a:pPr>
            <a:r>
              <a:rPr lang="en-US" sz="2800" dirty="0">
                <a:latin typeface="Arial" pitchFamily="34" charset="0"/>
                <a:cs typeface="Arial" pitchFamily="34" charset="0"/>
              </a:rPr>
              <a:t>This presentation should be viewed as a </a:t>
            </a:r>
          </a:p>
          <a:p>
            <a:pPr algn="ctr">
              <a:buFont typeface="Wingdings 2" pitchFamily="18" charset="2"/>
              <a:buNone/>
            </a:pPr>
            <a:r>
              <a:rPr lang="en-US" sz="2800" dirty="0">
                <a:latin typeface="Arial" pitchFamily="34" charset="0"/>
                <a:cs typeface="Arial" pitchFamily="34" charset="0"/>
              </a:rPr>
              <a:t>PowerPoint </a:t>
            </a:r>
            <a:r>
              <a:rPr lang="en-US" sz="2800" b="1" dirty="0">
                <a:latin typeface="Arial" pitchFamily="34" charset="0"/>
                <a:cs typeface="Arial" pitchFamily="34" charset="0"/>
              </a:rPr>
              <a:t>Slide</a:t>
            </a:r>
            <a:r>
              <a:rPr lang="en-US" sz="2800" dirty="0">
                <a:latin typeface="Arial" pitchFamily="34" charset="0"/>
                <a:cs typeface="Arial" pitchFamily="34" charset="0"/>
              </a:rPr>
              <a:t> </a:t>
            </a:r>
            <a:r>
              <a:rPr lang="en-US" sz="2800" b="1" dirty="0">
                <a:latin typeface="Arial" pitchFamily="34" charset="0"/>
                <a:cs typeface="Arial" pitchFamily="34" charset="0"/>
              </a:rPr>
              <a:t>Show</a:t>
            </a:r>
            <a:endParaRPr lang="en-US" sz="2800" dirty="0">
              <a:latin typeface="Arial" pitchFamily="34" charset="0"/>
              <a:cs typeface="Arial" pitchFamily="34" charset="0"/>
            </a:endParaRPr>
          </a:p>
        </p:txBody>
      </p:sp>
      <p:grpSp>
        <p:nvGrpSpPr>
          <p:cNvPr id="6" name="Group 5"/>
          <p:cNvGrpSpPr/>
          <p:nvPr/>
        </p:nvGrpSpPr>
        <p:grpSpPr>
          <a:xfrm>
            <a:off x="457200" y="1981200"/>
            <a:ext cx="8229600" cy="4160520"/>
            <a:chOff x="457200" y="1981200"/>
            <a:chExt cx="8229600" cy="4160520"/>
          </a:xfrm>
        </p:grpSpPr>
        <p:sp>
          <p:nvSpPr>
            <p:cNvPr id="13" name="Content Placeholder 5"/>
            <p:cNvSpPr txBox="1">
              <a:spLocks/>
            </p:cNvSpPr>
            <p:nvPr/>
          </p:nvSpPr>
          <p:spPr>
            <a:xfrm>
              <a:off x="457200" y="1981200"/>
              <a:ext cx="8229600" cy="4160520"/>
            </a:xfrm>
            <a:prstGeom prst="rect">
              <a:avLst/>
            </a:prstGeom>
          </p:spPr>
          <p:txBody>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a:buFont typeface="Wingdings 2" pitchFamily="18" charset="2"/>
                <a:buNone/>
              </a:pPr>
              <a:r>
                <a:rPr lang="en-US" sz="2400" b="1" u="sng" dirty="0" smtClean="0">
                  <a:solidFill>
                    <a:srgbClr val="000000"/>
                  </a:solidFill>
                  <a:latin typeface="Arial" pitchFamily="34" charset="0"/>
                  <a:cs typeface="Arial" pitchFamily="34" charset="0"/>
                </a:rPr>
                <a:t>To view as a slide show: </a:t>
              </a:r>
            </a:p>
            <a:p>
              <a:pPr>
                <a:buFont typeface="Wingdings 2" pitchFamily="18" charset="2"/>
                <a:buNone/>
              </a:pPr>
              <a:endParaRPr lang="en-US" sz="1000" dirty="0">
                <a:solidFill>
                  <a:srgbClr val="000000"/>
                </a:solidFill>
                <a:latin typeface="Arial" pitchFamily="34" charset="0"/>
                <a:cs typeface="Arial" pitchFamily="34" charset="0"/>
              </a:endParaRPr>
            </a:p>
            <a:p>
              <a:pPr>
                <a:buFont typeface="Wingdings 2" pitchFamily="18" charset="2"/>
                <a:buNone/>
              </a:pPr>
              <a:r>
                <a:rPr lang="en-US" sz="2000" dirty="0" smtClean="0">
                  <a:solidFill>
                    <a:srgbClr val="000000"/>
                  </a:solidFill>
                  <a:latin typeface="Arial" pitchFamily="34" charset="0"/>
                  <a:cs typeface="Arial" pitchFamily="34" charset="0"/>
                </a:rPr>
                <a:t>1. Click on ‘Slide Show’ from the menu at the top of the screen. </a:t>
              </a:r>
            </a:p>
            <a:p>
              <a:pPr>
                <a:buFont typeface="Wingdings 2" pitchFamily="18" charset="2"/>
                <a:buNone/>
              </a:pPr>
              <a:endParaRPr lang="en-US" sz="2000" dirty="0" smtClean="0">
                <a:solidFill>
                  <a:srgbClr val="000000"/>
                </a:solidFill>
                <a:latin typeface="Arial" pitchFamily="34" charset="0"/>
                <a:cs typeface="Arial" pitchFamily="34" charset="0"/>
              </a:endParaRPr>
            </a:p>
            <a:p>
              <a:pPr>
                <a:buFont typeface="Wingdings 2" pitchFamily="18" charset="2"/>
                <a:buNone/>
              </a:pPr>
              <a:endParaRPr lang="en-US" sz="2000" dirty="0" smtClean="0">
                <a:solidFill>
                  <a:srgbClr val="000000"/>
                </a:solidFill>
                <a:latin typeface="Arial" pitchFamily="34" charset="0"/>
                <a:cs typeface="Arial" pitchFamily="34" charset="0"/>
              </a:endParaRPr>
            </a:p>
            <a:p>
              <a:pPr>
                <a:buFont typeface="Wingdings 2" pitchFamily="18" charset="2"/>
                <a:buNone/>
              </a:pPr>
              <a:endParaRPr lang="en-US" sz="2000" dirty="0" smtClean="0">
                <a:solidFill>
                  <a:srgbClr val="000000"/>
                </a:solidFill>
                <a:latin typeface="Arial" pitchFamily="34" charset="0"/>
                <a:cs typeface="Arial" pitchFamily="34" charset="0"/>
              </a:endParaRPr>
            </a:p>
            <a:p>
              <a:pPr>
                <a:buFont typeface="Wingdings 2" pitchFamily="18" charset="2"/>
                <a:buNone/>
              </a:pPr>
              <a:endParaRPr lang="en-US" sz="2000" dirty="0" smtClean="0">
                <a:solidFill>
                  <a:srgbClr val="000000"/>
                </a:solidFill>
                <a:latin typeface="Arial" pitchFamily="34" charset="0"/>
                <a:cs typeface="Arial" pitchFamily="34" charset="0"/>
              </a:endParaRPr>
            </a:p>
            <a:p>
              <a:pPr>
                <a:buFont typeface="Wingdings 2" pitchFamily="18" charset="2"/>
                <a:buNone/>
              </a:pPr>
              <a:r>
                <a:rPr lang="en-US" sz="2000" dirty="0" smtClean="0">
                  <a:solidFill>
                    <a:srgbClr val="000000"/>
                  </a:solidFill>
                  <a:latin typeface="Arial" pitchFamily="34" charset="0"/>
                  <a:cs typeface="Arial" pitchFamily="34" charset="0"/>
                </a:rPr>
                <a:t>2. Select ‘From Beginning’ </a:t>
              </a:r>
            </a:p>
            <a:p>
              <a:pPr>
                <a:buFont typeface="Wingdings 2" pitchFamily="18" charset="2"/>
                <a:buNone/>
              </a:pPr>
              <a:endParaRPr lang="en-US" sz="2000" dirty="0" smtClean="0">
                <a:solidFill>
                  <a:srgbClr val="000000"/>
                </a:solidFill>
                <a:latin typeface="Arial" pitchFamily="34" charset="0"/>
                <a:cs typeface="Arial" pitchFamily="34" charset="0"/>
              </a:endParaRPr>
            </a:p>
            <a:p>
              <a:pPr>
                <a:buFont typeface="Wingdings 2" pitchFamily="18" charset="2"/>
                <a:buNone/>
              </a:pPr>
              <a:endParaRPr lang="en-US" sz="2400" dirty="0" smtClean="0">
                <a:solidFill>
                  <a:srgbClr val="000000"/>
                </a:solidFill>
                <a:latin typeface="Arial" pitchFamily="34" charset="0"/>
                <a:cs typeface="Arial" pitchFamily="34" charset="0"/>
              </a:endParaRPr>
            </a:p>
          </p:txBody>
        </p:sp>
        <p:pic>
          <p:nvPicPr>
            <p:cNvPr id="14"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09800" y="3029284"/>
              <a:ext cx="4724400" cy="104340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5"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236695" y="4808791"/>
              <a:ext cx="4648200" cy="104964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pic>
        <p:nvPicPr>
          <p:cNvPr id="1026" name="Picture 2" descr="http://www.lionsclubs.org/common/images/logos/lionlogo_bw.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28600" y="6237288"/>
            <a:ext cx="457200" cy="43281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8087565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itchFamily="34" charset="0"/>
                <a:cs typeface="Arial" pitchFamily="34" charset="0"/>
              </a:rPr>
              <a:t>Tools to Determine </a:t>
            </a:r>
            <a:br>
              <a:rPr lang="en-US" dirty="0" smtClean="0">
                <a:latin typeface="Arial" pitchFamily="34" charset="0"/>
                <a:cs typeface="Arial" pitchFamily="34" charset="0"/>
              </a:rPr>
            </a:br>
            <a:r>
              <a:rPr lang="en-US" dirty="0" smtClean="0">
                <a:latin typeface="Arial" pitchFamily="34" charset="0"/>
                <a:cs typeface="Arial" pitchFamily="34" charset="0"/>
              </a:rPr>
              <a:t>the Health of Clubs</a:t>
            </a:r>
            <a:endParaRPr lang="en-US" dirty="0">
              <a:latin typeface="Arial" pitchFamily="34" charset="0"/>
              <a:cs typeface="Arial" pitchFamily="34" charset="0"/>
            </a:endParaRPr>
          </a:p>
        </p:txBody>
      </p:sp>
      <p:sp>
        <p:nvSpPr>
          <p:cNvPr id="3" name="Text Placeholder 2"/>
          <p:cNvSpPr>
            <a:spLocks noGrp="1"/>
          </p:cNvSpPr>
          <p:nvPr>
            <p:ph type="body" idx="1"/>
          </p:nvPr>
        </p:nvSpPr>
        <p:spPr>
          <a:xfrm>
            <a:off x="685800" y="2547938"/>
            <a:ext cx="7772400" cy="1338262"/>
          </a:xfrm>
        </p:spPr>
        <p:txBody>
          <a:bodyPr/>
          <a:lstStyle/>
          <a:p>
            <a:r>
              <a:rPr lang="en-US" dirty="0" smtClean="0">
                <a:solidFill>
                  <a:schemeClr val="tx2"/>
                </a:solidFill>
                <a:latin typeface="Arial" pitchFamily="34" charset="0"/>
                <a:cs typeface="Arial" pitchFamily="34" charset="0"/>
              </a:rPr>
              <a:t>There are many resources available to the zone chairperson.  We will highlight several of them for you.</a:t>
            </a:r>
            <a:endParaRPr lang="en-US" dirty="0">
              <a:solidFill>
                <a:schemeClr val="tx2"/>
              </a:solidFill>
              <a:latin typeface="Arial" pitchFamily="34" charset="0"/>
              <a:cs typeface="Arial" pitchFamily="34" charset="0"/>
            </a:endParaRPr>
          </a:p>
        </p:txBody>
      </p:sp>
      <p:sp>
        <p:nvSpPr>
          <p:cNvPr id="4" name="TextBox 3"/>
          <p:cNvSpPr txBox="1"/>
          <p:nvPr/>
        </p:nvSpPr>
        <p:spPr>
          <a:xfrm>
            <a:off x="903642" y="5955268"/>
            <a:ext cx="7315200" cy="369332"/>
          </a:xfrm>
          <a:prstGeom prst="rect">
            <a:avLst/>
          </a:prstGeom>
          <a:noFill/>
        </p:spPr>
        <p:txBody>
          <a:bodyPr wrap="square" rtlCol="0">
            <a:spAutoFit/>
          </a:bodyPr>
          <a:lstStyle/>
          <a:p>
            <a:pPr algn="ctr"/>
            <a:r>
              <a:rPr lang="en-US" dirty="0" smtClean="0">
                <a:solidFill>
                  <a:schemeClr val="tx2"/>
                </a:solidFill>
                <a:latin typeface="Arial" pitchFamily="34" charset="0"/>
                <a:cs typeface="Arial" pitchFamily="34" charset="0"/>
              </a:rPr>
              <a:t>Turn to page 3 in your workbook.</a:t>
            </a:r>
            <a:endParaRPr lang="en-US" dirty="0">
              <a:solidFill>
                <a:schemeClr val="tx2"/>
              </a:solidFill>
              <a:latin typeface="Arial" pitchFamily="34" charset="0"/>
              <a:cs typeface="Arial" pitchFamily="34" charset="0"/>
            </a:endParaRPr>
          </a:p>
        </p:txBody>
      </p:sp>
      <p:pic>
        <p:nvPicPr>
          <p:cNvPr id="5" name="Picture 2" descr="http://www.lionsclubs.org/common/images/logos/lionlogo_bw.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6237288"/>
            <a:ext cx="457200" cy="432816"/>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a:off x="7315200" y="6265015"/>
            <a:ext cx="1311757" cy="347235"/>
            <a:chOff x="7315200" y="6265015"/>
            <a:chExt cx="1311757" cy="347235"/>
          </a:xfrm>
        </p:grpSpPr>
        <p:sp>
          <p:nvSpPr>
            <p:cNvPr id="7" name="TextBox 6"/>
            <p:cNvSpPr txBox="1"/>
            <p:nvPr/>
          </p:nvSpPr>
          <p:spPr>
            <a:xfrm>
              <a:off x="7315200" y="6273696"/>
              <a:ext cx="914400" cy="338554"/>
            </a:xfrm>
            <a:prstGeom prst="rect">
              <a:avLst/>
            </a:prstGeom>
            <a:noFill/>
          </p:spPr>
          <p:txBody>
            <a:bodyPr wrap="square" rtlCol="0">
              <a:spAutoFit/>
            </a:bodyPr>
            <a:lstStyle/>
            <a:p>
              <a:r>
                <a:rPr lang="en-US" sz="800" dirty="0" smtClean="0">
                  <a:solidFill>
                    <a:schemeClr val="tx2"/>
                  </a:solidFill>
                  <a:latin typeface="Arial" pitchFamily="34" charset="0"/>
                  <a:cs typeface="Arial" pitchFamily="34" charset="0"/>
                </a:rPr>
                <a:t>Click arrow to advance slide.</a:t>
              </a:r>
              <a:endParaRPr lang="en-US" sz="800" dirty="0">
                <a:solidFill>
                  <a:schemeClr val="tx2"/>
                </a:solidFill>
                <a:latin typeface="Arial" pitchFamily="34" charset="0"/>
                <a:cs typeface="Arial" pitchFamily="34" charset="0"/>
              </a:endParaRPr>
            </a:p>
          </p:txBody>
        </p:sp>
        <p:pic>
          <p:nvPicPr>
            <p:cNvPr id="8" name="Picture 2" descr="C:\Users\vcicero\AppData\Local\Microsoft\Windows\Temporary Internet Files\Content.IE5\61BR4OU5\arrow-orange-right-6041-large[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66957" y="6265015"/>
              <a:ext cx="360000" cy="341400"/>
            </a:xfrm>
            <a:prstGeom prst="rect">
              <a:avLst/>
            </a:prstGeom>
            <a:noFill/>
            <a:extLst>
              <a:ext uri="{909E8E84-426E-40DD-AFC4-6F175D3DCCD1}">
                <a14:hiddenFill xmlns:a14="http://schemas.microsoft.com/office/drawing/2010/main">
                  <a:solidFill>
                    <a:srgbClr val="FFFFFF"/>
                  </a:solidFill>
                </a14:hiddenFill>
              </a:ext>
            </a:extLst>
          </p:spPr>
        </p:pic>
      </p:grpSp>
    </p:spTree>
    <p:custDataLst>
      <p:tags r:id="rId1"/>
    </p:custDataLst>
    <p:extLst>
      <p:ext uri="{BB962C8B-B14F-4D97-AF65-F5344CB8AC3E}">
        <p14:creationId xmlns:p14="http://schemas.microsoft.com/office/powerpoint/2010/main" val="1922507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200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childTnLst>
                                </p:cTn>
                              </p:par>
                            </p:childTnLst>
                          </p:cTn>
                        </p:par>
                        <p:par>
                          <p:cTn id="12" fill="hold">
                            <p:stCondLst>
                              <p:cond delay="5000"/>
                            </p:stCondLst>
                            <p:childTnLst>
                              <p:par>
                                <p:cTn id="13" presetID="10" presetClass="entr" presetSubtype="0" fill="hold" nodeType="afterEffect">
                                  <p:stCondLst>
                                    <p:cond delay="150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7315200" y="6265015"/>
            <a:ext cx="1311757" cy="347235"/>
            <a:chOff x="7315200" y="6265015"/>
            <a:chExt cx="1311757" cy="347235"/>
          </a:xfrm>
        </p:grpSpPr>
        <p:sp>
          <p:nvSpPr>
            <p:cNvPr id="9" name="TextBox 8"/>
            <p:cNvSpPr txBox="1"/>
            <p:nvPr/>
          </p:nvSpPr>
          <p:spPr>
            <a:xfrm>
              <a:off x="7315200" y="6273696"/>
              <a:ext cx="914400" cy="338554"/>
            </a:xfrm>
            <a:prstGeom prst="rect">
              <a:avLst/>
            </a:prstGeom>
            <a:noFill/>
          </p:spPr>
          <p:txBody>
            <a:bodyPr wrap="square" rtlCol="0">
              <a:spAutoFit/>
            </a:bodyPr>
            <a:lstStyle/>
            <a:p>
              <a:r>
                <a:rPr lang="en-US" sz="800" dirty="0" smtClean="0">
                  <a:solidFill>
                    <a:schemeClr val="tx2"/>
                  </a:solidFill>
                  <a:latin typeface="Arial" pitchFamily="34" charset="0"/>
                  <a:cs typeface="Arial" pitchFamily="34" charset="0"/>
                </a:rPr>
                <a:t>Click arrow to advance slide.</a:t>
              </a:r>
              <a:endParaRPr lang="en-US" sz="800" dirty="0">
                <a:solidFill>
                  <a:schemeClr val="tx2"/>
                </a:solidFill>
                <a:latin typeface="Arial" pitchFamily="34" charset="0"/>
                <a:cs typeface="Arial" pitchFamily="34" charset="0"/>
              </a:endParaRPr>
            </a:p>
          </p:txBody>
        </p:sp>
        <p:pic>
          <p:nvPicPr>
            <p:cNvPr id="10" name="Picture 2" descr="C:\Users\vcicero\AppData\Local\Microsoft\Windows\Temporary Internet Files\Content.IE5\61BR4OU5\arrow-orange-right-6041-large[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66957" y="6265015"/>
              <a:ext cx="360000" cy="341400"/>
            </a:xfrm>
            <a:prstGeom prst="rect">
              <a:avLst/>
            </a:prstGeom>
            <a:noFill/>
            <a:extLst>
              <a:ext uri="{909E8E84-426E-40DD-AFC4-6F175D3DCCD1}">
                <a14:hiddenFill xmlns:a14="http://schemas.microsoft.com/office/drawing/2010/main">
                  <a:solidFill>
                    <a:srgbClr val="FFFFFF"/>
                  </a:solidFill>
                </a14:hiddenFill>
              </a:ext>
            </a:extLst>
          </p:spPr>
        </p:pic>
      </p:grpSp>
      <p:pic>
        <p:nvPicPr>
          <p:cNvPr id="11" name="Picture 2" descr="http://www.lionsclubs.org/common/images/logos/lionlogo_bw.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6237288"/>
            <a:ext cx="457200" cy="432816"/>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903642" y="533400"/>
            <a:ext cx="7325958" cy="584775"/>
          </a:xfrm>
          <a:prstGeom prst="rect">
            <a:avLst/>
          </a:prstGeom>
          <a:noFill/>
        </p:spPr>
        <p:txBody>
          <a:bodyPr wrap="square" rtlCol="0">
            <a:spAutoFit/>
          </a:bodyPr>
          <a:lstStyle/>
          <a:p>
            <a:pPr algn="ctr"/>
            <a:r>
              <a:rPr lang="en-US" sz="3200" dirty="0" smtClean="0">
                <a:solidFill>
                  <a:schemeClr val="tx2"/>
                </a:solidFill>
                <a:latin typeface="Arial" pitchFamily="34" charset="0"/>
                <a:cs typeface="Arial" pitchFamily="34" charset="0"/>
              </a:rPr>
              <a:t>Club Health Assessment  </a:t>
            </a:r>
          </a:p>
        </p:txBody>
      </p:sp>
      <p:sp>
        <p:nvSpPr>
          <p:cNvPr id="2" name="TextBox 1"/>
          <p:cNvSpPr txBox="1"/>
          <p:nvPr/>
        </p:nvSpPr>
        <p:spPr>
          <a:xfrm>
            <a:off x="909468" y="1066800"/>
            <a:ext cx="7309374" cy="1015663"/>
          </a:xfrm>
          <a:prstGeom prst="rect">
            <a:avLst/>
          </a:prstGeom>
          <a:noFill/>
        </p:spPr>
        <p:txBody>
          <a:bodyPr wrap="square" rtlCol="0">
            <a:spAutoFit/>
          </a:bodyPr>
          <a:lstStyle/>
          <a:p>
            <a:r>
              <a:rPr lang="en-US" sz="2000" dirty="0" smtClean="0">
                <a:solidFill>
                  <a:schemeClr val="tx2"/>
                </a:solidFill>
                <a:latin typeface="Arial" pitchFamily="34" charset="0"/>
                <a:cs typeface="Arial" pitchFamily="34" charset="0"/>
              </a:rPr>
              <a:t>Below is a sample of an actual Club Health Assessment.  This report allows the zone chairperson a quick reference to data that helps determine the health of a club. </a:t>
            </a:r>
            <a:endParaRPr lang="en-US" sz="2000" dirty="0">
              <a:solidFill>
                <a:schemeClr val="tx2"/>
              </a:solidFill>
              <a:latin typeface="Arial" pitchFamily="34" charset="0"/>
              <a:cs typeface="Arial" pitchFamily="34" charset="0"/>
            </a:endParaRPr>
          </a:p>
        </p:txBody>
      </p:sp>
      <p:grpSp>
        <p:nvGrpSpPr>
          <p:cNvPr id="23" name="Group 22"/>
          <p:cNvGrpSpPr/>
          <p:nvPr/>
        </p:nvGrpSpPr>
        <p:grpSpPr>
          <a:xfrm>
            <a:off x="247650" y="2209800"/>
            <a:ext cx="8648082" cy="3429000"/>
            <a:chOff x="247650" y="2209800"/>
            <a:chExt cx="8648082" cy="3429000"/>
          </a:xfrm>
        </p:grpSpPr>
        <p:pic>
          <p:nvPicPr>
            <p:cNvPr id="1028" name="Picture 4" descr="C:\Users\vcicero\AppData\Local\Temp\SNAGHTML3b29bf3.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7650" y="2209800"/>
              <a:ext cx="8648082" cy="3429000"/>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grpSp>
          <p:nvGrpSpPr>
            <p:cNvPr id="15" name="Group 14"/>
            <p:cNvGrpSpPr/>
            <p:nvPr/>
          </p:nvGrpSpPr>
          <p:grpSpPr>
            <a:xfrm>
              <a:off x="337074" y="4093284"/>
              <a:ext cx="1143894" cy="1524000"/>
              <a:chOff x="337074" y="3733800"/>
              <a:chExt cx="1143894" cy="1524000"/>
            </a:xfrm>
          </p:grpSpPr>
          <p:sp>
            <p:nvSpPr>
              <p:cNvPr id="6" name="TextBox 5"/>
              <p:cNvSpPr txBox="1"/>
              <p:nvPr/>
            </p:nvSpPr>
            <p:spPr>
              <a:xfrm>
                <a:off x="337074" y="3733800"/>
                <a:ext cx="1143000" cy="215444"/>
              </a:xfrm>
              <a:prstGeom prst="rect">
                <a:avLst/>
              </a:prstGeom>
              <a:noFill/>
              <a:ln>
                <a:solidFill>
                  <a:schemeClr val="tx2"/>
                </a:solidFill>
              </a:ln>
            </p:spPr>
            <p:txBody>
              <a:bodyPr wrap="square" rtlCol="0">
                <a:spAutoFit/>
              </a:bodyPr>
              <a:lstStyle/>
              <a:p>
                <a:r>
                  <a:rPr lang="en-US" sz="800" dirty="0" smtClean="0">
                    <a:latin typeface="Times New Roman" pitchFamily="18" charset="0"/>
                    <a:cs typeface="Times New Roman" pitchFamily="18" charset="0"/>
                  </a:rPr>
                  <a:t>Club </a:t>
                </a:r>
                <a:r>
                  <a:rPr lang="en-US" sz="800" dirty="0" smtClean="0">
                    <a:latin typeface="Arial" pitchFamily="34" charset="0"/>
                    <a:cs typeface="Arial" pitchFamily="34" charset="0"/>
                  </a:rPr>
                  <a:t>Name A</a:t>
                </a:r>
                <a:endParaRPr lang="en-US" sz="800" dirty="0">
                  <a:latin typeface="Times New Roman" pitchFamily="18" charset="0"/>
                  <a:cs typeface="Times New Roman" pitchFamily="18" charset="0"/>
                </a:endParaRPr>
              </a:p>
            </p:txBody>
          </p:sp>
          <p:sp>
            <p:nvSpPr>
              <p:cNvPr id="16" name="TextBox 15"/>
              <p:cNvSpPr txBox="1"/>
              <p:nvPr/>
            </p:nvSpPr>
            <p:spPr>
              <a:xfrm>
                <a:off x="337968" y="3886200"/>
                <a:ext cx="1143000" cy="215444"/>
              </a:xfrm>
              <a:prstGeom prst="rect">
                <a:avLst/>
              </a:prstGeom>
              <a:noFill/>
              <a:ln>
                <a:solidFill>
                  <a:schemeClr val="tx2"/>
                </a:solidFill>
              </a:ln>
            </p:spPr>
            <p:txBody>
              <a:bodyPr wrap="square" rtlCol="0">
                <a:spAutoFit/>
              </a:bodyPr>
              <a:lstStyle/>
              <a:p>
                <a:r>
                  <a:rPr lang="en-US" sz="800" dirty="0" smtClean="0">
                    <a:latin typeface="Times New Roman" pitchFamily="18" charset="0"/>
                    <a:cs typeface="Times New Roman" pitchFamily="18" charset="0"/>
                  </a:rPr>
                  <a:t>Club </a:t>
                </a:r>
                <a:r>
                  <a:rPr lang="en-US" sz="800" dirty="0" smtClean="0">
                    <a:latin typeface="Arial" pitchFamily="34" charset="0"/>
                    <a:cs typeface="Arial" pitchFamily="34" charset="0"/>
                  </a:rPr>
                  <a:t>Name B</a:t>
                </a:r>
                <a:endParaRPr lang="en-US" sz="800" dirty="0">
                  <a:latin typeface="Times New Roman" pitchFamily="18" charset="0"/>
                  <a:cs typeface="Times New Roman" pitchFamily="18" charset="0"/>
                </a:endParaRPr>
              </a:p>
            </p:txBody>
          </p:sp>
          <p:sp>
            <p:nvSpPr>
              <p:cNvPr id="17" name="TextBox 16"/>
              <p:cNvSpPr txBox="1"/>
              <p:nvPr/>
            </p:nvSpPr>
            <p:spPr>
              <a:xfrm>
                <a:off x="337074" y="4280356"/>
                <a:ext cx="1143000" cy="215444"/>
              </a:xfrm>
              <a:prstGeom prst="rect">
                <a:avLst/>
              </a:prstGeom>
              <a:noFill/>
              <a:ln>
                <a:solidFill>
                  <a:schemeClr val="tx2"/>
                </a:solidFill>
              </a:ln>
            </p:spPr>
            <p:txBody>
              <a:bodyPr wrap="square" rtlCol="0">
                <a:spAutoFit/>
              </a:bodyPr>
              <a:lstStyle/>
              <a:p>
                <a:r>
                  <a:rPr lang="en-US" sz="800" dirty="0" smtClean="0">
                    <a:latin typeface="Times New Roman" pitchFamily="18" charset="0"/>
                    <a:cs typeface="Times New Roman" pitchFamily="18" charset="0"/>
                  </a:rPr>
                  <a:t>Club </a:t>
                </a:r>
                <a:r>
                  <a:rPr lang="en-US" sz="800" dirty="0" smtClean="0">
                    <a:latin typeface="Arial" pitchFamily="34" charset="0"/>
                    <a:cs typeface="Arial" pitchFamily="34" charset="0"/>
                  </a:rPr>
                  <a:t>Name C</a:t>
                </a:r>
                <a:endParaRPr lang="en-US" sz="800" dirty="0">
                  <a:latin typeface="Times New Roman" pitchFamily="18" charset="0"/>
                  <a:cs typeface="Times New Roman" pitchFamily="18" charset="0"/>
                </a:endParaRPr>
              </a:p>
            </p:txBody>
          </p:sp>
          <p:sp>
            <p:nvSpPr>
              <p:cNvPr id="18" name="TextBox 17"/>
              <p:cNvSpPr txBox="1"/>
              <p:nvPr/>
            </p:nvSpPr>
            <p:spPr>
              <a:xfrm>
                <a:off x="337968" y="4432756"/>
                <a:ext cx="1143000" cy="215444"/>
              </a:xfrm>
              <a:prstGeom prst="rect">
                <a:avLst/>
              </a:prstGeom>
              <a:noFill/>
              <a:ln>
                <a:solidFill>
                  <a:schemeClr val="tx2"/>
                </a:solidFill>
              </a:ln>
            </p:spPr>
            <p:txBody>
              <a:bodyPr wrap="square" rtlCol="0">
                <a:spAutoFit/>
              </a:bodyPr>
              <a:lstStyle/>
              <a:p>
                <a:r>
                  <a:rPr lang="en-US" sz="800" dirty="0" smtClean="0">
                    <a:latin typeface="Times New Roman" pitchFamily="18" charset="0"/>
                    <a:cs typeface="Times New Roman" pitchFamily="18" charset="0"/>
                  </a:rPr>
                  <a:t>Club </a:t>
                </a:r>
                <a:r>
                  <a:rPr lang="en-US" sz="800" dirty="0" smtClean="0">
                    <a:latin typeface="Arial" pitchFamily="34" charset="0"/>
                    <a:cs typeface="Arial" pitchFamily="34" charset="0"/>
                  </a:rPr>
                  <a:t>Name D</a:t>
                </a:r>
                <a:endParaRPr lang="en-US" sz="800" dirty="0">
                  <a:latin typeface="Times New Roman" pitchFamily="18" charset="0"/>
                  <a:cs typeface="Times New Roman" pitchFamily="18" charset="0"/>
                </a:endParaRPr>
              </a:p>
            </p:txBody>
          </p:sp>
          <p:sp>
            <p:nvSpPr>
              <p:cNvPr id="19" name="TextBox 18"/>
              <p:cNvSpPr txBox="1"/>
              <p:nvPr/>
            </p:nvSpPr>
            <p:spPr>
              <a:xfrm>
                <a:off x="337968" y="4572000"/>
                <a:ext cx="1143000" cy="215444"/>
              </a:xfrm>
              <a:prstGeom prst="rect">
                <a:avLst/>
              </a:prstGeom>
              <a:noFill/>
              <a:ln>
                <a:solidFill>
                  <a:schemeClr val="tx2"/>
                </a:solidFill>
              </a:ln>
            </p:spPr>
            <p:txBody>
              <a:bodyPr wrap="square" rtlCol="0">
                <a:spAutoFit/>
              </a:bodyPr>
              <a:lstStyle/>
              <a:p>
                <a:r>
                  <a:rPr lang="en-US" sz="800" dirty="0" smtClean="0">
                    <a:latin typeface="Times New Roman" pitchFamily="18" charset="0"/>
                    <a:cs typeface="Times New Roman" pitchFamily="18" charset="0"/>
                  </a:rPr>
                  <a:t>Club </a:t>
                </a:r>
                <a:r>
                  <a:rPr lang="en-US" sz="800" dirty="0" smtClean="0">
                    <a:latin typeface="Arial" pitchFamily="34" charset="0"/>
                    <a:cs typeface="Arial" pitchFamily="34" charset="0"/>
                  </a:rPr>
                  <a:t>Name E</a:t>
                </a:r>
                <a:endParaRPr lang="en-US" sz="800" dirty="0">
                  <a:latin typeface="Times New Roman" pitchFamily="18" charset="0"/>
                  <a:cs typeface="Times New Roman" pitchFamily="18" charset="0"/>
                </a:endParaRPr>
              </a:p>
            </p:txBody>
          </p:sp>
          <p:sp>
            <p:nvSpPr>
              <p:cNvPr id="20" name="TextBox 19"/>
              <p:cNvSpPr txBox="1"/>
              <p:nvPr/>
            </p:nvSpPr>
            <p:spPr>
              <a:xfrm>
                <a:off x="337968" y="4724400"/>
                <a:ext cx="1143000" cy="215444"/>
              </a:xfrm>
              <a:prstGeom prst="rect">
                <a:avLst/>
              </a:prstGeom>
              <a:noFill/>
              <a:ln>
                <a:solidFill>
                  <a:schemeClr val="tx2"/>
                </a:solidFill>
              </a:ln>
            </p:spPr>
            <p:txBody>
              <a:bodyPr wrap="square" rtlCol="0">
                <a:spAutoFit/>
              </a:bodyPr>
              <a:lstStyle/>
              <a:p>
                <a:r>
                  <a:rPr lang="en-US" sz="800" dirty="0" smtClean="0">
                    <a:latin typeface="Times New Roman" pitchFamily="18" charset="0"/>
                    <a:cs typeface="Times New Roman" pitchFamily="18" charset="0"/>
                  </a:rPr>
                  <a:t>Club </a:t>
                </a:r>
                <a:r>
                  <a:rPr lang="en-US" sz="800" dirty="0" smtClean="0">
                    <a:latin typeface="Arial" pitchFamily="34" charset="0"/>
                    <a:cs typeface="Arial" pitchFamily="34" charset="0"/>
                  </a:rPr>
                  <a:t>Name F</a:t>
                </a:r>
                <a:endParaRPr lang="en-US" sz="800" dirty="0">
                  <a:latin typeface="Times New Roman" pitchFamily="18" charset="0"/>
                  <a:cs typeface="Times New Roman" pitchFamily="18" charset="0"/>
                </a:endParaRPr>
              </a:p>
            </p:txBody>
          </p:sp>
          <p:sp>
            <p:nvSpPr>
              <p:cNvPr id="21" name="TextBox 20"/>
              <p:cNvSpPr txBox="1"/>
              <p:nvPr/>
            </p:nvSpPr>
            <p:spPr>
              <a:xfrm>
                <a:off x="337074" y="4868440"/>
                <a:ext cx="1143000" cy="215444"/>
              </a:xfrm>
              <a:prstGeom prst="rect">
                <a:avLst/>
              </a:prstGeom>
              <a:noFill/>
              <a:ln>
                <a:solidFill>
                  <a:schemeClr val="tx2"/>
                </a:solidFill>
              </a:ln>
            </p:spPr>
            <p:txBody>
              <a:bodyPr wrap="square" rtlCol="0">
                <a:spAutoFit/>
              </a:bodyPr>
              <a:lstStyle/>
              <a:p>
                <a:r>
                  <a:rPr lang="en-US" sz="800" dirty="0" smtClean="0">
                    <a:latin typeface="Times New Roman" pitchFamily="18" charset="0"/>
                    <a:cs typeface="Times New Roman" pitchFamily="18" charset="0"/>
                  </a:rPr>
                  <a:t>Club </a:t>
                </a:r>
                <a:r>
                  <a:rPr lang="en-US" sz="800" dirty="0" smtClean="0">
                    <a:latin typeface="Arial" pitchFamily="34" charset="0"/>
                    <a:cs typeface="Arial" pitchFamily="34" charset="0"/>
                  </a:rPr>
                  <a:t>Name G</a:t>
                </a:r>
                <a:endParaRPr lang="en-US" sz="800" dirty="0">
                  <a:latin typeface="Times New Roman" pitchFamily="18" charset="0"/>
                  <a:cs typeface="Times New Roman" pitchFamily="18" charset="0"/>
                </a:endParaRPr>
              </a:p>
            </p:txBody>
          </p:sp>
          <p:sp>
            <p:nvSpPr>
              <p:cNvPr id="22" name="TextBox 21"/>
              <p:cNvSpPr txBox="1"/>
              <p:nvPr/>
            </p:nvSpPr>
            <p:spPr>
              <a:xfrm>
                <a:off x="337074" y="5042356"/>
                <a:ext cx="1143000" cy="215444"/>
              </a:xfrm>
              <a:prstGeom prst="rect">
                <a:avLst/>
              </a:prstGeom>
              <a:noFill/>
              <a:ln>
                <a:solidFill>
                  <a:schemeClr val="tx2"/>
                </a:solidFill>
              </a:ln>
            </p:spPr>
            <p:txBody>
              <a:bodyPr wrap="square" rtlCol="0">
                <a:spAutoFit/>
              </a:bodyPr>
              <a:lstStyle/>
              <a:p>
                <a:r>
                  <a:rPr lang="en-US" sz="800" dirty="0" smtClean="0">
                    <a:latin typeface="Times New Roman" pitchFamily="18" charset="0"/>
                    <a:cs typeface="Times New Roman" pitchFamily="18" charset="0"/>
                  </a:rPr>
                  <a:t>Club </a:t>
                </a:r>
                <a:r>
                  <a:rPr lang="en-US" sz="800" dirty="0" smtClean="0">
                    <a:latin typeface="Arial" pitchFamily="34" charset="0"/>
                    <a:cs typeface="Arial" pitchFamily="34" charset="0"/>
                  </a:rPr>
                  <a:t>Name H</a:t>
                </a:r>
                <a:endParaRPr lang="en-US" sz="800" dirty="0">
                  <a:latin typeface="Times New Roman" pitchFamily="18" charset="0"/>
                  <a:cs typeface="Times New Roman" pitchFamily="18" charset="0"/>
                </a:endParaRPr>
              </a:p>
            </p:txBody>
          </p:sp>
        </p:grpSp>
      </p:grpSp>
    </p:spTree>
    <p:custDataLst>
      <p:tags r:id="rId1"/>
    </p:custDataLst>
    <p:extLst>
      <p:ext uri="{BB962C8B-B14F-4D97-AF65-F5344CB8AC3E}">
        <p14:creationId xmlns:p14="http://schemas.microsoft.com/office/powerpoint/2010/main" val="3810754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10" presetClass="entr" presetSubtype="0" fill="hold" nodeType="afterEffect">
                                  <p:stCondLst>
                                    <p:cond delay="150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7315200" y="6265015"/>
            <a:ext cx="1311757" cy="347235"/>
            <a:chOff x="7315200" y="6265015"/>
            <a:chExt cx="1311757" cy="347235"/>
          </a:xfrm>
        </p:grpSpPr>
        <p:sp>
          <p:nvSpPr>
            <p:cNvPr id="9" name="TextBox 8"/>
            <p:cNvSpPr txBox="1"/>
            <p:nvPr/>
          </p:nvSpPr>
          <p:spPr>
            <a:xfrm>
              <a:off x="7315200" y="6273696"/>
              <a:ext cx="914400" cy="338554"/>
            </a:xfrm>
            <a:prstGeom prst="rect">
              <a:avLst/>
            </a:prstGeom>
            <a:noFill/>
          </p:spPr>
          <p:txBody>
            <a:bodyPr wrap="square" rtlCol="0">
              <a:spAutoFit/>
            </a:bodyPr>
            <a:lstStyle/>
            <a:p>
              <a:r>
                <a:rPr lang="en-US" sz="800" dirty="0" smtClean="0">
                  <a:solidFill>
                    <a:schemeClr val="tx2"/>
                  </a:solidFill>
                  <a:latin typeface="Arial" pitchFamily="34" charset="0"/>
                  <a:cs typeface="Arial" pitchFamily="34" charset="0"/>
                </a:rPr>
                <a:t>Click arrow to advance slide.</a:t>
              </a:r>
              <a:endParaRPr lang="en-US" sz="800" dirty="0">
                <a:solidFill>
                  <a:schemeClr val="tx2"/>
                </a:solidFill>
                <a:latin typeface="Arial" pitchFamily="34" charset="0"/>
                <a:cs typeface="Arial" pitchFamily="34" charset="0"/>
              </a:endParaRPr>
            </a:p>
          </p:txBody>
        </p:sp>
        <p:pic>
          <p:nvPicPr>
            <p:cNvPr id="10" name="Picture 2" descr="C:\Users\vcicero\AppData\Local\Microsoft\Windows\Temporary Internet Files\Content.IE5\61BR4OU5\arrow-orange-right-6041-large[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66957" y="6265015"/>
              <a:ext cx="360000" cy="341400"/>
            </a:xfrm>
            <a:prstGeom prst="rect">
              <a:avLst/>
            </a:prstGeom>
            <a:noFill/>
            <a:extLst>
              <a:ext uri="{909E8E84-426E-40DD-AFC4-6F175D3DCCD1}">
                <a14:hiddenFill xmlns:a14="http://schemas.microsoft.com/office/drawing/2010/main">
                  <a:solidFill>
                    <a:srgbClr val="FFFFFF"/>
                  </a:solidFill>
                </a14:hiddenFill>
              </a:ext>
            </a:extLst>
          </p:spPr>
        </p:pic>
      </p:grpSp>
      <p:pic>
        <p:nvPicPr>
          <p:cNvPr id="11" name="Picture 2" descr="http://www.lionsclubs.org/common/images/logos/lionlogo_bw.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6237288"/>
            <a:ext cx="457200" cy="432816"/>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903642" y="533400"/>
            <a:ext cx="7325958" cy="584775"/>
          </a:xfrm>
          <a:prstGeom prst="rect">
            <a:avLst/>
          </a:prstGeom>
          <a:noFill/>
        </p:spPr>
        <p:txBody>
          <a:bodyPr wrap="square" rtlCol="0">
            <a:spAutoFit/>
          </a:bodyPr>
          <a:lstStyle/>
          <a:p>
            <a:pPr algn="ctr"/>
            <a:r>
              <a:rPr lang="en-US" sz="3200" dirty="0" smtClean="0">
                <a:solidFill>
                  <a:schemeClr val="tx2"/>
                </a:solidFill>
                <a:latin typeface="Arial" pitchFamily="34" charset="0"/>
                <a:cs typeface="Arial" pitchFamily="34" charset="0"/>
              </a:rPr>
              <a:t>Club Health Assessment  </a:t>
            </a:r>
          </a:p>
        </p:txBody>
      </p:sp>
      <p:sp>
        <p:nvSpPr>
          <p:cNvPr id="2" name="TextBox 1"/>
          <p:cNvSpPr txBox="1"/>
          <p:nvPr/>
        </p:nvSpPr>
        <p:spPr>
          <a:xfrm>
            <a:off x="909468" y="1066800"/>
            <a:ext cx="7309374" cy="400110"/>
          </a:xfrm>
          <a:prstGeom prst="rect">
            <a:avLst/>
          </a:prstGeom>
          <a:noFill/>
        </p:spPr>
        <p:txBody>
          <a:bodyPr wrap="square" rtlCol="0">
            <a:spAutoFit/>
          </a:bodyPr>
          <a:lstStyle/>
          <a:p>
            <a:r>
              <a:rPr lang="en-US" sz="2000" dirty="0" smtClean="0">
                <a:solidFill>
                  <a:schemeClr val="tx2"/>
                </a:solidFill>
                <a:latin typeface="Arial" pitchFamily="34" charset="0"/>
                <a:cs typeface="Arial" pitchFamily="34" charset="0"/>
              </a:rPr>
              <a:t>The information available includes:</a:t>
            </a:r>
            <a:endParaRPr lang="en-US" sz="2000" dirty="0">
              <a:solidFill>
                <a:schemeClr val="tx2"/>
              </a:solidFill>
              <a:latin typeface="Arial" pitchFamily="34" charset="0"/>
              <a:cs typeface="Arial" pitchFamily="34" charset="0"/>
            </a:endParaRPr>
          </a:p>
        </p:txBody>
      </p:sp>
      <p:grpSp>
        <p:nvGrpSpPr>
          <p:cNvPr id="23" name="Group 22"/>
          <p:cNvGrpSpPr/>
          <p:nvPr/>
        </p:nvGrpSpPr>
        <p:grpSpPr>
          <a:xfrm>
            <a:off x="247650" y="2209800"/>
            <a:ext cx="8648082" cy="3429000"/>
            <a:chOff x="247650" y="2209800"/>
            <a:chExt cx="8648082" cy="3429000"/>
          </a:xfrm>
        </p:grpSpPr>
        <p:pic>
          <p:nvPicPr>
            <p:cNvPr id="1028" name="Picture 4" descr="C:\Users\vcicero\AppData\Local\Temp\SNAGHTML3b29bf3.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7650" y="2209800"/>
              <a:ext cx="8648082" cy="3429000"/>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grpSp>
          <p:nvGrpSpPr>
            <p:cNvPr id="15" name="Group 14"/>
            <p:cNvGrpSpPr/>
            <p:nvPr/>
          </p:nvGrpSpPr>
          <p:grpSpPr>
            <a:xfrm>
              <a:off x="337074" y="4093284"/>
              <a:ext cx="1143894" cy="1524000"/>
              <a:chOff x="337074" y="3733800"/>
              <a:chExt cx="1143894" cy="1524000"/>
            </a:xfrm>
          </p:grpSpPr>
          <p:sp>
            <p:nvSpPr>
              <p:cNvPr id="6" name="TextBox 5"/>
              <p:cNvSpPr txBox="1"/>
              <p:nvPr/>
            </p:nvSpPr>
            <p:spPr>
              <a:xfrm>
                <a:off x="337074" y="3733800"/>
                <a:ext cx="1143000" cy="215444"/>
              </a:xfrm>
              <a:prstGeom prst="rect">
                <a:avLst/>
              </a:prstGeom>
              <a:noFill/>
              <a:ln>
                <a:solidFill>
                  <a:schemeClr val="tx2"/>
                </a:solidFill>
              </a:ln>
            </p:spPr>
            <p:txBody>
              <a:bodyPr wrap="square" rtlCol="0">
                <a:spAutoFit/>
              </a:bodyPr>
              <a:lstStyle/>
              <a:p>
                <a:r>
                  <a:rPr lang="en-US" sz="800" dirty="0" smtClean="0">
                    <a:latin typeface="Times New Roman" pitchFamily="18" charset="0"/>
                    <a:cs typeface="Times New Roman" pitchFamily="18" charset="0"/>
                  </a:rPr>
                  <a:t>Club </a:t>
                </a:r>
                <a:r>
                  <a:rPr lang="en-US" sz="800" dirty="0" smtClean="0">
                    <a:latin typeface="Arial" pitchFamily="34" charset="0"/>
                    <a:cs typeface="Arial" pitchFamily="34" charset="0"/>
                  </a:rPr>
                  <a:t>Name A</a:t>
                </a:r>
                <a:endParaRPr lang="en-US" sz="800" dirty="0">
                  <a:latin typeface="Times New Roman" pitchFamily="18" charset="0"/>
                  <a:cs typeface="Times New Roman" pitchFamily="18" charset="0"/>
                </a:endParaRPr>
              </a:p>
            </p:txBody>
          </p:sp>
          <p:sp>
            <p:nvSpPr>
              <p:cNvPr id="16" name="TextBox 15"/>
              <p:cNvSpPr txBox="1"/>
              <p:nvPr/>
            </p:nvSpPr>
            <p:spPr>
              <a:xfrm>
                <a:off x="337968" y="3886200"/>
                <a:ext cx="1143000" cy="215444"/>
              </a:xfrm>
              <a:prstGeom prst="rect">
                <a:avLst/>
              </a:prstGeom>
              <a:noFill/>
              <a:ln>
                <a:solidFill>
                  <a:schemeClr val="tx2"/>
                </a:solidFill>
              </a:ln>
            </p:spPr>
            <p:txBody>
              <a:bodyPr wrap="square" rtlCol="0">
                <a:spAutoFit/>
              </a:bodyPr>
              <a:lstStyle/>
              <a:p>
                <a:r>
                  <a:rPr lang="en-US" sz="800" dirty="0" smtClean="0">
                    <a:latin typeface="Times New Roman" pitchFamily="18" charset="0"/>
                    <a:cs typeface="Times New Roman" pitchFamily="18" charset="0"/>
                  </a:rPr>
                  <a:t>Club </a:t>
                </a:r>
                <a:r>
                  <a:rPr lang="en-US" sz="800" dirty="0" smtClean="0">
                    <a:latin typeface="Arial" pitchFamily="34" charset="0"/>
                    <a:cs typeface="Arial" pitchFamily="34" charset="0"/>
                  </a:rPr>
                  <a:t>Name B</a:t>
                </a:r>
                <a:endParaRPr lang="en-US" sz="800" dirty="0">
                  <a:latin typeface="Times New Roman" pitchFamily="18" charset="0"/>
                  <a:cs typeface="Times New Roman" pitchFamily="18" charset="0"/>
                </a:endParaRPr>
              </a:p>
            </p:txBody>
          </p:sp>
          <p:sp>
            <p:nvSpPr>
              <p:cNvPr id="17" name="TextBox 16"/>
              <p:cNvSpPr txBox="1"/>
              <p:nvPr/>
            </p:nvSpPr>
            <p:spPr>
              <a:xfrm>
                <a:off x="337074" y="4280356"/>
                <a:ext cx="1143000" cy="215444"/>
              </a:xfrm>
              <a:prstGeom prst="rect">
                <a:avLst/>
              </a:prstGeom>
              <a:noFill/>
              <a:ln>
                <a:solidFill>
                  <a:schemeClr val="tx2"/>
                </a:solidFill>
              </a:ln>
            </p:spPr>
            <p:txBody>
              <a:bodyPr wrap="square" rtlCol="0">
                <a:spAutoFit/>
              </a:bodyPr>
              <a:lstStyle/>
              <a:p>
                <a:r>
                  <a:rPr lang="en-US" sz="800" dirty="0" smtClean="0">
                    <a:latin typeface="Times New Roman" pitchFamily="18" charset="0"/>
                    <a:cs typeface="Times New Roman" pitchFamily="18" charset="0"/>
                  </a:rPr>
                  <a:t>Club </a:t>
                </a:r>
                <a:r>
                  <a:rPr lang="en-US" sz="800" dirty="0" smtClean="0">
                    <a:latin typeface="Arial" pitchFamily="34" charset="0"/>
                    <a:cs typeface="Arial" pitchFamily="34" charset="0"/>
                  </a:rPr>
                  <a:t>Name C</a:t>
                </a:r>
                <a:endParaRPr lang="en-US" sz="800" dirty="0">
                  <a:latin typeface="Times New Roman" pitchFamily="18" charset="0"/>
                  <a:cs typeface="Times New Roman" pitchFamily="18" charset="0"/>
                </a:endParaRPr>
              </a:p>
            </p:txBody>
          </p:sp>
          <p:sp>
            <p:nvSpPr>
              <p:cNvPr id="18" name="TextBox 17"/>
              <p:cNvSpPr txBox="1"/>
              <p:nvPr/>
            </p:nvSpPr>
            <p:spPr>
              <a:xfrm>
                <a:off x="337968" y="4432756"/>
                <a:ext cx="1143000" cy="215444"/>
              </a:xfrm>
              <a:prstGeom prst="rect">
                <a:avLst/>
              </a:prstGeom>
              <a:noFill/>
              <a:ln>
                <a:solidFill>
                  <a:schemeClr val="tx2"/>
                </a:solidFill>
              </a:ln>
            </p:spPr>
            <p:txBody>
              <a:bodyPr wrap="square" rtlCol="0">
                <a:spAutoFit/>
              </a:bodyPr>
              <a:lstStyle/>
              <a:p>
                <a:r>
                  <a:rPr lang="en-US" sz="800" dirty="0" smtClean="0">
                    <a:latin typeface="Times New Roman" pitchFamily="18" charset="0"/>
                    <a:cs typeface="Times New Roman" pitchFamily="18" charset="0"/>
                  </a:rPr>
                  <a:t>Club </a:t>
                </a:r>
                <a:r>
                  <a:rPr lang="en-US" sz="800" dirty="0" smtClean="0">
                    <a:latin typeface="Arial" pitchFamily="34" charset="0"/>
                    <a:cs typeface="Arial" pitchFamily="34" charset="0"/>
                  </a:rPr>
                  <a:t>Name D</a:t>
                </a:r>
                <a:endParaRPr lang="en-US" sz="800" dirty="0">
                  <a:latin typeface="Times New Roman" pitchFamily="18" charset="0"/>
                  <a:cs typeface="Times New Roman" pitchFamily="18" charset="0"/>
                </a:endParaRPr>
              </a:p>
            </p:txBody>
          </p:sp>
          <p:sp>
            <p:nvSpPr>
              <p:cNvPr id="19" name="TextBox 18"/>
              <p:cNvSpPr txBox="1"/>
              <p:nvPr/>
            </p:nvSpPr>
            <p:spPr>
              <a:xfrm>
                <a:off x="337968" y="4572000"/>
                <a:ext cx="1143000" cy="215444"/>
              </a:xfrm>
              <a:prstGeom prst="rect">
                <a:avLst/>
              </a:prstGeom>
              <a:noFill/>
              <a:ln>
                <a:solidFill>
                  <a:schemeClr val="tx2"/>
                </a:solidFill>
              </a:ln>
            </p:spPr>
            <p:txBody>
              <a:bodyPr wrap="square" rtlCol="0">
                <a:spAutoFit/>
              </a:bodyPr>
              <a:lstStyle/>
              <a:p>
                <a:r>
                  <a:rPr lang="en-US" sz="800" dirty="0" smtClean="0">
                    <a:latin typeface="Times New Roman" pitchFamily="18" charset="0"/>
                    <a:cs typeface="Times New Roman" pitchFamily="18" charset="0"/>
                  </a:rPr>
                  <a:t>Club </a:t>
                </a:r>
                <a:r>
                  <a:rPr lang="en-US" sz="800" dirty="0" smtClean="0">
                    <a:latin typeface="Arial" pitchFamily="34" charset="0"/>
                    <a:cs typeface="Arial" pitchFamily="34" charset="0"/>
                  </a:rPr>
                  <a:t>Name E</a:t>
                </a:r>
                <a:endParaRPr lang="en-US" sz="800" dirty="0">
                  <a:latin typeface="Times New Roman" pitchFamily="18" charset="0"/>
                  <a:cs typeface="Times New Roman" pitchFamily="18" charset="0"/>
                </a:endParaRPr>
              </a:p>
            </p:txBody>
          </p:sp>
          <p:sp>
            <p:nvSpPr>
              <p:cNvPr id="20" name="TextBox 19"/>
              <p:cNvSpPr txBox="1"/>
              <p:nvPr/>
            </p:nvSpPr>
            <p:spPr>
              <a:xfrm>
                <a:off x="337968" y="4724400"/>
                <a:ext cx="1143000" cy="215444"/>
              </a:xfrm>
              <a:prstGeom prst="rect">
                <a:avLst/>
              </a:prstGeom>
              <a:noFill/>
              <a:ln>
                <a:solidFill>
                  <a:schemeClr val="tx2"/>
                </a:solidFill>
              </a:ln>
            </p:spPr>
            <p:txBody>
              <a:bodyPr wrap="square" rtlCol="0">
                <a:spAutoFit/>
              </a:bodyPr>
              <a:lstStyle/>
              <a:p>
                <a:r>
                  <a:rPr lang="en-US" sz="800" dirty="0" smtClean="0">
                    <a:latin typeface="Times New Roman" pitchFamily="18" charset="0"/>
                    <a:cs typeface="Times New Roman" pitchFamily="18" charset="0"/>
                  </a:rPr>
                  <a:t>Club </a:t>
                </a:r>
                <a:r>
                  <a:rPr lang="en-US" sz="800" dirty="0" smtClean="0">
                    <a:latin typeface="Arial" pitchFamily="34" charset="0"/>
                    <a:cs typeface="Arial" pitchFamily="34" charset="0"/>
                  </a:rPr>
                  <a:t>Name F</a:t>
                </a:r>
                <a:endParaRPr lang="en-US" sz="800" dirty="0">
                  <a:latin typeface="Times New Roman" pitchFamily="18" charset="0"/>
                  <a:cs typeface="Times New Roman" pitchFamily="18" charset="0"/>
                </a:endParaRPr>
              </a:p>
            </p:txBody>
          </p:sp>
          <p:sp>
            <p:nvSpPr>
              <p:cNvPr id="21" name="TextBox 20"/>
              <p:cNvSpPr txBox="1"/>
              <p:nvPr/>
            </p:nvSpPr>
            <p:spPr>
              <a:xfrm>
                <a:off x="337074" y="4868440"/>
                <a:ext cx="1143000" cy="215444"/>
              </a:xfrm>
              <a:prstGeom prst="rect">
                <a:avLst/>
              </a:prstGeom>
              <a:noFill/>
              <a:ln>
                <a:solidFill>
                  <a:schemeClr val="tx2"/>
                </a:solidFill>
              </a:ln>
            </p:spPr>
            <p:txBody>
              <a:bodyPr wrap="square" rtlCol="0">
                <a:spAutoFit/>
              </a:bodyPr>
              <a:lstStyle/>
              <a:p>
                <a:r>
                  <a:rPr lang="en-US" sz="800" dirty="0" smtClean="0">
                    <a:latin typeface="Times New Roman" pitchFamily="18" charset="0"/>
                    <a:cs typeface="Times New Roman" pitchFamily="18" charset="0"/>
                  </a:rPr>
                  <a:t>Club </a:t>
                </a:r>
                <a:r>
                  <a:rPr lang="en-US" sz="800" dirty="0" smtClean="0">
                    <a:latin typeface="Arial" pitchFamily="34" charset="0"/>
                    <a:cs typeface="Arial" pitchFamily="34" charset="0"/>
                  </a:rPr>
                  <a:t>Name G</a:t>
                </a:r>
                <a:endParaRPr lang="en-US" sz="800" dirty="0">
                  <a:latin typeface="Times New Roman" pitchFamily="18" charset="0"/>
                  <a:cs typeface="Times New Roman" pitchFamily="18" charset="0"/>
                </a:endParaRPr>
              </a:p>
            </p:txBody>
          </p:sp>
          <p:sp>
            <p:nvSpPr>
              <p:cNvPr id="22" name="TextBox 21"/>
              <p:cNvSpPr txBox="1"/>
              <p:nvPr/>
            </p:nvSpPr>
            <p:spPr>
              <a:xfrm>
                <a:off x="337074" y="5042356"/>
                <a:ext cx="1143000" cy="215444"/>
              </a:xfrm>
              <a:prstGeom prst="rect">
                <a:avLst/>
              </a:prstGeom>
              <a:noFill/>
              <a:ln>
                <a:solidFill>
                  <a:schemeClr val="tx2"/>
                </a:solidFill>
              </a:ln>
            </p:spPr>
            <p:txBody>
              <a:bodyPr wrap="square" rtlCol="0">
                <a:spAutoFit/>
              </a:bodyPr>
              <a:lstStyle/>
              <a:p>
                <a:r>
                  <a:rPr lang="en-US" sz="800" dirty="0" smtClean="0">
                    <a:latin typeface="Times New Roman" pitchFamily="18" charset="0"/>
                    <a:cs typeface="Times New Roman" pitchFamily="18" charset="0"/>
                  </a:rPr>
                  <a:t>Club </a:t>
                </a:r>
                <a:r>
                  <a:rPr lang="en-US" sz="800" dirty="0" smtClean="0">
                    <a:latin typeface="Arial" pitchFamily="34" charset="0"/>
                    <a:cs typeface="Arial" pitchFamily="34" charset="0"/>
                  </a:rPr>
                  <a:t>Name H</a:t>
                </a:r>
                <a:endParaRPr lang="en-US" sz="800" dirty="0">
                  <a:latin typeface="Times New Roman" pitchFamily="18" charset="0"/>
                  <a:cs typeface="Times New Roman" pitchFamily="18" charset="0"/>
                </a:endParaRPr>
              </a:p>
            </p:txBody>
          </p:sp>
        </p:grpSp>
      </p:grpSp>
      <p:sp>
        <p:nvSpPr>
          <p:cNvPr id="3" name="Rectangle 2"/>
          <p:cNvSpPr/>
          <p:nvPr/>
        </p:nvSpPr>
        <p:spPr>
          <a:xfrm>
            <a:off x="2895600" y="2895600"/>
            <a:ext cx="381000" cy="2895600"/>
          </a:xfrm>
          <a:prstGeom prst="rect">
            <a:avLst/>
          </a:prstGeom>
          <a:noFill/>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4" name="Rectangle 23"/>
          <p:cNvSpPr/>
          <p:nvPr/>
        </p:nvSpPr>
        <p:spPr>
          <a:xfrm>
            <a:off x="3305774" y="2895600"/>
            <a:ext cx="988215" cy="2895600"/>
          </a:xfrm>
          <a:prstGeom prst="rect">
            <a:avLst/>
          </a:prstGeom>
          <a:noFill/>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5" name="Rectangle 24"/>
          <p:cNvSpPr/>
          <p:nvPr/>
        </p:nvSpPr>
        <p:spPr>
          <a:xfrm>
            <a:off x="5410200" y="2895600"/>
            <a:ext cx="381000" cy="2895600"/>
          </a:xfrm>
          <a:prstGeom prst="rect">
            <a:avLst/>
          </a:prstGeom>
          <a:noFill/>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6" name="Rectangle 25"/>
          <p:cNvSpPr/>
          <p:nvPr/>
        </p:nvSpPr>
        <p:spPr>
          <a:xfrm>
            <a:off x="7467600" y="2895600"/>
            <a:ext cx="381000" cy="2895600"/>
          </a:xfrm>
          <a:prstGeom prst="rect">
            <a:avLst/>
          </a:prstGeom>
          <a:noFill/>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7" name="Rectangle 26"/>
          <p:cNvSpPr/>
          <p:nvPr/>
        </p:nvSpPr>
        <p:spPr>
          <a:xfrm>
            <a:off x="7848600" y="2895600"/>
            <a:ext cx="419100" cy="2895600"/>
          </a:xfrm>
          <a:prstGeom prst="rect">
            <a:avLst/>
          </a:prstGeom>
          <a:noFill/>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8" name="Rectangle 27"/>
          <p:cNvSpPr/>
          <p:nvPr/>
        </p:nvSpPr>
        <p:spPr>
          <a:xfrm>
            <a:off x="8305800" y="2895600"/>
            <a:ext cx="381000" cy="2895600"/>
          </a:xfrm>
          <a:prstGeom prst="rect">
            <a:avLst/>
          </a:prstGeom>
          <a:noFill/>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9" name="Rectangle 28"/>
          <p:cNvSpPr/>
          <p:nvPr/>
        </p:nvSpPr>
        <p:spPr>
          <a:xfrm>
            <a:off x="2261578" y="2895600"/>
            <a:ext cx="557822" cy="2895600"/>
          </a:xfrm>
          <a:prstGeom prst="rect">
            <a:avLst/>
          </a:prstGeom>
          <a:noFill/>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30" name="TextBox 29"/>
          <p:cNvSpPr txBox="1"/>
          <p:nvPr/>
        </p:nvSpPr>
        <p:spPr>
          <a:xfrm>
            <a:off x="903642" y="1371600"/>
            <a:ext cx="7309374" cy="400110"/>
          </a:xfrm>
          <a:prstGeom prst="rect">
            <a:avLst/>
          </a:prstGeom>
          <a:noFill/>
        </p:spPr>
        <p:txBody>
          <a:bodyPr wrap="square" rtlCol="0">
            <a:spAutoFit/>
          </a:bodyPr>
          <a:lstStyle/>
          <a:p>
            <a:r>
              <a:rPr lang="en-US" sz="2000" dirty="0" smtClean="0">
                <a:solidFill>
                  <a:schemeClr val="tx2"/>
                </a:solidFill>
                <a:latin typeface="Arial" pitchFamily="34" charset="0"/>
                <a:cs typeface="Arial" pitchFamily="34" charset="0"/>
              </a:rPr>
              <a:t>The status of the clubs</a:t>
            </a:r>
            <a:endParaRPr lang="en-US" sz="2000" dirty="0">
              <a:solidFill>
                <a:schemeClr val="tx2"/>
              </a:solidFill>
              <a:latin typeface="Arial" pitchFamily="34" charset="0"/>
              <a:cs typeface="Arial" pitchFamily="34" charset="0"/>
            </a:endParaRPr>
          </a:p>
        </p:txBody>
      </p:sp>
      <p:sp>
        <p:nvSpPr>
          <p:cNvPr id="31" name="TextBox 30"/>
          <p:cNvSpPr txBox="1"/>
          <p:nvPr/>
        </p:nvSpPr>
        <p:spPr>
          <a:xfrm>
            <a:off x="914400" y="1371600"/>
            <a:ext cx="5023374" cy="400110"/>
          </a:xfrm>
          <a:prstGeom prst="rect">
            <a:avLst/>
          </a:prstGeom>
          <a:noFill/>
        </p:spPr>
        <p:txBody>
          <a:bodyPr wrap="square" rtlCol="0">
            <a:spAutoFit/>
          </a:bodyPr>
          <a:lstStyle/>
          <a:p>
            <a:r>
              <a:rPr lang="en-US" sz="2000" dirty="0" smtClean="0">
                <a:solidFill>
                  <a:schemeClr val="tx2"/>
                </a:solidFill>
                <a:latin typeface="Arial" pitchFamily="34" charset="0"/>
                <a:cs typeface="Arial" pitchFamily="34" charset="0"/>
              </a:rPr>
              <a:t>Current member count</a:t>
            </a:r>
            <a:endParaRPr lang="en-US" sz="2000" dirty="0">
              <a:solidFill>
                <a:schemeClr val="tx2"/>
              </a:solidFill>
              <a:latin typeface="Arial" pitchFamily="34" charset="0"/>
              <a:cs typeface="Arial" pitchFamily="34" charset="0"/>
            </a:endParaRPr>
          </a:p>
        </p:txBody>
      </p:sp>
      <p:sp>
        <p:nvSpPr>
          <p:cNvPr id="32" name="TextBox 31"/>
          <p:cNvSpPr txBox="1"/>
          <p:nvPr/>
        </p:nvSpPr>
        <p:spPr>
          <a:xfrm>
            <a:off x="903642" y="1371600"/>
            <a:ext cx="5023374" cy="400110"/>
          </a:xfrm>
          <a:prstGeom prst="rect">
            <a:avLst/>
          </a:prstGeom>
          <a:noFill/>
        </p:spPr>
        <p:txBody>
          <a:bodyPr wrap="square" rtlCol="0">
            <a:spAutoFit/>
          </a:bodyPr>
          <a:lstStyle/>
          <a:p>
            <a:r>
              <a:rPr lang="en-US" sz="2000" dirty="0" smtClean="0">
                <a:solidFill>
                  <a:schemeClr val="tx2"/>
                </a:solidFill>
                <a:latin typeface="Arial" pitchFamily="34" charset="0"/>
                <a:cs typeface="Arial" pitchFamily="34" charset="0"/>
              </a:rPr>
              <a:t>Year to date added and dropped members</a:t>
            </a:r>
            <a:endParaRPr lang="en-US" sz="2000" dirty="0">
              <a:solidFill>
                <a:schemeClr val="tx2"/>
              </a:solidFill>
              <a:latin typeface="Arial" pitchFamily="34" charset="0"/>
              <a:cs typeface="Arial" pitchFamily="34" charset="0"/>
            </a:endParaRPr>
          </a:p>
        </p:txBody>
      </p:sp>
      <p:sp>
        <p:nvSpPr>
          <p:cNvPr id="33" name="TextBox 32"/>
          <p:cNvSpPr txBox="1"/>
          <p:nvPr/>
        </p:nvSpPr>
        <p:spPr>
          <a:xfrm>
            <a:off x="920226" y="1371600"/>
            <a:ext cx="7298616" cy="400110"/>
          </a:xfrm>
          <a:prstGeom prst="rect">
            <a:avLst/>
          </a:prstGeom>
          <a:noFill/>
        </p:spPr>
        <p:txBody>
          <a:bodyPr wrap="square" rtlCol="0">
            <a:spAutoFit/>
          </a:bodyPr>
          <a:lstStyle/>
          <a:p>
            <a:r>
              <a:rPr lang="en-US" sz="2000" dirty="0" smtClean="0">
                <a:solidFill>
                  <a:schemeClr val="tx2"/>
                </a:solidFill>
                <a:latin typeface="Arial" pitchFamily="34" charset="0"/>
                <a:cs typeface="Arial" pitchFamily="34" charset="0"/>
              </a:rPr>
              <a:t>Months since last MMR reporting or activity reporting</a:t>
            </a:r>
            <a:endParaRPr lang="en-US" sz="2000" dirty="0">
              <a:solidFill>
                <a:schemeClr val="tx2"/>
              </a:solidFill>
              <a:latin typeface="Arial" pitchFamily="34" charset="0"/>
              <a:cs typeface="Arial" pitchFamily="34" charset="0"/>
            </a:endParaRPr>
          </a:p>
        </p:txBody>
      </p:sp>
      <p:sp>
        <p:nvSpPr>
          <p:cNvPr id="34" name="TextBox 33"/>
          <p:cNvSpPr txBox="1"/>
          <p:nvPr/>
        </p:nvSpPr>
        <p:spPr>
          <a:xfrm>
            <a:off x="906555" y="1371600"/>
            <a:ext cx="7325958" cy="400110"/>
          </a:xfrm>
          <a:prstGeom prst="rect">
            <a:avLst/>
          </a:prstGeom>
          <a:noFill/>
        </p:spPr>
        <p:txBody>
          <a:bodyPr wrap="square" rtlCol="0">
            <a:spAutoFit/>
          </a:bodyPr>
          <a:lstStyle/>
          <a:p>
            <a:r>
              <a:rPr lang="en-US" sz="2000" dirty="0" smtClean="0">
                <a:solidFill>
                  <a:schemeClr val="tx2"/>
                </a:solidFill>
                <a:latin typeface="Arial" pitchFamily="34" charset="0"/>
                <a:cs typeface="Arial" pitchFamily="34" charset="0"/>
              </a:rPr>
              <a:t>Account balance and LCIF donations for the current fiscal year</a:t>
            </a:r>
            <a:endParaRPr lang="en-US" sz="2000" dirty="0">
              <a:solidFill>
                <a:schemeClr val="tx2"/>
              </a:solidFill>
              <a:latin typeface="Arial" pitchFamily="34" charset="0"/>
              <a:cs typeface="Arial" pitchFamily="34" charset="0"/>
            </a:endParaRPr>
          </a:p>
        </p:txBody>
      </p:sp>
    </p:spTree>
    <p:custDataLst>
      <p:tags r:id="rId1"/>
    </p:custDataLst>
    <p:extLst>
      <p:ext uri="{BB962C8B-B14F-4D97-AF65-F5344CB8AC3E}">
        <p14:creationId xmlns:p14="http://schemas.microsoft.com/office/powerpoint/2010/main" val="3786130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childTnLst>
                                </p:cTn>
                              </p:par>
                              <p:par>
                                <p:cTn id="12" presetID="16" presetClass="entr" presetSubtype="21" fill="hold" grpId="0" nodeType="with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barn(inVertical)">
                                      <p:cBhvr>
                                        <p:cTn id="14" dur="750"/>
                                        <p:tgtEl>
                                          <p:spTgt spid="29"/>
                                        </p:tgtEl>
                                      </p:cBhvr>
                                    </p:animEffect>
                                  </p:childTnLst>
                                </p:cTn>
                              </p:par>
                            </p:childTnLst>
                          </p:cTn>
                        </p:par>
                        <p:par>
                          <p:cTn id="15" fill="hold">
                            <p:stCondLst>
                              <p:cond delay="2000"/>
                            </p:stCondLst>
                            <p:childTnLst>
                              <p:par>
                                <p:cTn id="16" presetID="10" presetClass="exit" presetSubtype="0" fill="hold" grpId="1" nodeType="afterEffect">
                                  <p:stCondLst>
                                    <p:cond delay="1000"/>
                                  </p:stCondLst>
                                  <p:childTnLst>
                                    <p:animEffect transition="out" filter="fade">
                                      <p:cBhvr>
                                        <p:cTn id="17" dur="500"/>
                                        <p:tgtEl>
                                          <p:spTgt spid="29"/>
                                        </p:tgtEl>
                                      </p:cBhvr>
                                    </p:animEffect>
                                    <p:set>
                                      <p:cBhvr>
                                        <p:cTn id="18" dur="1" fill="hold">
                                          <p:stCondLst>
                                            <p:cond delay="499"/>
                                          </p:stCondLst>
                                        </p:cTn>
                                        <p:tgtEl>
                                          <p:spTgt spid="29"/>
                                        </p:tgtEl>
                                        <p:attrNameLst>
                                          <p:attrName>style.visibility</p:attrName>
                                        </p:attrNameLst>
                                      </p:cBhvr>
                                      <p:to>
                                        <p:strVal val="hidden"/>
                                      </p:to>
                                    </p:set>
                                  </p:childTnLst>
                                </p:cTn>
                              </p:par>
                              <p:par>
                                <p:cTn id="19" presetID="10" presetClass="exit" presetSubtype="0" fill="hold" grpId="1" nodeType="withEffect">
                                  <p:stCondLst>
                                    <p:cond delay="1000"/>
                                  </p:stCondLst>
                                  <p:childTnLst>
                                    <p:animEffect transition="out" filter="fade">
                                      <p:cBhvr>
                                        <p:cTn id="20" dur="500"/>
                                        <p:tgtEl>
                                          <p:spTgt spid="30"/>
                                        </p:tgtEl>
                                      </p:cBhvr>
                                    </p:animEffect>
                                    <p:set>
                                      <p:cBhvr>
                                        <p:cTn id="21" dur="1" fill="hold">
                                          <p:stCondLst>
                                            <p:cond delay="499"/>
                                          </p:stCondLst>
                                        </p:cTn>
                                        <p:tgtEl>
                                          <p:spTgt spid="30"/>
                                        </p:tgtEl>
                                        <p:attrNameLst>
                                          <p:attrName>style.visibility</p:attrName>
                                        </p:attrNameLst>
                                      </p:cBhvr>
                                      <p:to>
                                        <p:strVal val="hidden"/>
                                      </p:to>
                                    </p:set>
                                  </p:childTnLst>
                                </p:cTn>
                              </p:par>
                            </p:childTnLst>
                          </p:cTn>
                        </p:par>
                        <p:par>
                          <p:cTn id="22" fill="hold">
                            <p:stCondLst>
                              <p:cond delay="3500"/>
                            </p:stCondLst>
                            <p:childTnLst>
                              <p:par>
                                <p:cTn id="23" presetID="16" presetClass="entr" presetSubtype="21"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inVertical)">
                                      <p:cBhvr>
                                        <p:cTn id="25" dur="1000"/>
                                        <p:tgtEl>
                                          <p:spTgt spid="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1000"/>
                                        <p:tgtEl>
                                          <p:spTgt spid="31"/>
                                        </p:tgtEl>
                                      </p:cBhvr>
                                    </p:animEffect>
                                  </p:childTnLst>
                                </p:cTn>
                              </p:par>
                            </p:childTnLst>
                          </p:cTn>
                        </p:par>
                        <p:par>
                          <p:cTn id="29" fill="hold">
                            <p:stCondLst>
                              <p:cond delay="4500"/>
                            </p:stCondLst>
                            <p:childTnLst>
                              <p:par>
                                <p:cTn id="30" presetID="10" presetClass="exit" presetSubtype="0" fill="hold" grpId="1" nodeType="afterEffect">
                                  <p:stCondLst>
                                    <p:cond delay="1000"/>
                                  </p:stCondLst>
                                  <p:childTnLst>
                                    <p:animEffect transition="out" filter="fade">
                                      <p:cBhvr>
                                        <p:cTn id="31" dur="500"/>
                                        <p:tgtEl>
                                          <p:spTgt spid="31"/>
                                        </p:tgtEl>
                                      </p:cBhvr>
                                    </p:animEffect>
                                    <p:set>
                                      <p:cBhvr>
                                        <p:cTn id="32" dur="1" fill="hold">
                                          <p:stCondLst>
                                            <p:cond delay="499"/>
                                          </p:stCondLst>
                                        </p:cTn>
                                        <p:tgtEl>
                                          <p:spTgt spid="31"/>
                                        </p:tgtEl>
                                        <p:attrNameLst>
                                          <p:attrName>style.visibility</p:attrName>
                                        </p:attrNameLst>
                                      </p:cBhvr>
                                      <p:to>
                                        <p:strVal val="hidden"/>
                                      </p:to>
                                    </p:set>
                                  </p:childTnLst>
                                </p:cTn>
                              </p:par>
                              <p:par>
                                <p:cTn id="33" presetID="10" presetClass="exit" presetSubtype="0" fill="hold" grpId="1" nodeType="withEffect">
                                  <p:stCondLst>
                                    <p:cond delay="1000"/>
                                  </p:stCondLst>
                                  <p:childTnLst>
                                    <p:animEffect transition="out" filter="fade">
                                      <p:cBhvr>
                                        <p:cTn id="34" dur="500"/>
                                        <p:tgtEl>
                                          <p:spTgt spid="3"/>
                                        </p:tgtEl>
                                      </p:cBhvr>
                                    </p:animEffect>
                                    <p:set>
                                      <p:cBhvr>
                                        <p:cTn id="35" dur="1" fill="hold">
                                          <p:stCondLst>
                                            <p:cond delay="499"/>
                                          </p:stCondLst>
                                        </p:cTn>
                                        <p:tgtEl>
                                          <p:spTgt spid="3"/>
                                        </p:tgtEl>
                                        <p:attrNameLst>
                                          <p:attrName>style.visibility</p:attrName>
                                        </p:attrNameLst>
                                      </p:cBhvr>
                                      <p:to>
                                        <p:strVal val="hidden"/>
                                      </p:to>
                                    </p:set>
                                  </p:childTnLst>
                                </p:cTn>
                              </p:par>
                            </p:childTnLst>
                          </p:cTn>
                        </p:par>
                        <p:par>
                          <p:cTn id="36" fill="hold">
                            <p:stCondLst>
                              <p:cond delay="6000"/>
                            </p:stCondLst>
                            <p:childTnLst>
                              <p:par>
                                <p:cTn id="37" presetID="16" presetClass="entr" presetSubtype="21" fill="hold" grpId="0" nodeType="after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barn(inVertical)">
                                      <p:cBhvr>
                                        <p:cTn id="39" dur="1000"/>
                                        <p:tgtEl>
                                          <p:spTgt spid="24"/>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fade">
                                      <p:cBhvr>
                                        <p:cTn id="42" dur="1000"/>
                                        <p:tgtEl>
                                          <p:spTgt spid="32"/>
                                        </p:tgtEl>
                                      </p:cBhvr>
                                    </p:animEffect>
                                  </p:childTnLst>
                                </p:cTn>
                              </p:par>
                            </p:childTnLst>
                          </p:cTn>
                        </p:par>
                        <p:par>
                          <p:cTn id="43" fill="hold">
                            <p:stCondLst>
                              <p:cond delay="7000"/>
                            </p:stCondLst>
                            <p:childTnLst>
                              <p:par>
                                <p:cTn id="44" presetID="10" presetClass="exit" presetSubtype="0" fill="hold" grpId="1" nodeType="afterEffect">
                                  <p:stCondLst>
                                    <p:cond delay="1000"/>
                                  </p:stCondLst>
                                  <p:childTnLst>
                                    <p:animEffect transition="out" filter="fade">
                                      <p:cBhvr>
                                        <p:cTn id="45" dur="500"/>
                                        <p:tgtEl>
                                          <p:spTgt spid="32"/>
                                        </p:tgtEl>
                                      </p:cBhvr>
                                    </p:animEffect>
                                    <p:set>
                                      <p:cBhvr>
                                        <p:cTn id="46" dur="1" fill="hold">
                                          <p:stCondLst>
                                            <p:cond delay="499"/>
                                          </p:stCondLst>
                                        </p:cTn>
                                        <p:tgtEl>
                                          <p:spTgt spid="32"/>
                                        </p:tgtEl>
                                        <p:attrNameLst>
                                          <p:attrName>style.visibility</p:attrName>
                                        </p:attrNameLst>
                                      </p:cBhvr>
                                      <p:to>
                                        <p:strVal val="hidden"/>
                                      </p:to>
                                    </p:set>
                                  </p:childTnLst>
                                </p:cTn>
                              </p:par>
                              <p:par>
                                <p:cTn id="47" presetID="10" presetClass="exit" presetSubtype="0" fill="hold" grpId="1" nodeType="withEffect">
                                  <p:stCondLst>
                                    <p:cond delay="1000"/>
                                  </p:stCondLst>
                                  <p:childTnLst>
                                    <p:animEffect transition="out" filter="fade">
                                      <p:cBhvr>
                                        <p:cTn id="48" dur="500"/>
                                        <p:tgtEl>
                                          <p:spTgt spid="24"/>
                                        </p:tgtEl>
                                      </p:cBhvr>
                                    </p:animEffect>
                                    <p:set>
                                      <p:cBhvr>
                                        <p:cTn id="49" dur="1" fill="hold">
                                          <p:stCondLst>
                                            <p:cond delay="499"/>
                                          </p:stCondLst>
                                        </p:cTn>
                                        <p:tgtEl>
                                          <p:spTgt spid="24"/>
                                        </p:tgtEl>
                                        <p:attrNameLst>
                                          <p:attrName>style.visibility</p:attrName>
                                        </p:attrNameLst>
                                      </p:cBhvr>
                                      <p:to>
                                        <p:strVal val="hidden"/>
                                      </p:to>
                                    </p:set>
                                  </p:childTnLst>
                                </p:cTn>
                              </p:par>
                            </p:childTnLst>
                          </p:cTn>
                        </p:par>
                        <p:par>
                          <p:cTn id="50" fill="hold">
                            <p:stCondLst>
                              <p:cond delay="8500"/>
                            </p:stCondLst>
                            <p:childTnLst>
                              <p:par>
                                <p:cTn id="51" presetID="16" presetClass="entr" presetSubtype="21"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barn(inVertical)">
                                      <p:cBhvr>
                                        <p:cTn id="53" dur="1000"/>
                                        <p:tgtEl>
                                          <p:spTgt spid="25"/>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3"/>
                                        </p:tgtEl>
                                        <p:attrNameLst>
                                          <p:attrName>style.visibility</p:attrName>
                                        </p:attrNameLst>
                                      </p:cBhvr>
                                      <p:to>
                                        <p:strVal val="visible"/>
                                      </p:to>
                                    </p:set>
                                    <p:animEffect transition="in" filter="fade">
                                      <p:cBhvr>
                                        <p:cTn id="56" dur="1000"/>
                                        <p:tgtEl>
                                          <p:spTgt spid="33"/>
                                        </p:tgtEl>
                                      </p:cBhvr>
                                    </p:animEffect>
                                  </p:childTnLst>
                                </p:cTn>
                              </p:par>
                              <p:par>
                                <p:cTn id="57" presetID="16" presetClass="entr" presetSubtype="21"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barn(inVertical)">
                                      <p:cBhvr>
                                        <p:cTn id="59" dur="1000"/>
                                        <p:tgtEl>
                                          <p:spTgt spid="26"/>
                                        </p:tgtEl>
                                      </p:cBhvr>
                                    </p:animEffect>
                                  </p:childTnLst>
                                </p:cTn>
                              </p:par>
                            </p:childTnLst>
                          </p:cTn>
                        </p:par>
                        <p:par>
                          <p:cTn id="60" fill="hold">
                            <p:stCondLst>
                              <p:cond delay="9500"/>
                            </p:stCondLst>
                            <p:childTnLst>
                              <p:par>
                                <p:cTn id="61" presetID="10" presetClass="exit" presetSubtype="0" fill="hold" grpId="1" nodeType="afterEffect">
                                  <p:stCondLst>
                                    <p:cond delay="1000"/>
                                  </p:stCondLst>
                                  <p:childTnLst>
                                    <p:animEffect transition="out" filter="fade">
                                      <p:cBhvr>
                                        <p:cTn id="62" dur="500"/>
                                        <p:tgtEl>
                                          <p:spTgt spid="33"/>
                                        </p:tgtEl>
                                      </p:cBhvr>
                                    </p:animEffect>
                                    <p:set>
                                      <p:cBhvr>
                                        <p:cTn id="63" dur="1" fill="hold">
                                          <p:stCondLst>
                                            <p:cond delay="499"/>
                                          </p:stCondLst>
                                        </p:cTn>
                                        <p:tgtEl>
                                          <p:spTgt spid="33"/>
                                        </p:tgtEl>
                                        <p:attrNameLst>
                                          <p:attrName>style.visibility</p:attrName>
                                        </p:attrNameLst>
                                      </p:cBhvr>
                                      <p:to>
                                        <p:strVal val="hidden"/>
                                      </p:to>
                                    </p:set>
                                  </p:childTnLst>
                                </p:cTn>
                              </p:par>
                              <p:par>
                                <p:cTn id="64" presetID="10" presetClass="exit" presetSubtype="0" fill="hold" grpId="1" nodeType="withEffect">
                                  <p:stCondLst>
                                    <p:cond delay="1000"/>
                                  </p:stCondLst>
                                  <p:childTnLst>
                                    <p:animEffect transition="out" filter="fade">
                                      <p:cBhvr>
                                        <p:cTn id="65" dur="500"/>
                                        <p:tgtEl>
                                          <p:spTgt spid="25"/>
                                        </p:tgtEl>
                                      </p:cBhvr>
                                    </p:animEffect>
                                    <p:set>
                                      <p:cBhvr>
                                        <p:cTn id="66" dur="1" fill="hold">
                                          <p:stCondLst>
                                            <p:cond delay="499"/>
                                          </p:stCondLst>
                                        </p:cTn>
                                        <p:tgtEl>
                                          <p:spTgt spid="25"/>
                                        </p:tgtEl>
                                        <p:attrNameLst>
                                          <p:attrName>style.visibility</p:attrName>
                                        </p:attrNameLst>
                                      </p:cBhvr>
                                      <p:to>
                                        <p:strVal val="hidden"/>
                                      </p:to>
                                    </p:set>
                                  </p:childTnLst>
                                </p:cTn>
                              </p:par>
                              <p:par>
                                <p:cTn id="67" presetID="10" presetClass="exit" presetSubtype="0" fill="hold" grpId="1" nodeType="withEffect">
                                  <p:stCondLst>
                                    <p:cond delay="1000"/>
                                  </p:stCondLst>
                                  <p:childTnLst>
                                    <p:animEffect transition="out" filter="fade">
                                      <p:cBhvr>
                                        <p:cTn id="68" dur="500"/>
                                        <p:tgtEl>
                                          <p:spTgt spid="26"/>
                                        </p:tgtEl>
                                      </p:cBhvr>
                                    </p:animEffect>
                                    <p:set>
                                      <p:cBhvr>
                                        <p:cTn id="69" dur="1" fill="hold">
                                          <p:stCondLst>
                                            <p:cond delay="499"/>
                                          </p:stCondLst>
                                        </p:cTn>
                                        <p:tgtEl>
                                          <p:spTgt spid="26"/>
                                        </p:tgtEl>
                                        <p:attrNameLst>
                                          <p:attrName>style.visibility</p:attrName>
                                        </p:attrNameLst>
                                      </p:cBhvr>
                                      <p:to>
                                        <p:strVal val="hidden"/>
                                      </p:to>
                                    </p:set>
                                  </p:childTnLst>
                                </p:cTn>
                              </p:par>
                            </p:childTnLst>
                          </p:cTn>
                        </p:par>
                        <p:par>
                          <p:cTn id="70" fill="hold">
                            <p:stCondLst>
                              <p:cond delay="11000"/>
                            </p:stCondLst>
                            <p:childTnLst>
                              <p:par>
                                <p:cTn id="71" presetID="16" presetClass="entr" presetSubtype="21" fill="hold" grpId="0" nodeType="after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barn(inVertical)">
                                      <p:cBhvr>
                                        <p:cTn id="73" dur="1000"/>
                                        <p:tgtEl>
                                          <p:spTgt spid="27"/>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fade">
                                      <p:cBhvr>
                                        <p:cTn id="76" dur="1000"/>
                                        <p:tgtEl>
                                          <p:spTgt spid="34"/>
                                        </p:tgtEl>
                                      </p:cBhvr>
                                    </p:animEffect>
                                  </p:childTnLst>
                                </p:cTn>
                              </p:par>
                              <p:par>
                                <p:cTn id="77" presetID="16" presetClass="entr" presetSubtype="21" fill="hold" grpId="0" nodeType="with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barn(inVertical)">
                                      <p:cBhvr>
                                        <p:cTn id="79" dur="1000"/>
                                        <p:tgtEl>
                                          <p:spTgt spid="28"/>
                                        </p:tgtEl>
                                      </p:cBhvr>
                                    </p:animEffect>
                                  </p:childTnLst>
                                </p:cTn>
                              </p:par>
                            </p:childTnLst>
                          </p:cTn>
                        </p:par>
                        <p:par>
                          <p:cTn id="80" fill="hold">
                            <p:stCondLst>
                              <p:cond delay="12000"/>
                            </p:stCondLst>
                            <p:childTnLst>
                              <p:par>
                                <p:cTn id="81" presetID="10" presetClass="exit" presetSubtype="0" fill="hold" grpId="1" nodeType="afterEffect">
                                  <p:stCondLst>
                                    <p:cond delay="1000"/>
                                  </p:stCondLst>
                                  <p:childTnLst>
                                    <p:animEffect transition="out" filter="fade">
                                      <p:cBhvr>
                                        <p:cTn id="82" dur="500"/>
                                        <p:tgtEl>
                                          <p:spTgt spid="34"/>
                                        </p:tgtEl>
                                      </p:cBhvr>
                                    </p:animEffect>
                                    <p:set>
                                      <p:cBhvr>
                                        <p:cTn id="83" dur="1" fill="hold">
                                          <p:stCondLst>
                                            <p:cond delay="499"/>
                                          </p:stCondLst>
                                        </p:cTn>
                                        <p:tgtEl>
                                          <p:spTgt spid="34"/>
                                        </p:tgtEl>
                                        <p:attrNameLst>
                                          <p:attrName>style.visibility</p:attrName>
                                        </p:attrNameLst>
                                      </p:cBhvr>
                                      <p:to>
                                        <p:strVal val="hidden"/>
                                      </p:to>
                                    </p:set>
                                  </p:childTnLst>
                                </p:cTn>
                              </p:par>
                              <p:par>
                                <p:cTn id="84" presetID="10" presetClass="exit" presetSubtype="0" fill="hold" grpId="1" nodeType="withEffect">
                                  <p:stCondLst>
                                    <p:cond delay="1000"/>
                                  </p:stCondLst>
                                  <p:childTnLst>
                                    <p:animEffect transition="out" filter="fade">
                                      <p:cBhvr>
                                        <p:cTn id="85" dur="500"/>
                                        <p:tgtEl>
                                          <p:spTgt spid="27"/>
                                        </p:tgtEl>
                                      </p:cBhvr>
                                    </p:animEffect>
                                    <p:set>
                                      <p:cBhvr>
                                        <p:cTn id="86" dur="1" fill="hold">
                                          <p:stCondLst>
                                            <p:cond delay="499"/>
                                          </p:stCondLst>
                                        </p:cTn>
                                        <p:tgtEl>
                                          <p:spTgt spid="27"/>
                                        </p:tgtEl>
                                        <p:attrNameLst>
                                          <p:attrName>style.visibility</p:attrName>
                                        </p:attrNameLst>
                                      </p:cBhvr>
                                      <p:to>
                                        <p:strVal val="hidden"/>
                                      </p:to>
                                    </p:set>
                                  </p:childTnLst>
                                </p:cTn>
                              </p:par>
                              <p:par>
                                <p:cTn id="87" presetID="10" presetClass="exit" presetSubtype="0" fill="hold" grpId="1" nodeType="withEffect">
                                  <p:stCondLst>
                                    <p:cond delay="1000"/>
                                  </p:stCondLst>
                                  <p:childTnLst>
                                    <p:animEffect transition="out" filter="fade">
                                      <p:cBhvr>
                                        <p:cTn id="88" dur="500"/>
                                        <p:tgtEl>
                                          <p:spTgt spid="28"/>
                                        </p:tgtEl>
                                      </p:cBhvr>
                                    </p:animEffect>
                                    <p:set>
                                      <p:cBhvr>
                                        <p:cTn id="89" dur="1" fill="hold">
                                          <p:stCondLst>
                                            <p:cond delay="499"/>
                                          </p:stCondLst>
                                        </p:cTn>
                                        <p:tgtEl>
                                          <p:spTgt spid="28"/>
                                        </p:tgtEl>
                                        <p:attrNameLst>
                                          <p:attrName>style.visibility</p:attrName>
                                        </p:attrNameLst>
                                      </p:cBhvr>
                                      <p:to>
                                        <p:strVal val="hidden"/>
                                      </p:to>
                                    </p:set>
                                  </p:childTnLst>
                                </p:cTn>
                              </p:par>
                            </p:childTnLst>
                          </p:cTn>
                        </p:par>
                        <p:par>
                          <p:cTn id="90" fill="hold">
                            <p:stCondLst>
                              <p:cond delay="13500"/>
                            </p:stCondLst>
                            <p:childTnLst>
                              <p:par>
                                <p:cTn id="91" presetID="10" presetClass="entr" presetSubtype="0" fill="hold" nodeType="afterEffect">
                                  <p:stCondLst>
                                    <p:cond delay="0"/>
                                  </p:stCondLst>
                                  <p:childTnLst>
                                    <p:set>
                                      <p:cBhvr>
                                        <p:cTn id="92" dur="1" fill="hold">
                                          <p:stCondLst>
                                            <p:cond delay="0"/>
                                          </p:stCondLst>
                                        </p:cTn>
                                        <p:tgtEl>
                                          <p:spTgt spid="8"/>
                                        </p:tgtEl>
                                        <p:attrNameLst>
                                          <p:attrName>style.visibility</p:attrName>
                                        </p:attrNameLst>
                                      </p:cBhvr>
                                      <p:to>
                                        <p:strVal val="visible"/>
                                      </p:to>
                                    </p:set>
                                    <p:animEffect transition="in" filter="fade">
                                      <p:cBhvr>
                                        <p:cTn id="9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p:bldP spid="30" grpId="1"/>
      <p:bldP spid="31" grpId="0"/>
      <p:bldP spid="31" grpId="1"/>
      <p:bldP spid="32" grpId="0"/>
      <p:bldP spid="32" grpId="1"/>
      <p:bldP spid="33" grpId="0"/>
      <p:bldP spid="33" grpId="1"/>
      <p:bldP spid="34" grpId="0"/>
      <p:bldP spid="34"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631398" y="1339746"/>
            <a:ext cx="3559602" cy="4603854"/>
          </a:xfrm>
          <a:prstGeom prst="rect">
            <a:avLst/>
          </a:prstGeom>
          <a:ln>
            <a:noFill/>
          </a:ln>
        </p:spPr>
      </p:pic>
      <p:pic>
        <p:nvPicPr>
          <p:cNvPr id="16" name="Picture 15"/>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4876800" y="1335024"/>
            <a:ext cx="3564581" cy="4608576"/>
          </a:xfrm>
          <a:prstGeom prst="rect">
            <a:avLst/>
          </a:prstGeom>
          <a:ln>
            <a:noFill/>
          </a:ln>
        </p:spPr>
      </p:pic>
      <p:grpSp>
        <p:nvGrpSpPr>
          <p:cNvPr id="8" name="Group 7"/>
          <p:cNvGrpSpPr/>
          <p:nvPr/>
        </p:nvGrpSpPr>
        <p:grpSpPr>
          <a:xfrm>
            <a:off x="7315200" y="6265015"/>
            <a:ext cx="1311757" cy="347235"/>
            <a:chOff x="7315200" y="6265015"/>
            <a:chExt cx="1311757" cy="347235"/>
          </a:xfrm>
        </p:grpSpPr>
        <p:sp>
          <p:nvSpPr>
            <p:cNvPr id="9" name="TextBox 8"/>
            <p:cNvSpPr txBox="1"/>
            <p:nvPr/>
          </p:nvSpPr>
          <p:spPr>
            <a:xfrm>
              <a:off x="7315200" y="6273696"/>
              <a:ext cx="914400" cy="338554"/>
            </a:xfrm>
            <a:prstGeom prst="rect">
              <a:avLst/>
            </a:prstGeom>
            <a:noFill/>
          </p:spPr>
          <p:txBody>
            <a:bodyPr wrap="square" rtlCol="0">
              <a:spAutoFit/>
            </a:bodyPr>
            <a:lstStyle/>
            <a:p>
              <a:r>
                <a:rPr lang="en-US" sz="800" dirty="0" smtClean="0">
                  <a:solidFill>
                    <a:schemeClr val="tx2"/>
                  </a:solidFill>
                  <a:latin typeface="Arial" pitchFamily="34" charset="0"/>
                  <a:cs typeface="Arial" pitchFamily="34" charset="0"/>
                </a:rPr>
                <a:t>Click arrow to advance slide.</a:t>
              </a:r>
              <a:endParaRPr lang="en-US" sz="800" dirty="0">
                <a:solidFill>
                  <a:schemeClr val="tx2"/>
                </a:solidFill>
                <a:latin typeface="Arial" pitchFamily="34" charset="0"/>
                <a:cs typeface="Arial" pitchFamily="34" charset="0"/>
              </a:endParaRPr>
            </a:p>
          </p:txBody>
        </p:sp>
        <p:pic>
          <p:nvPicPr>
            <p:cNvPr id="10" name="Picture 2" descr="C:\Users\vcicero\AppData\Local\Microsoft\Windows\Temporary Internet Files\Content.IE5\61BR4OU5\arrow-orange-right-6041-large[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66957" y="6265015"/>
              <a:ext cx="360000" cy="341400"/>
            </a:xfrm>
            <a:prstGeom prst="rect">
              <a:avLst/>
            </a:prstGeom>
            <a:noFill/>
            <a:extLst>
              <a:ext uri="{909E8E84-426E-40DD-AFC4-6F175D3DCCD1}">
                <a14:hiddenFill xmlns:a14="http://schemas.microsoft.com/office/drawing/2010/main">
                  <a:solidFill>
                    <a:srgbClr val="FFFFFF"/>
                  </a:solidFill>
                </a14:hiddenFill>
              </a:ext>
            </a:extLst>
          </p:spPr>
        </p:pic>
      </p:grpSp>
      <p:pic>
        <p:nvPicPr>
          <p:cNvPr id="11" name="Picture 2" descr="http://www.lionsclubs.org/common/images/logos/lionlogo_bw.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8600" y="6237288"/>
            <a:ext cx="457200" cy="432816"/>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903642" y="533400"/>
            <a:ext cx="7325958" cy="584775"/>
          </a:xfrm>
          <a:prstGeom prst="rect">
            <a:avLst/>
          </a:prstGeom>
          <a:noFill/>
        </p:spPr>
        <p:txBody>
          <a:bodyPr wrap="square" rtlCol="0">
            <a:spAutoFit/>
          </a:bodyPr>
          <a:lstStyle/>
          <a:p>
            <a:pPr algn="ctr"/>
            <a:r>
              <a:rPr lang="en-US" sz="3200" dirty="0" smtClean="0">
                <a:solidFill>
                  <a:schemeClr val="tx2"/>
                </a:solidFill>
                <a:latin typeface="Arial" pitchFamily="34" charset="0"/>
                <a:cs typeface="Arial" pitchFamily="34" charset="0"/>
              </a:rPr>
              <a:t>Membership Satisfaction</a:t>
            </a:r>
          </a:p>
        </p:txBody>
      </p:sp>
      <p:sp>
        <p:nvSpPr>
          <p:cNvPr id="3" name="TextBox 2"/>
          <p:cNvSpPr txBox="1"/>
          <p:nvPr/>
        </p:nvSpPr>
        <p:spPr>
          <a:xfrm>
            <a:off x="903642" y="1219200"/>
            <a:ext cx="7315200" cy="4924425"/>
          </a:xfrm>
          <a:prstGeom prst="rect">
            <a:avLst/>
          </a:prstGeom>
          <a:noFill/>
        </p:spPr>
        <p:txBody>
          <a:bodyPr wrap="square" rtlCol="0">
            <a:spAutoFit/>
          </a:bodyPr>
          <a:lstStyle/>
          <a:p>
            <a:r>
              <a:rPr lang="en-US" sz="2400" dirty="0" smtClean="0">
                <a:solidFill>
                  <a:schemeClr val="tx2"/>
                </a:solidFill>
                <a:latin typeface="Arial" pitchFamily="34" charset="0"/>
                <a:cs typeface="Arial" pitchFamily="34" charset="0"/>
              </a:rPr>
              <a:t>The Membership Satisfaction Guide and “How are your Ratings?” allow members to provide feedback on various facets of the membership experience, such as:</a:t>
            </a:r>
          </a:p>
          <a:p>
            <a:pPr marL="342900" indent="-342900">
              <a:spcAft>
                <a:spcPts val="1200"/>
              </a:spcAft>
              <a:buFont typeface="Arial" pitchFamily="34" charset="0"/>
              <a:buChar char="•"/>
            </a:pPr>
            <a:r>
              <a:rPr lang="en-US" sz="2400" dirty="0" smtClean="0">
                <a:solidFill>
                  <a:schemeClr val="tx2"/>
                </a:solidFill>
                <a:latin typeface="Arial" pitchFamily="34" charset="0"/>
                <a:cs typeface="Arial" pitchFamily="34" charset="0"/>
              </a:rPr>
              <a:t>The quality of club meetings</a:t>
            </a:r>
          </a:p>
          <a:p>
            <a:pPr marL="342900" indent="-342900">
              <a:spcAft>
                <a:spcPts val="1200"/>
              </a:spcAft>
              <a:buFont typeface="Arial" pitchFamily="34" charset="0"/>
              <a:buChar char="•"/>
            </a:pPr>
            <a:r>
              <a:rPr lang="en-US" sz="2400" dirty="0" smtClean="0">
                <a:solidFill>
                  <a:schemeClr val="tx2"/>
                </a:solidFill>
                <a:latin typeface="Arial" pitchFamily="34" charset="0"/>
                <a:cs typeface="Arial" pitchFamily="34" charset="0"/>
              </a:rPr>
              <a:t>The frequency and organization of service activities</a:t>
            </a:r>
          </a:p>
          <a:p>
            <a:pPr marL="342900" indent="-342900">
              <a:spcAft>
                <a:spcPts val="1200"/>
              </a:spcAft>
              <a:buFont typeface="Arial" pitchFamily="34" charset="0"/>
              <a:buChar char="•"/>
            </a:pPr>
            <a:r>
              <a:rPr lang="en-US" sz="2400" dirty="0" smtClean="0">
                <a:solidFill>
                  <a:schemeClr val="tx2"/>
                </a:solidFill>
                <a:latin typeface="Arial" pitchFamily="34" charset="0"/>
                <a:cs typeface="Arial" pitchFamily="34" charset="0"/>
              </a:rPr>
              <a:t>Preferred service activities  </a:t>
            </a:r>
          </a:p>
          <a:p>
            <a:pPr marL="342900" indent="-342900">
              <a:spcAft>
                <a:spcPts val="1200"/>
              </a:spcAft>
              <a:buFont typeface="Arial" pitchFamily="34" charset="0"/>
              <a:buChar char="•"/>
            </a:pPr>
            <a:r>
              <a:rPr lang="en-US" sz="2400" dirty="0" smtClean="0">
                <a:solidFill>
                  <a:schemeClr val="tx2"/>
                </a:solidFill>
                <a:latin typeface="Arial" pitchFamily="34" charset="0"/>
                <a:cs typeface="Arial" pitchFamily="34" charset="0"/>
              </a:rPr>
              <a:t>The demographics of the club</a:t>
            </a:r>
          </a:p>
          <a:p>
            <a:pPr marL="342900" indent="-342900">
              <a:spcAft>
                <a:spcPts val="1200"/>
              </a:spcAft>
              <a:buFont typeface="Arial" pitchFamily="34" charset="0"/>
              <a:buChar char="•"/>
            </a:pPr>
            <a:r>
              <a:rPr lang="en-US" sz="2400" dirty="0" smtClean="0">
                <a:solidFill>
                  <a:schemeClr val="tx2"/>
                </a:solidFill>
                <a:latin typeface="Arial" pitchFamily="34" charset="0"/>
                <a:cs typeface="Arial" pitchFamily="34" charset="0"/>
              </a:rPr>
              <a:t>Members’ social experience within the club</a:t>
            </a:r>
          </a:p>
          <a:p>
            <a:pPr marL="342900" indent="-342900">
              <a:spcAft>
                <a:spcPts val="1200"/>
              </a:spcAft>
              <a:buFont typeface="Arial" pitchFamily="34" charset="0"/>
              <a:buChar char="•"/>
            </a:pPr>
            <a:r>
              <a:rPr lang="en-US" sz="2400" dirty="0" smtClean="0">
                <a:solidFill>
                  <a:schemeClr val="tx2"/>
                </a:solidFill>
                <a:latin typeface="Arial" pitchFamily="34" charset="0"/>
                <a:cs typeface="Arial" pitchFamily="34" charset="0"/>
              </a:rPr>
              <a:t>Areas of frustration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339746"/>
            <a:ext cx="3559602" cy="4603854"/>
          </a:xfrm>
          <a:prstGeom prst="rect">
            <a:avLst/>
          </a:prstGeom>
          <a:ln>
            <a:solidFill>
              <a:schemeClr val="tx2"/>
            </a:solidFill>
          </a:ln>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6800" y="1335024"/>
            <a:ext cx="3564581" cy="4608576"/>
          </a:xfrm>
          <a:prstGeom prst="rect">
            <a:avLst/>
          </a:prstGeom>
          <a:ln>
            <a:solidFill>
              <a:schemeClr val="tx2"/>
            </a:solidFill>
          </a:ln>
        </p:spPr>
      </p:pic>
    </p:spTree>
    <p:custDataLst>
      <p:tags r:id="rId1"/>
    </p:custDataLst>
    <p:extLst>
      <p:ext uri="{BB962C8B-B14F-4D97-AF65-F5344CB8AC3E}">
        <p14:creationId xmlns:p14="http://schemas.microsoft.com/office/powerpoint/2010/main" val="350873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1500"/>
                                        <p:tgtEl>
                                          <p:spTgt spid="4"/>
                                        </p:tgtEl>
                                      </p:cBhvr>
                                    </p:animEffect>
                                    <p:set>
                                      <p:cBhvr>
                                        <p:cTn id="7" dur="1" fill="hold">
                                          <p:stCondLst>
                                            <p:cond delay="1499"/>
                                          </p:stCondLst>
                                        </p:cTn>
                                        <p:tgtEl>
                                          <p:spTgt spid="4"/>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1500"/>
                                        <p:tgtEl>
                                          <p:spTgt spid="5"/>
                                        </p:tgtEl>
                                      </p:cBhvr>
                                    </p:animEffect>
                                    <p:set>
                                      <p:cBhvr>
                                        <p:cTn id="10" dur="1" fill="hold">
                                          <p:stCondLst>
                                            <p:cond delay="1499"/>
                                          </p:stCondLst>
                                        </p:cTn>
                                        <p:tgtEl>
                                          <p:spTgt spid="5"/>
                                        </p:tgtEl>
                                        <p:attrNameLst>
                                          <p:attrName>style.visibility</p:attrName>
                                        </p:attrNameLst>
                                      </p:cBhvr>
                                      <p:to>
                                        <p:strVal val="hidden"/>
                                      </p:to>
                                    </p:set>
                                  </p:childTnLst>
                                </p:cTn>
                              </p:par>
                            </p:childTnLst>
                          </p:cTn>
                        </p:par>
                        <p:par>
                          <p:cTn id="11" fill="hold">
                            <p:stCondLst>
                              <p:cond delay="1500"/>
                            </p:stCondLst>
                            <p:childTnLst>
                              <p:par>
                                <p:cTn id="12" presetID="10" presetClass="entr" presetSubtype="0" fill="hold" nodeType="afterEffect">
                                  <p:stCondLst>
                                    <p:cond delay="50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500"/>
                                        <p:tgtEl>
                                          <p:spTgt spid="3">
                                            <p:txEl>
                                              <p:pRg st="0" end="0"/>
                                            </p:txEl>
                                          </p:spTgt>
                                        </p:tgtEl>
                                      </p:cBhvr>
                                    </p:animEffect>
                                  </p:childTnLst>
                                </p:cTn>
                              </p:par>
                              <p:par>
                                <p:cTn id="15" presetID="10" presetClass="exit" presetSubtype="0" fill="hold" nodeType="withEffect">
                                  <p:stCondLst>
                                    <p:cond delay="1750"/>
                                  </p:stCondLst>
                                  <p:childTnLst>
                                    <p:animEffect transition="out" filter="fade">
                                      <p:cBhvr>
                                        <p:cTn id="16" dur="1250"/>
                                        <p:tgtEl>
                                          <p:spTgt spid="15"/>
                                        </p:tgtEl>
                                      </p:cBhvr>
                                    </p:animEffect>
                                    <p:set>
                                      <p:cBhvr>
                                        <p:cTn id="17" dur="1" fill="hold">
                                          <p:stCondLst>
                                            <p:cond delay="1249"/>
                                          </p:stCondLst>
                                        </p:cTn>
                                        <p:tgtEl>
                                          <p:spTgt spid="15"/>
                                        </p:tgtEl>
                                        <p:attrNameLst>
                                          <p:attrName>style.visibility</p:attrName>
                                        </p:attrNameLst>
                                      </p:cBhvr>
                                      <p:to>
                                        <p:strVal val="hidden"/>
                                      </p:to>
                                    </p:set>
                                  </p:childTnLst>
                                </p:cTn>
                              </p:par>
                              <p:par>
                                <p:cTn id="18" presetID="10" presetClass="exit" presetSubtype="0" fill="hold" nodeType="withEffect">
                                  <p:stCondLst>
                                    <p:cond delay="1750"/>
                                  </p:stCondLst>
                                  <p:childTnLst>
                                    <p:animEffect transition="out" filter="fade">
                                      <p:cBhvr>
                                        <p:cTn id="19" dur="1250"/>
                                        <p:tgtEl>
                                          <p:spTgt spid="16"/>
                                        </p:tgtEl>
                                      </p:cBhvr>
                                    </p:animEffect>
                                    <p:set>
                                      <p:cBhvr>
                                        <p:cTn id="20" dur="1" fill="hold">
                                          <p:stCondLst>
                                            <p:cond delay="1249"/>
                                          </p:stCondLst>
                                        </p:cTn>
                                        <p:tgtEl>
                                          <p:spTgt spid="16"/>
                                        </p:tgtEl>
                                        <p:attrNameLst>
                                          <p:attrName>style.visibility</p:attrName>
                                        </p:attrNameLst>
                                      </p:cBhvr>
                                      <p:to>
                                        <p:strVal val="hidden"/>
                                      </p:to>
                                    </p:set>
                                  </p:childTnLst>
                                </p:cTn>
                              </p:par>
                            </p:childTnLst>
                          </p:cTn>
                        </p:par>
                        <p:par>
                          <p:cTn id="21" fill="hold">
                            <p:stCondLst>
                              <p:cond delay="4500"/>
                            </p:stCondLst>
                            <p:childTnLst>
                              <p:par>
                                <p:cTn id="22" presetID="22" presetClass="entr" presetSubtype="8" fill="hold" nodeType="after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wipe(left)">
                                      <p:cBhvr>
                                        <p:cTn id="24" dur="1500"/>
                                        <p:tgtEl>
                                          <p:spTgt spid="3">
                                            <p:txEl>
                                              <p:pRg st="1" end="1"/>
                                            </p:txEl>
                                          </p:spTgt>
                                        </p:tgtEl>
                                      </p:cBhvr>
                                    </p:animEffect>
                                  </p:childTnLst>
                                </p:cTn>
                              </p:par>
                            </p:childTnLst>
                          </p:cTn>
                        </p:par>
                        <p:par>
                          <p:cTn id="25" fill="hold">
                            <p:stCondLst>
                              <p:cond delay="6000"/>
                            </p:stCondLst>
                            <p:childTnLst>
                              <p:par>
                                <p:cTn id="26" presetID="22" presetClass="entr" presetSubtype="8" fill="hold" nodeType="afterEffect">
                                  <p:stCondLst>
                                    <p:cond delay="75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wipe(left)">
                                      <p:cBhvr>
                                        <p:cTn id="28" dur="1000"/>
                                        <p:tgtEl>
                                          <p:spTgt spid="3">
                                            <p:txEl>
                                              <p:pRg st="2" end="2"/>
                                            </p:txEl>
                                          </p:spTgt>
                                        </p:tgtEl>
                                      </p:cBhvr>
                                    </p:animEffect>
                                  </p:childTnLst>
                                </p:cTn>
                              </p:par>
                            </p:childTnLst>
                          </p:cTn>
                        </p:par>
                        <p:par>
                          <p:cTn id="29" fill="hold">
                            <p:stCondLst>
                              <p:cond delay="7750"/>
                            </p:stCondLst>
                            <p:childTnLst>
                              <p:par>
                                <p:cTn id="30" presetID="22" presetClass="entr" presetSubtype="8" fill="hold" nodeType="afterEffect">
                                  <p:stCondLst>
                                    <p:cond delay="75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wipe(left)">
                                      <p:cBhvr>
                                        <p:cTn id="32" dur="1000"/>
                                        <p:tgtEl>
                                          <p:spTgt spid="3">
                                            <p:txEl>
                                              <p:pRg st="3" end="3"/>
                                            </p:txEl>
                                          </p:spTgt>
                                        </p:tgtEl>
                                      </p:cBhvr>
                                    </p:animEffect>
                                  </p:childTnLst>
                                </p:cTn>
                              </p:par>
                            </p:childTnLst>
                          </p:cTn>
                        </p:par>
                        <p:par>
                          <p:cTn id="33" fill="hold">
                            <p:stCondLst>
                              <p:cond delay="9500"/>
                            </p:stCondLst>
                            <p:childTnLst>
                              <p:par>
                                <p:cTn id="34" presetID="22" presetClass="entr" presetSubtype="8" fill="hold" nodeType="afterEffect">
                                  <p:stCondLst>
                                    <p:cond delay="750"/>
                                  </p:stCondLst>
                                  <p:childTnLst>
                                    <p:set>
                                      <p:cBhvr>
                                        <p:cTn id="35" dur="1" fill="hold">
                                          <p:stCondLst>
                                            <p:cond delay="0"/>
                                          </p:stCondLst>
                                        </p:cTn>
                                        <p:tgtEl>
                                          <p:spTgt spid="3">
                                            <p:txEl>
                                              <p:pRg st="4" end="4"/>
                                            </p:txEl>
                                          </p:spTgt>
                                        </p:tgtEl>
                                        <p:attrNameLst>
                                          <p:attrName>style.visibility</p:attrName>
                                        </p:attrNameLst>
                                      </p:cBhvr>
                                      <p:to>
                                        <p:strVal val="visible"/>
                                      </p:to>
                                    </p:set>
                                    <p:animEffect transition="in" filter="wipe(left)">
                                      <p:cBhvr>
                                        <p:cTn id="36" dur="1000"/>
                                        <p:tgtEl>
                                          <p:spTgt spid="3">
                                            <p:txEl>
                                              <p:pRg st="4" end="4"/>
                                            </p:txEl>
                                          </p:spTgt>
                                        </p:tgtEl>
                                      </p:cBhvr>
                                    </p:animEffect>
                                  </p:childTnLst>
                                </p:cTn>
                              </p:par>
                            </p:childTnLst>
                          </p:cTn>
                        </p:par>
                        <p:par>
                          <p:cTn id="37" fill="hold">
                            <p:stCondLst>
                              <p:cond delay="11250"/>
                            </p:stCondLst>
                            <p:childTnLst>
                              <p:par>
                                <p:cTn id="38" presetID="22" presetClass="entr" presetSubtype="8" fill="hold" nodeType="afterEffect">
                                  <p:stCondLst>
                                    <p:cond delay="75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wipe(left)">
                                      <p:cBhvr>
                                        <p:cTn id="40" dur="1000"/>
                                        <p:tgtEl>
                                          <p:spTgt spid="3">
                                            <p:txEl>
                                              <p:pRg st="5" end="5"/>
                                            </p:txEl>
                                          </p:spTgt>
                                        </p:tgtEl>
                                      </p:cBhvr>
                                    </p:animEffect>
                                  </p:childTnLst>
                                </p:cTn>
                              </p:par>
                            </p:childTnLst>
                          </p:cTn>
                        </p:par>
                        <p:par>
                          <p:cTn id="41" fill="hold">
                            <p:stCondLst>
                              <p:cond delay="13000"/>
                            </p:stCondLst>
                            <p:childTnLst>
                              <p:par>
                                <p:cTn id="42" presetID="22" presetClass="entr" presetSubtype="8" fill="hold" nodeType="afterEffect">
                                  <p:stCondLst>
                                    <p:cond delay="750"/>
                                  </p:stCondLst>
                                  <p:childTnLst>
                                    <p:set>
                                      <p:cBhvr>
                                        <p:cTn id="43" dur="1" fill="hold">
                                          <p:stCondLst>
                                            <p:cond delay="0"/>
                                          </p:stCondLst>
                                        </p:cTn>
                                        <p:tgtEl>
                                          <p:spTgt spid="3">
                                            <p:txEl>
                                              <p:pRg st="6" end="6"/>
                                            </p:txEl>
                                          </p:spTgt>
                                        </p:tgtEl>
                                        <p:attrNameLst>
                                          <p:attrName>style.visibility</p:attrName>
                                        </p:attrNameLst>
                                      </p:cBhvr>
                                      <p:to>
                                        <p:strVal val="visible"/>
                                      </p:to>
                                    </p:set>
                                    <p:animEffect transition="in" filter="wipe(left)">
                                      <p:cBhvr>
                                        <p:cTn id="44" dur="1000"/>
                                        <p:tgtEl>
                                          <p:spTgt spid="3">
                                            <p:txEl>
                                              <p:pRg st="6" end="6"/>
                                            </p:txEl>
                                          </p:spTgt>
                                        </p:tgtEl>
                                      </p:cBhvr>
                                    </p:animEffect>
                                  </p:childTnLst>
                                </p:cTn>
                              </p:par>
                            </p:childTnLst>
                          </p:cTn>
                        </p:par>
                        <p:par>
                          <p:cTn id="45" fill="hold">
                            <p:stCondLst>
                              <p:cond delay="14750"/>
                            </p:stCondLst>
                            <p:childTnLst>
                              <p:par>
                                <p:cTn id="46" presetID="10" presetClass="entr" presetSubtype="0" fill="hold" nodeType="after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fade">
                                      <p:cBhvr>
                                        <p:cTn id="4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irc_mi" descr="http://lionsclubsorg.files.wordpress.com/2010/05/flood-2010-lions-in-front-of-house.jpg"/>
          <p:cNvPicPr/>
          <p:nvPr/>
        </p:nvPicPr>
        <p:blipFill>
          <a:blip r:embed="rId3">
            <a:lum bright="70000" contrast="-70000"/>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2971800" y="3962400"/>
            <a:ext cx="3381674" cy="18288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24" name="Picture 2" descr="O:\Public Relations &amp; Communications\Multimedia\PR Photos\2014\LCI Philippines 2014\Baggao, Philippinnes\Baggao Various Projects\Philippines2014_PhotoCredit_Daniel_Morris_234.JPG"/>
          <p:cNvPicPr>
            <a:picLocks noChangeAspect="1" noChangeArrowheads="1"/>
          </p:cNvPicPr>
          <p:nvPr/>
        </p:nvPicPr>
        <p:blipFill>
          <a:blip r:embed="rId5" cstate="print">
            <a:lum bright="70000" contrast="-70000"/>
            <a:extLst>
              <a:ext uri="{28A0092B-C50C-407E-A947-70E740481C1C}">
                <a14:useLocalDpi xmlns:a14="http://schemas.microsoft.com/office/drawing/2010/main" val="0"/>
              </a:ext>
            </a:extLst>
          </a:blip>
          <a:srcRect/>
          <a:stretch>
            <a:fillRect/>
          </a:stretch>
        </p:blipFill>
        <p:spPr bwMode="auto">
          <a:xfrm rot="19870503">
            <a:off x="575719" y="3944726"/>
            <a:ext cx="2743200" cy="18288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pic>
        <p:nvPicPr>
          <p:cNvPr id="23" name="Picture 6"/>
          <p:cNvPicPr>
            <a:picLocks noChangeAspect="1" noChangeArrowheads="1"/>
          </p:cNvPicPr>
          <p:nvPr/>
        </p:nvPicPr>
        <p:blipFill>
          <a:blip r:embed="rId6" cstate="print">
            <a:lum bright="70000" contrast="-70000"/>
            <a:extLst>
              <a:ext uri="{28A0092B-C50C-407E-A947-70E740481C1C}">
                <a14:useLocalDpi xmlns:a14="http://schemas.microsoft.com/office/drawing/2010/main" val="0"/>
              </a:ext>
            </a:extLst>
          </a:blip>
          <a:srcRect/>
          <a:stretch>
            <a:fillRect/>
          </a:stretch>
        </p:blipFill>
        <p:spPr bwMode="auto">
          <a:xfrm rot="1367392">
            <a:off x="6119743" y="3405780"/>
            <a:ext cx="2609330" cy="18288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pic>
        <p:nvPicPr>
          <p:cNvPr id="20" name="Picture 4" descr="O:\Public Relations &amp; Communications\Multimedia\PR Photos\2006\Membership\NSU Campus Club.jpg"/>
          <p:cNvPicPr>
            <a:picLocks noChangeAspect="1" noChangeArrowheads="1"/>
          </p:cNvPicPr>
          <p:nvPr/>
        </p:nvPicPr>
        <p:blipFill>
          <a:blip r:embed="rId7" cstate="print">
            <a:lum bright="70000" contrast="-70000"/>
            <a:extLst>
              <a:ext uri="{BEBA8EAE-BF5A-486C-A8C5-ECC9F3942E4B}">
                <a14:imgProps xmlns:a14="http://schemas.microsoft.com/office/drawing/2010/main">
                  <a14:imgLayer r:embed="rId8">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rot="20322835">
            <a:off x="495576" y="1293313"/>
            <a:ext cx="2851010" cy="18288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pic>
        <p:nvPicPr>
          <p:cNvPr id="22" name="Picture 3" descr="O:\Public Relations &amp; Communications\Multimedia\PR Photos\2014\LCI Norway 2014 Photos\140730_Norway_Photos\Charter and New Member Induction\Norway_Fredrikstad_PhotoCredit_John_Timmerman_7587.JPG"/>
          <p:cNvPicPr>
            <a:picLocks noChangeAspect="1" noChangeArrowheads="1"/>
          </p:cNvPicPr>
          <p:nvPr/>
        </p:nvPicPr>
        <p:blipFill>
          <a:blip r:embed="rId9" cstate="print">
            <a:lum bright="70000" contrast="-70000"/>
            <a:extLst>
              <a:ext uri="{28A0092B-C50C-407E-A947-70E740481C1C}">
                <a14:useLocalDpi xmlns:a14="http://schemas.microsoft.com/office/drawing/2010/main" val="0"/>
              </a:ext>
            </a:extLst>
          </a:blip>
          <a:srcRect/>
          <a:stretch>
            <a:fillRect/>
          </a:stretch>
        </p:blipFill>
        <p:spPr bwMode="auto">
          <a:xfrm rot="1055722">
            <a:off x="5807121" y="1220803"/>
            <a:ext cx="2743200" cy="18288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pic>
        <p:nvPicPr>
          <p:cNvPr id="21" name="Picture 5" descr="O:\Public Relations &amp; Communications\Multimedia\PR Photos\2007\Membership\New Member Pinning\Columbia 07\Colombian Lions Club.jpg"/>
          <p:cNvPicPr>
            <a:picLocks noChangeAspect="1" noChangeArrowheads="1"/>
          </p:cNvPicPr>
          <p:nvPr/>
        </p:nvPicPr>
        <p:blipFill>
          <a:blip r:embed="rId10" cstate="print">
            <a:lum bright="70000" contrast="-70000"/>
            <a:extLst>
              <a:ext uri="{28A0092B-C50C-407E-A947-70E740481C1C}">
                <a14:useLocalDpi xmlns:a14="http://schemas.microsoft.com/office/drawing/2010/main" val="0"/>
              </a:ext>
            </a:extLst>
          </a:blip>
          <a:srcRect/>
          <a:stretch>
            <a:fillRect/>
          </a:stretch>
        </p:blipFill>
        <p:spPr bwMode="auto">
          <a:xfrm rot="533517">
            <a:off x="3003971" y="1703124"/>
            <a:ext cx="3134421" cy="164592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grpSp>
        <p:nvGrpSpPr>
          <p:cNvPr id="8" name="Group 7"/>
          <p:cNvGrpSpPr/>
          <p:nvPr/>
        </p:nvGrpSpPr>
        <p:grpSpPr>
          <a:xfrm>
            <a:off x="7315200" y="6265015"/>
            <a:ext cx="1311757" cy="347235"/>
            <a:chOff x="7315200" y="6265015"/>
            <a:chExt cx="1311757" cy="347235"/>
          </a:xfrm>
        </p:grpSpPr>
        <p:sp>
          <p:nvSpPr>
            <p:cNvPr id="9" name="TextBox 8"/>
            <p:cNvSpPr txBox="1"/>
            <p:nvPr/>
          </p:nvSpPr>
          <p:spPr>
            <a:xfrm>
              <a:off x="7315200" y="6273696"/>
              <a:ext cx="914400" cy="338554"/>
            </a:xfrm>
            <a:prstGeom prst="rect">
              <a:avLst/>
            </a:prstGeom>
            <a:noFill/>
          </p:spPr>
          <p:txBody>
            <a:bodyPr wrap="square" rtlCol="0">
              <a:spAutoFit/>
            </a:bodyPr>
            <a:lstStyle/>
            <a:p>
              <a:r>
                <a:rPr lang="en-US" sz="800" dirty="0" smtClean="0">
                  <a:solidFill>
                    <a:schemeClr val="tx2"/>
                  </a:solidFill>
                  <a:latin typeface="Arial" pitchFamily="34" charset="0"/>
                  <a:cs typeface="Arial" pitchFamily="34" charset="0"/>
                </a:rPr>
                <a:t>Click arrow to advance slide.</a:t>
              </a:r>
              <a:endParaRPr lang="en-US" sz="800" dirty="0">
                <a:solidFill>
                  <a:schemeClr val="tx2"/>
                </a:solidFill>
                <a:latin typeface="Arial" pitchFamily="34" charset="0"/>
                <a:cs typeface="Arial" pitchFamily="34" charset="0"/>
              </a:endParaRPr>
            </a:p>
          </p:txBody>
        </p:sp>
        <p:pic>
          <p:nvPicPr>
            <p:cNvPr id="10" name="Picture 2" descr="C:\Users\vcicero\AppData\Local\Microsoft\Windows\Temporary Internet Files\Content.IE5\61BR4OU5\arrow-orange-right-6041-large[1].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266957" y="6265015"/>
              <a:ext cx="360000" cy="341400"/>
            </a:xfrm>
            <a:prstGeom prst="rect">
              <a:avLst/>
            </a:prstGeom>
            <a:noFill/>
            <a:extLst>
              <a:ext uri="{909E8E84-426E-40DD-AFC4-6F175D3DCCD1}">
                <a14:hiddenFill xmlns:a14="http://schemas.microsoft.com/office/drawing/2010/main">
                  <a:solidFill>
                    <a:srgbClr val="FFFFFF"/>
                  </a:solidFill>
                </a14:hiddenFill>
              </a:ext>
            </a:extLst>
          </p:spPr>
        </p:pic>
      </p:grpSp>
      <p:pic>
        <p:nvPicPr>
          <p:cNvPr id="11" name="Picture 2" descr="http://www.lionsclubs.org/common/images/logos/lionlogo_bw.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28600" y="6237288"/>
            <a:ext cx="457200" cy="432816"/>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903642" y="533400"/>
            <a:ext cx="7325958" cy="584775"/>
          </a:xfrm>
          <a:prstGeom prst="rect">
            <a:avLst/>
          </a:prstGeom>
          <a:noFill/>
        </p:spPr>
        <p:txBody>
          <a:bodyPr wrap="square" rtlCol="0">
            <a:spAutoFit/>
          </a:bodyPr>
          <a:lstStyle/>
          <a:p>
            <a:pPr algn="ctr"/>
            <a:r>
              <a:rPr lang="en-US" sz="3200" dirty="0" smtClean="0">
                <a:solidFill>
                  <a:schemeClr val="tx2"/>
                </a:solidFill>
                <a:latin typeface="Arial" pitchFamily="34" charset="0"/>
                <a:cs typeface="Arial" pitchFamily="34" charset="0"/>
              </a:rPr>
              <a:t>Club Visits</a:t>
            </a:r>
          </a:p>
        </p:txBody>
      </p:sp>
      <p:pic>
        <p:nvPicPr>
          <p:cNvPr id="15" name="irc_mi" descr="http://lionsclubsorg.files.wordpress.com/2010/05/flood-2010-lions-in-front-of-house.jpg"/>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2971800" y="3962400"/>
            <a:ext cx="3381674" cy="18288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2050" name="Picture 2" descr="O:\Public Relations &amp; Communications\Multimedia\PR Photos\2014\LCI Philippines 2014\Baggao, Philippinnes\Baggao Various Projects\Philippines2014_PhotoCredit_Daniel_Morris_234.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9870503">
            <a:off x="558242" y="3962400"/>
            <a:ext cx="2743200" cy="18288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pic>
        <p:nvPicPr>
          <p:cNvPr id="2054"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367392">
            <a:off x="6119743" y="3405780"/>
            <a:ext cx="2609330" cy="18288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pic>
        <p:nvPicPr>
          <p:cNvPr id="2051" name="Picture 3" descr="O:\Public Relations &amp; Communications\Multimedia\PR Photos\2014\LCI Norway 2014 Photos\140730_Norway_Photos\Charter and New Member Induction\Norway_Fredrikstad_PhotoCredit_John_Timmerman_7587.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1055722">
            <a:off x="5807553" y="1228355"/>
            <a:ext cx="2743200" cy="18288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pic>
        <p:nvPicPr>
          <p:cNvPr id="2052" name="Picture 4" descr="O:\Public Relations &amp; Communications\Multimedia\PR Photos\2006\Membership\NSU Campus Club.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rot="20322835">
            <a:off x="504337" y="1297487"/>
            <a:ext cx="2851010" cy="18288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pic>
        <p:nvPicPr>
          <p:cNvPr id="2053" name="Picture 5" descr="O:\Public Relations &amp; Communications\Multimedia\PR Photos\2007\Membership\New Member Pinning\Columbia 07\Colombian Lions Club.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533517">
            <a:off x="3005608" y="1714251"/>
            <a:ext cx="3134421" cy="164592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
        <p:nvSpPr>
          <p:cNvPr id="2" name="TextBox 1"/>
          <p:cNvSpPr txBox="1"/>
          <p:nvPr/>
        </p:nvSpPr>
        <p:spPr>
          <a:xfrm>
            <a:off x="903642" y="2286000"/>
            <a:ext cx="7325958" cy="3416320"/>
          </a:xfrm>
          <a:prstGeom prst="rect">
            <a:avLst/>
          </a:prstGeom>
          <a:noFill/>
        </p:spPr>
        <p:txBody>
          <a:bodyPr wrap="square" rtlCol="0">
            <a:spAutoFit/>
          </a:bodyPr>
          <a:lstStyle/>
          <a:p>
            <a:r>
              <a:rPr lang="en-US" sz="2400" dirty="0" smtClean="0">
                <a:solidFill>
                  <a:schemeClr val="tx2"/>
                </a:solidFill>
                <a:latin typeface="Arial" pitchFamily="34" charset="0"/>
                <a:cs typeface="Arial" pitchFamily="34" charset="0"/>
              </a:rPr>
              <a:t>Club visits provide an opportunity for the zone chairperson to:</a:t>
            </a:r>
          </a:p>
          <a:p>
            <a:pPr marL="342900" indent="-342900">
              <a:buFont typeface="Arial" pitchFamily="34" charset="0"/>
              <a:buChar char="•"/>
            </a:pPr>
            <a:r>
              <a:rPr lang="en-US" sz="2400" dirty="0" smtClean="0">
                <a:solidFill>
                  <a:schemeClr val="tx2"/>
                </a:solidFill>
                <a:latin typeface="Arial" pitchFamily="34" charset="0"/>
                <a:cs typeface="Arial" pitchFamily="34" charset="0"/>
              </a:rPr>
              <a:t>Build a rapport with the members of the club</a:t>
            </a:r>
          </a:p>
          <a:p>
            <a:pPr marL="342900" indent="-342900">
              <a:buFont typeface="Arial" pitchFamily="34" charset="0"/>
              <a:buChar char="•"/>
            </a:pPr>
            <a:r>
              <a:rPr lang="en-US" sz="2400" dirty="0" smtClean="0">
                <a:solidFill>
                  <a:schemeClr val="tx2"/>
                </a:solidFill>
                <a:latin typeface="Arial" pitchFamily="34" charset="0"/>
                <a:cs typeface="Arial" pitchFamily="34" charset="0"/>
              </a:rPr>
              <a:t>Make a personal observation on the well-being of a club </a:t>
            </a:r>
          </a:p>
          <a:p>
            <a:pPr marL="342900" indent="-342900">
              <a:buFont typeface="Arial" pitchFamily="34" charset="0"/>
              <a:buChar char="•"/>
            </a:pPr>
            <a:r>
              <a:rPr lang="en-US" sz="2400" dirty="0" smtClean="0">
                <a:solidFill>
                  <a:schemeClr val="tx2"/>
                </a:solidFill>
                <a:latin typeface="Arial" pitchFamily="34" charset="0"/>
                <a:cs typeface="Arial" pitchFamily="34" charset="0"/>
              </a:rPr>
              <a:t>Provide support and recognition to the club and its members </a:t>
            </a:r>
          </a:p>
          <a:p>
            <a:pPr marL="342900" indent="-342900">
              <a:buFont typeface="Arial" pitchFamily="34" charset="0"/>
              <a:buChar char="•"/>
            </a:pPr>
            <a:r>
              <a:rPr lang="en-US" sz="2400" dirty="0" smtClean="0">
                <a:solidFill>
                  <a:schemeClr val="tx2"/>
                </a:solidFill>
                <a:latin typeface="Arial" pitchFamily="34" charset="0"/>
                <a:cs typeface="Arial" pitchFamily="34" charset="0"/>
              </a:rPr>
              <a:t>Promote zone and district goals </a:t>
            </a:r>
          </a:p>
          <a:p>
            <a:pPr marL="342900" indent="-342900">
              <a:buFont typeface="Arial" pitchFamily="34" charset="0"/>
              <a:buChar char="•"/>
            </a:pPr>
            <a:r>
              <a:rPr lang="en-US" sz="2400" dirty="0" smtClean="0">
                <a:solidFill>
                  <a:schemeClr val="tx2"/>
                </a:solidFill>
                <a:latin typeface="Arial" pitchFamily="34" charset="0"/>
                <a:cs typeface="Arial" pitchFamily="34" charset="0"/>
              </a:rPr>
              <a:t>Maintain effective communication</a:t>
            </a:r>
            <a:endParaRPr lang="en-US" sz="2400" dirty="0">
              <a:solidFill>
                <a:schemeClr val="tx2"/>
              </a:solidFill>
              <a:latin typeface="Arial" pitchFamily="34" charset="0"/>
              <a:cs typeface="Arial" pitchFamily="34" charset="0"/>
            </a:endParaRPr>
          </a:p>
        </p:txBody>
      </p:sp>
      <p:sp>
        <p:nvSpPr>
          <p:cNvPr id="26" name="TextBox 25"/>
          <p:cNvSpPr txBox="1"/>
          <p:nvPr/>
        </p:nvSpPr>
        <p:spPr>
          <a:xfrm>
            <a:off x="903642" y="1371600"/>
            <a:ext cx="7325958" cy="830997"/>
          </a:xfrm>
          <a:prstGeom prst="rect">
            <a:avLst/>
          </a:prstGeom>
          <a:noFill/>
        </p:spPr>
        <p:txBody>
          <a:bodyPr wrap="square" rtlCol="0">
            <a:spAutoFit/>
          </a:bodyPr>
          <a:lstStyle/>
          <a:p>
            <a:r>
              <a:rPr lang="en-US" sz="2400" dirty="0" smtClean="0">
                <a:solidFill>
                  <a:schemeClr val="tx2"/>
                </a:solidFill>
                <a:latin typeface="Arial" pitchFamily="34" charset="0"/>
                <a:cs typeface="Arial" pitchFamily="34" charset="0"/>
              </a:rPr>
              <a:t>As zone chairperson, you are expected to visit clubs in the zone more than once annually. </a:t>
            </a:r>
          </a:p>
        </p:txBody>
      </p:sp>
      <p:sp>
        <p:nvSpPr>
          <p:cNvPr id="27" name="TextBox 26"/>
          <p:cNvSpPr txBox="1"/>
          <p:nvPr/>
        </p:nvSpPr>
        <p:spPr>
          <a:xfrm>
            <a:off x="903642" y="5955268"/>
            <a:ext cx="7315200" cy="369332"/>
          </a:xfrm>
          <a:prstGeom prst="rect">
            <a:avLst/>
          </a:prstGeom>
          <a:noFill/>
        </p:spPr>
        <p:txBody>
          <a:bodyPr wrap="square" rtlCol="0">
            <a:spAutoFit/>
          </a:bodyPr>
          <a:lstStyle/>
          <a:p>
            <a:pPr algn="ctr"/>
            <a:r>
              <a:rPr lang="en-US" dirty="0" smtClean="0">
                <a:solidFill>
                  <a:schemeClr val="tx2"/>
                </a:solidFill>
                <a:latin typeface="Arial" pitchFamily="34" charset="0"/>
                <a:cs typeface="Arial" pitchFamily="34" charset="0"/>
              </a:rPr>
              <a:t>Turn to page 4 in your workbook.</a:t>
            </a:r>
            <a:endParaRPr lang="en-US" dirty="0">
              <a:solidFill>
                <a:schemeClr val="tx2"/>
              </a:solidFill>
              <a:latin typeface="Arial" pitchFamily="34" charset="0"/>
              <a:cs typeface="Arial" pitchFamily="34" charset="0"/>
            </a:endParaRPr>
          </a:p>
        </p:txBody>
      </p:sp>
    </p:spTree>
    <p:custDataLst>
      <p:tags r:id="rId1"/>
    </p:custDataLst>
    <p:extLst>
      <p:ext uri="{BB962C8B-B14F-4D97-AF65-F5344CB8AC3E}">
        <p14:creationId xmlns:p14="http://schemas.microsoft.com/office/powerpoint/2010/main" val="2620344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2052"/>
                                        </p:tgtEl>
                                        <p:attrNameLst>
                                          <p:attrName>style.visibility</p:attrName>
                                        </p:attrNameLst>
                                      </p:cBhvr>
                                      <p:to>
                                        <p:strVal val="visible"/>
                                      </p:to>
                                    </p:set>
                                    <p:anim calcmode="lin" valueType="num">
                                      <p:cBhvr>
                                        <p:cTn id="7" dur="500" decel="50000" fill="hold">
                                          <p:stCondLst>
                                            <p:cond delay="0"/>
                                          </p:stCondLst>
                                        </p:cTn>
                                        <p:tgtEl>
                                          <p:spTgt spid="205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05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052"/>
                                        </p:tgtEl>
                                        <p:attrNameLst>
                                          <p:attrName>ppt_w</p:attrName>
                                        </p:attrNameLst>
                                      </p:cBhvr>
                                      <p:tavLst>
                                        <p:tav tm="0">
                                          <p:val>
                                            <p:strVal val="#ppt_w*.05"/>
                                          </p:val>
                                        </p:tav>
                                        <p:tav tm="100000">
                                          <p:val>
                                            <p:strVal val="#ppt_w"/>
                                          </p:val>
                                        </p:tav>
                                      </p:tavLst>
                                    </p:anim>
                                    <p:anim calcmode="lin" valueType="num">
                                      <p:cBhvr>
                                        <p:cTn id="10" dur="1000" fill="hold"/>
                                        <p:tgtEl>
                                          <p:spTgt spid="205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05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05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05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052"/>
                                        </p:tgtEl>
                                      </p:cBhvr>
                                    </p:animEffect>
                                  </p:childTnLst>
                                </p:cTn>
                              </p:par>
                            </p:childTnLst>
                          </p:cTn>
                        </p:par>
                        <p:par>
                          <p:cTn id="15" fill="hold">
                            <p:stCondLst>
                              <p:cond delay="1000"/>
                            </p:stCondLst>
                            <p:childTnLst>
                              <p:par>
                                <p:cTn id="16" presetID="55" presetClass="entr" presetSubtype="0" fill="hold"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p:cTn id="18" dur="1000" fill="hold"/>
                                        <p:tgtEl>
                                          <p:spTgt spid="15"/>
                                        </p:tgtEl>
                                        <p:attrNameLst>
                                          <p:attrName>ppt_w</p:attrName>
                                        </p:attrNameLst>
                                      </p:cBhvr>
                                      <p:tavLst>
                                        <p:tav tm="0">
                                          <p:val>
                                            <p:strVal val="#ppt_w*0.70"/>
                                          </p:val>
                                        </p:tav>
                                        <p:tav tm="100000">
                                          <p:val>
                                            <p:strVal val="#ppt_w"/>
                                          </p:val>
                                        </p:tav>
                                      </p:tavLst>
                                    </p:anim>
                                    <p:anim calcmode="lin" valueType="num">
                                      <p:cBhvr>
                                        <p:cTn id="19" dur="1000" fill="hold"/>
                                        <p:tgtEl>
                                          <p:spTgt spid="15"/>
                                        </p:tgtEl>
                                        <p:attrNameLst>
                                          <p:attrName>ppt_h</p:attrName>
                                        </p:attrNameLst>
                                      </p:cBhvr>
                                      <p:tavLst>
                                        <p:tav tm="0">
                                          <p:val>
                                            <p:strVal val="#ppt_h"/>
                                          </p:val>
                                        </p:tav>
                                        <p:tav tm="100000">
                                          <p:val>
                                            <p:strVal val="#ppt_h"/>
                                          </p:val>
                                        </p:tav>
                                      </p:tavLst>
                                    </p:anim>
                                    <p:animEffect transition="in" filter="fade">
                                      <p:cBhvr>
                                        <p:cTn id="20" dur="1000"/>
                                        <p:tgtEl>
                                          <p:spTgt spid="15"/>
                                        </p:tgtEl>
                                      </p:cBhvr>
                                    </p:animEffect>
                                  </p:childTnLst>
                                </p:cTn>
                              </p:par>
                            </p:childTnLst>
                          </p:cTn>
                        </p:par>
                        <p:par>
                          <p:cTn id="21" fill="hold">
                            <p:stCondLst>
                              <p:cond delay="2000"/>
                            </p:stCondLst>
                            <p:childTnLst>
                              <p:par>
                                <p:cTn id="22" presetID="25" presetClass="entr" presetSubtype="0" fill="hold" nodeType="afterEffect">
                                  <p:stCondLst>
                                    <p:cond delay="0"/>
                                  </p:stCondLst>
                                  <p:childTnLst>
                                    <p:set>
                                      <p:cBhvr>
                                        <p:cTn id="23" dur="1" fill="hold">
                                          <p:stCondLst>
                                            <p:cond delay="0"/>
                                          </p:stCondLst>
                                        </p:cTn>
                                        <p:tgtEl>
                                          <p:spTgt spid="2054"/>
                                        </p:tgtEl>
                                        <p:attrNameLst>
                                          <p:attrName>style.visibility</p:attrName>
                                        </p:attrNameLst>
                                      </p:cBhvr>
                                      <p:to>
                                        <p:strVal val="visible"/>
                                      </p:to>
                                    </p:set>
                                    <p:anim calcmode="lin" valueType="num">
                                      <p:cBhvr>
                                        <p:cTn id="24" dur="500" decel="50000" fill="hold">
                                          <p:stCondLst>
                                            <p:cond delay="0"/>
                                          </p:stCondLst>
                                        </p:cTn>
                                        <p:tgtEl>
                                          <p:spTgt spid="2054"/>
                                        </p:tgtEl>
                                        <p:attrNameLst>
                                          <p:attrName>style.rotation</p:attrName>
                                        </p:attrNameLst>
                                      </p:cBhvr>
                                      <p:tavLst>
                                        <p:tav tm="0">
                                          <p:val>
                                            <p:fltVal val="-90"/>
                                          </p:val>
                                        </p:tav>
                                        <p:tav tm="100000">
                                          <p:val>
                                            <p:fltVal val="0"/>
                                          </p:val>
                                        </p:tav>
                                      </p:tavLst>
                                    </p:anim>
                                    <p:anim calcmode="lin" valueType="num">
                                      <p:cBhvr>
                                        <p:cTn id="25" dur="500" decel="50000" fill="hold">
                                          <p:stCondLst>
                                            <p:cond delay="0"/>
                                          </p:stCondLst>
                                        </p:cTn>
                                        <p:tgtEl>
                                          <p:spTgt spid="2054"/>
                                        </p:tgtEl>
                                        <p:attrNameLst>
                                          <p:attrName>ppt_w</p:attrName>
                                        </p:attrNameLst>
                                      </p:cBhvr>
                                      <p:tavLst>
                                        <p:tav tm="0">
                                          <p:val>
                                            <p:strVal val="#ppt_w"/>
                                          </p:val>
                                        </p:tav>
                                        <p:tav tm="100000">
                                          <p:val>
                                            <p:strVal val="#ppt_w*.05"/>
                                          </p:val>
                                        </p:tav>
                                      </p:tavLst>
                                    </p:anim>
                                    <p:anim calcmode="lin" valueType="num">
                                      <p:cBhvr>
                                        <p:cTn id="26" dur="500" accel="50000" fill="hold">
                                          <p:stCondLst>
                                            <p:cond delay="500"/>
                                          </p:stCondLst>
                                        </p:cTn>
                                        <p:tgtEl>
                                          <p:spTgt spid="2054"/>
                                        </p:tgtEl>
                                        <p:attrNameLst>
                                          <p:attrName>ppt_w</p:attrName>
                                        </p:attrNameLst>
                                      </p:cBhvr>
                                      <p:tavLst>
                                        <p:tav tm="0">
                                          <p:val>
                                            <p:strVal val="#ppt_w*.05"/>
                                          </p:val>
                                        </p:tav>
                                        <p:tav tm="100000">
                                          <p:val>
                                            <p:strVal val="#ppt_w"/>
                                          </p:val>
                                        </p:tav>
                                      </p:tavLst>
                                    </p:anim>
                                    <p:anim calcmode="lin" valueType="num">
                                      <p:cBhvr>
                                        <p:cTn id="27" dur="1000" fill="hold"/>
                                        <p:tgtEl>
                                          <p:spTgt spid="2054"/>
                                        </p:tgtEl>
                                        <p:attrNameLst>
                                          <p:attrName>ppt_h</p:attrName>
                                        </p:attrNameLst>
                                      </p:cBhvr>
                                      <p:tavLst>
                                        <p:tav tm="0">
                                          <p:val>
                                            <p:strVal val="#ppt_h"/>
                                          </p:val>
                                        </p:tav>
                                        <p:tav tm="100000">
                                          <p:val>
                                            <p:strVal val="#ppt_h"/>
                                          </p:val>
                                        </p:tav>
                                      </p:tavLst>
                                    </p:anim>
                                    <p:anim calcmode="lin" valueType="num">
                                      <p:cBhvr>
                                        <p:cTn id="28" dur="500" decel="50000" fill="hold">
                                          <p:stCondLst>
                                            <p:cond delay="0"/>
                                          </p:stCondLst>
                                        </p:cTn>
                                        <p:tgtEl>
                                          <p:spTgt spid="2054"/>
                                        </p:tgtEl>
                                        <p:attrNameLst>
                                          <p:attrName>ppt_x</p:attrName>
                                        </p:attrNameLst>
                                      </p:cBhvr>
                                      <p:tavLst>
                                        <p:tav tm="0">
                                          <p:val>
                                            <p:strVal val="#ppt_x+.4"/>
                                          </p:val>
                                        </p:tav>
                                        <p:tav tm="100000">
                                          <p:val>
                                            <p:strVal val="#ppt_x"/>
                                          </p:val>
                                        </p:tav>
                                      </p:tavLst>
                                    </p:anim>
                                    <p:anim calcmode="lin" valueType="num">
                                      <p:cBhvr>
                                        <p:cTn id="29" dur="500" decel="50000" fill="hold">
                                          <p:stCondLst>
                                            <p:cond delay="0"/>
                                          </p:stCondLst>
                                        </p:cTn>
                                        <p:tgtEl>
                                          <p:spTgt spid="2054"/>
                                        </p:tgtEl>
                                        <p:attrNameLst>
                                          <p:attrName>ppt_y</p:attrName>
                                        </p:attrNameLst>
                                      </p:cBhvr>
                                      <p:tavLst>
                                        <p:tav tm="0">
                                          <p:val>
                                            <p:strVal val="#ppt_y-.2"/>
                                          </p:val>
                                        </p:tav>
                                        <p:tav tm="100000">
                                          <p:val>
                                            <p:strVal val="#ppt_y+.1"/>
                                          </p:val>
                                        </p:tav>
                                      </p:tavLst>
                                    </p:anim>
                                    <p:anim calcmode="lin" valueType="num">
                                      <p:cBhvr>
                                        <p:cTn id="30" dur="500" accel="50000" fill="hold">
                                          <p:stCondLst>
                                            <p:cond delay="500"/>
                                          </p:stCondLst>
                                        </p:cTn>
                                        <p:tgtEl>
                                          <p:spTgt spid="2054"/>
                                        </p:tgtEl>
                                        <p:attrNameLst>
                                          <p:attrName>ppt_y</p:attrName>
                                        </p:attrNameLst>
                                      </p:cBhvr>
                                      <p:tavLst>
                                        <p:tav tm="0">
                                          <p:val>
                                            <p:strVal val="#ppt_y+.1"/>
                                          </p:val>
                                        </p:tav>
                                        <p:tav tm="100000">
                                          <p:val>
                                            <p:strVal val="#ppt_y"/>
                                          </p:val>
                                        </p:tav>
                                      </p:tavLst>
                                    </p:anim>
                                    <p:animEffect transition="in" filter="fade">
                                      <p:cBhvr>
                                        <p:cTn id="31" dur="1000" decel="50000">
                                          <p:stCondLst>
                                            <p:cond delay="0"/>
                                          </p:stCondLst>
                                        </p:cTn>
                                        <p:tgtEl>
                                          <p:spTgt spid="2054"/>
                                        </p:tgtEl>
                                      </p:cBhvr>
                                    </p:animEffect>
                                  </p:childTnLst>
                                </p:cTn>
                              </p:par>
                            </p:childTnLst>
                          </p:cTn>
                        </p:par>
                        <p:par>
                          <p:cTn id="32" fill="hold">
                            <p:stCondLst>
                              <p:cond delay="3000"/>
                            </p:stCondLst>
                            <p:childTnLst>
                              <p:par>
                                <p:cTn id="33" presetID="25" presetClass="entr" presetSubtype="0" fill="hold" nodeType="afterEffect">
                                  <p:stCondLst>
                                    <p:cond delay="0"/>
                                  </p:stCondLst>
                                  <p:childTnLst>
                                    <p:set>
                                      <p:cBhvr>
                                        <p:cTn id="34" dur="1" fill="hold">
                                          <p:stCondLst>
                                            <p:cond delay="0"/>
                                          </p:stCondLst>
                                        </p:cTn>
                                        <p:tgtEl>
                                          <p:spTgt spid="2051"/>
                                        </p:tgtEl>
                                        <p:attrNameLst>
                                          <p:attrName>style.visibility</p:attrName>
                                        </p:attrNameLst>
                                      </p:cBhvr>
                                      <p:to>
                                        <p:strVal val="visible"/>
                                      </p:to>
                                    </p:set>
                                    <p:anim calcmode="lin" valueType="num">
                                      <p:cBhvr>
                                        <p:cTn id="35" dur="500" decel="50000" fill="hold">
                                          <p:stCondLst>
                                            <p:cond delay="0"/>
                                          </p:stCondLst>
                                        </p:cTn>
                                        <p:tgtEl>
                                          <p:spTgt spid="2051"/>
                                        </p:tgtEl>
                                        <p:attrNameLst>
                                          <p:attrName>style.rotation</p:attrName>
                                        </p:attrNameLst>
                                      </p:cBhvr>
                                      <p:tavLst>
                                        <p:tav tm="0">
                                          <p:val>
                                            <p:fltVal val="-90"/>
                                          </p:val>
                                        </p:tav>
                                        <p:tav tm="100000">
                                          <p:val>
                                            <p:fltVal val="0"/>
                                          </p:val>
                                        </p:tav>
                                      </p:tavLst>
                                    </p:anim>
                                    <p:anim calcmode="lin" valueType="num">
                                      <p:cBhvr>
                                        <p:cTn id="36" dur="500" decel="50000" fill="hold">
                                          <p:stCondLst>
                                            <p:cond delay="0"/>
                                          </p:stCondLst>
                                        </p:cTn>
                                        <p:tgtEl>
                                          <p:spTgt spid="2051"/>
                                        </p:tgtEl>
                                        <p:attrNameLst>
                                          <p:attrName>ppt_w</p:attrName>
                                        </p:attrNameLst>
                                      </p:cBhvr>
                                      <p:tavLst>
                                        <p:tav tm="0">
                                          <p:val>
                                            <p:strVal val="#ppt_w"/>
                                          </p:val>
                                        </p:tav>
                                        <p:tav tm="100000">
                                          <p:val>
                                            <p:strVal val="#ppt_w*.05"/>
                                          </p:val>
                                        </p:tav>
                                      </p:tavLst>
                                    </p:anim>
                                    <p:anim calcmode="lin" valueType="num">
                                      <p:cBhvr>
                                        <p:cTn id="37" dur="500" accel="50000" fill="hold">
                                          <p:stCondLst>
                                            <p:cond delay="500"/>
                                          </p:stCondLst>
                                        </p:cTn>
                                        <p:tgtEl>
                                          <p:spTgt spid="2051"/>
                                        </p:tgtEl>
                                        <p:attrNameLst>
                                          <p:attrName>ppt_w</p:attrName>
                                        </p:attrNameLst>
                                      </p:cBhvr>
                                      <p:tavLst>
                                        <p:tav tm="0">
                                          <p:val>
                                            <p:strVal val="#ppt_w*.05"/>
                                          </p:val>
                                        </p:tav>
                                        <p:tav tm="100000">
                                          <p:val>
                                            <p:strVal val="#ppt_w"/>
                                          </p:val>
                                        </p:tav>
                                      </p:tavLst>
                                    </p:anim>
                                    <p:anim calcmode="lin" valueType="num">
                                      <p:cBhvr>
                                        <p:cTn id="38" dur="1000" fill="hold"/>
                                        <p:tgtEl>
                                          <p:spTgt spid="2051"/>
                                        </p:tgtEl>
                                        <p:attrNameLst>
                                          <p:attrName>ppt_h</p:attrName>
                                        </p:attrNameLst>
                                      </p:cBhvr>
                                      <p:tavLst>
                                        <p:tav tm="0">
                                          <p:val>
                                            <p:strVal val="#ppt_h"/>
                                          </p:val>
                                        </p:tav>
                                        <p:tav tm="100000">
                                          <p:val>
                                            <p:strVal val="#ppt_h"/>
                                          </p:val>
                                        </p:tav>
                                      </p:tavLst>
                                    </p:anim>
                                    <p:anim calcmode="lin" valueType="num">
                                      <p:cBhvr>
                                        <p:cTn id="39" dur="500" decel="50000" fill="hold">
                                          <p:stCondLst>
                                            <p:cond delay="0"/>
                                          </p:stCondLst>
                                        </p:cTn>
                                        <p:tgtEl>
                                          <p:spTgt spid="2051"/>
                                        </p:tgtEl>
                                        <p:attrNameLst>
                                          <p:attrName>ppt_x</p:attrName>
                                        </p:attrNameLst>
                                      </p:cBhvr>
                                      <p:tavLst>
                                        <p:tav tm="0">
                                          <p:val>
                                            <p:strVal val="#ppt_x+.4"/>
                                          </p:val>
                                        </p:tav>
                                        <p:tav tm="100000">
                                          <p:val>
                                            <p:strVal val="#ppt_x"/>
                                          </p:val>
                                        </p:tav>
                                      </p:tavLst>
                                    </p:anim>
                                    <p:anim calcmode="lin" valueType="num">
                                      <p:cBhvr>
                                        <p:cTn id="40" dur="500" decel="50000" fill="hold">
                                          <p:stCondLst>
                                            <p:cond delay="0"/>
                                          </p:stCondLst>
                                        </p:cTn>
                                        <p:tgtEl>
                                          <p:spTgt spid="2051"/>
                                        </p:tgtEl>
                                        <p:attrNameLst>
                                          <p:attrName>ppt_y</p:attrName>
                                        </p:attrNameLst>
                                      </p:cBhvr>
                                      <p:tavLst>
                                        <p:tav tm="0">
                                          <p:val>
                                            <p:strVal val="#ppt_y-.2"/>
                                          </p:val>
                                        </p:tav>
                                        <p:tav tm="100000">
                                          <p:val>
                                            <p:strVal val="#ppt_y+.1"/>
                                          </p:val>
                                        </p:tav>
                                      </p:tavLst>
                                    </p:anim>
                                    <p:anim calcmode="lin" valueType="num">
                                      <p:cBhvr>
                                        <p:cTn id="41" dur="500" accel="50000" fill="hold">
                                          <p:stCondLst>
                                            <p:cond delay="500"/>
                                          </p:stCondLst>
                                        </p:cTn>
                                        <p:tgtEl>
                                          <p:spTgt spid="2051"/>
                                        </p:tgtEl>
                                        <p:attrNameLst>
                                          <p:attrName>ppt_y</p:attrName>
                                        </p:attrNameLst>
                                      </p:cBhvr>
                                      <p:tavLst>
                                        <p:tav tm="0">
                                          <p:val>
                                            <p:strVal val="#ppt_y+.1"/>
                                          </p:val>
                                        </p:tav>
                                        <p:tav tm="100000">
                                          <p:val>
                                            <p:strVal val="#ppt_y"/>
                                          </p:val>
                                        </p:tav>
                                      </p:tavLst>
                                    </p:anim>
                                    <p:animEffect transition="in" filter="fade">
                                      <p:cBhvr>
                                        <p:cTn id="42" dur="1000" decel="50000">
                                          <p:stCondLst>
                                            <p:cond delay="0"/>
                                          </p:stCondLst>
                                        </p:cTn>
                                        <p:tgtEl>
                                          <p:spTgt spid="2051"/>
                                        </p:tgtEl>
                                      </p:cBhvr>
                                    </p:animEffect>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2050"/>
                                        </p:tgtEl>
                                        <p:attrNameLst>
                                          <p:attrName>style.visibility</p:attrName>
                                        </p:attrNameLst>
                                      </p:cBhvr>
                                      <p:to>
                                        <p:strVal val="visible"/>
                                      </p:to>
                                    </p:set>
                                    <p:anim calcmode="lin" valueType="num">
                                      <p:cBhvr>
                                        <p:cTn id="46" dur="500" decel="50000" fill="hold">
                                          <p:stCondLst>
                                            <p:cond delay="0"/>
                                          </p:stCondLst>
                                        </p:cTn>
                                        <p:tgtEl>
                                          <p:spTgt spid="2050"/>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2050"/>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2050"/>
                                        </p:tgtEl>
                                        <p:attrNameLst>
                                          <p:attrName>ppt_w</p:attrName>
                                        </p:attrNameLst>
                                      </p:cBhvr>
                                      <p:tavLst>
                                        <p:tav tm="0">
                                          <p:val>
                                            <p:strVal val="#ppt_w*.05"/>
                                          </p:val>
                                        </p:tav>
                                        <p:tav tm="100000">
                                          <p:val>
                                            <p:strVal val="#ppt_w"/>
                                          </p:val>
                                        </p:tav>
                                      </p:tavLst>
                                    </p:anim>
                                    <p:anim calcmode="lin" valueType="num">
                                      <p:cBhvr>
                                        <p:cTn id="49" dur="1000" fill="hold"/>
                                        <p:tgtEl>
                                          <p:spTgt spid="2050"/>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2050"/>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2050"/>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2050"/>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2050"/>
                                        </p:tgtEl>
                                      </p:cBhvr>
                                    </p:animEffect>
                                  </p:childTnLst>
                                </p:cTn>
                              </p:par>
                            </p:childTnLst>
                          </p:cTn>
                        </p:par>
                        <p:par>
                          <p:cTn id="54" fill="hold">
                            <p:stCondLst>
                              <p:cond delay="5000"/>
                            </p:stCondLst>
                            <p:childTnLst>
                              <p:par>
                                <p:cTn id="55" presetID="55" presetClass="entr" presetSubtype="0" fill="hold" nodeType="afterEffect">
                                  <p:stCondLst>
                                    <p:cond delay="0"/>
                                  </p:stCondLst>
                                  <p:childTnLst>
                                    <p:set>
                                      <p:cBhvr>
                                        <p:cTn id="56" dur="1" fill="hold">
                                          <p:stCondLst>
                                            <p:cond delay="0"/>
                                          </p:stCondLst>
                                        </p:cTn>
                                        <p:tgtEl>
                                          <p:spTgt spid="2053"/>
                                        </p:tgtEl>
                                        <p:attrNameLst>
                                          <p:attrName>style.visibility</p:attrName>
                                        </p:attrNameLst>
                                      </p:cBhvr>
                                      <p:to>
                                        <p:strVal val="visible"/>
                                      </p:to>
                                    </p:set>
                                    <p:anim calcmode="lin" valueType="num">
                                      <p:cBhvr>
                                        <p:cTn id="57" dur="1000" fill="hold"/>
                                        <p:tgtEl>
                                          <p:spTgt spid="2053"/>
                                        </p:tgtEl>
                                        <p:attrNameLst>
                                          <p:attrName>ppt_w</p:attrName>
                                        </p:attrNameLst>
                                      </p:cBhvr>
                                      <p:tavLst>
                                        <p:tav tm="0">
                                          <p:val>
                                            <p:strVal val="#ppt_w*0.70"/>
                                          </p:val>
                                        </p:tav>
                                        <p:tav tm="100000">
                                          <p:val>
                                            <p:strVal val="#ppt_w"/>
                                          </p:val>
                                        </p:tav>
                                      </p:tavLst>
                                    </p:anim>
                                    <p:anim calcmode="lin" valueType="num">
                                      <p:cBhvr>
                                        <p:cTn id="58" dur="1000" fill="hold"/>
                                        <p:tgtEl>
                                          <p:spTgt spid="2053"/>
                                        </p:tgtEl>
                                        <p:attrNameLst>
                                          <p:attrName>ppt_h</p:attrName>
                                        </p:attrNameLst>
                                      </p:cBhvr>
                                      <p:tavLst>
                                        <p:tav tm="0">
                                          <p:val>
                                            <p:strVal val="#ppt_h"/>
                                          </p:val>
                                        </p:tav>
                                        <p:tav tm="100000">
                                          <p:val>
                                            <p:strVal val="#ppt_h"/>
                                          </p:val>
                                        </p:tav>
                                      </p:tavLst>
                                    </p:anim>
                                    <p:animEffect transition="in" filter="fade">
                                      <p:cBhvr>
                                        <p:cTn id="59" dur="1000"/>
                                        <p:tgtEl>
                                          <p:spTgt spid="2053"/>
                                        </p:tgtEl>
                                      </p:cBhvr>
                                    </p:animEffect>
                                  </p:childTnLst>
                                </p:cTn>
                              </p:par>
                              <p:par>
                                <p:cTn id="60" presetID="1" presetClass="entr" presetSubtype="0" fill="hold" nodeType="withEffect">
                                  <p:stCondLst>
                                    <p:cond delay="500"/>
                                  </p:stCondLst>
                                  <p:childTnLst>
                                    <p:set>
                                      <p:cBhvr>
                                        <p:cTn id="61" dur="1" fill="hold">
                                          <p:stCondLst>
                                            <p:cond delay="0"/>
                                          </p:stCondLst>
                                        </p:cTn>
                                        <p:tgtEl>
                                          <p:spTgt spid="20"/>
                                        </p:tgtEl>
                                        <p:attrNameLst>
                                          <p:attrName>style.visibility</p:attrName>
                                        </p:attrNameLst>
                                      </p:cBhvr>
                                      <p:to>
                                        <p:strVal val="visible"/>
                                      </p:to>
                                    </p:set>
                                  </p:childTnLst>
                                </p:cTn>
                              </p:par>
                              <p:par>
                                <p:cTn id="62" presetID="1" presetClass="entr" presetSubtype="0" fill="hold" nodeType="withEffect">
                                  <p:stCondLst>
                                    <p:cond delay="500"/>
                                  </p:stCondLst>
                                  <p:childTnLst>
                                    <p:set>
                                      <p:cBhvr>
                                        <p:cTn id="63" dur="1" fill="hold">
                                          <p:stCondLst>
                                            <p:cond delay="0"/>
                                          </p:stCondLst>
                                        </p:cTn>
                                        <p:tgtEl>
                                          <p:spTgt spid="22"/>
                                        </p:tgtEl>
                                        <p:attrNameLst>
                                          <p:attrName>style.visibility</p:attrName>
                                        </p:attrNameLst>
                                      </p:cBhvr>
                                      <p:to>
                                        <p:strVal val="visible"/>
                                      </p:to>
                                    </p:set>
                                  </p:childTnLst>
                                </p:cTn>
                              </p:par>
                              <p:par>
                                <p:cTn id="64" presetID="1" presetClass="entr" presetSubtype="0" fill="hold" nodeType="withEffect">
                                  <p:stCondLst>
                                    <p:cond delay="500"/>
                                  </p:stCondLst>
                                  <p:childTnLst>
                                    <p:set>
                                      <p:cBhvr>
                                        <p:cTn id="65" dur="1" fill="hold">
                                          <p:stCondLst>
                                            <p:cond delay="0"/>
                                          </p:stCondLst>
                                        </p:cTn>
                                        <p:tgtEl>
                                          <p:spTgt spid="23"/>
                                        </p:tgtEl>
                                        <p:attrNameLst>
                                          <p:attrName>style.visibility</p:attrName>
                                        </p:attrNameLst>
                                      </p:cBhvr>
                                      <p:to>
                                        <p:strVal val="visible"/>
                                      </p:to>
                                    </p:set>
                                  </p:childTnLst>
                                </p:cTn>
                              </p:par>
                              <p:par>
                                <p:cTn id="66" presetID="1" presetClass="entr" presetSubtype="0" fill="hold" nodeType="withEffect">
                                  <p:stCondLst>
                                    <p:cond delay="500"/>
                                  </p:stCondLst>
                                  <p:childTnLst>
                                    <p:set>
                                      <p:cBhvr>
                                        <p:cTn id="67" dur="1" fill="hold">
                                          <p:stCondLst>
                                            <p:cond delay="0"/>
                                          </p:stCondLst>
                                        </p:cTn>
                                        <p:tgtEl>
                                          <p:spTgt spid="24"/>
                                        </p:tgtEl>
                                        <p:attrNameLst>
                                          <p:attrName>style.visibility</p:attrName>
                                        </p:attrNameLst>
                                      </p:cBhvr>
                                      <p:to>
                                        <p:strVal val="visible"/>
                                      </p:to>
                                    </p:set>
                                  </p:childTnLst>
                                </p:cTn>
                              </p:par>
                              <p:par>
                                <p:cTn id="68" presetID="1" presetClass="entr" presetSubtype="0" fill="hold" nodeType="withEffect">
                                  <p:stCondLst>
                                    <p:cond delay="500"/>
                                  </p:stCondLst>
                                  <p:childTnLst>
                                    <p:set>
                                      <p:cBhvr>
                                        <p:cTn id="69" dur="1" fill="hold">
                                          <p:stCondLst>
                                            <p:cond delay="0"/>
                                          </p:stCondLst>
                                        </p:cTn>
                                        <p:tgtEl>
                                          <p:spTgt spid="25"/>
                                        </p:tgtEl>
                                        <p:attrNameLst>
                                          <p:attrName>style.visibility</p:attrName>
                                        </p:attrNameLst>
                                      </p:cBhvr>
                                      <p:to>
                                        <p:strVal val="visible"/>
                                      </p:to>
                                    </p:set>
                                  </p:childTnLst>
                                </p:cTn>
                              </p:par>
                              <p:par>
                                <p:cTn id="70" presetID="1" presetClass="entr" presetSubtype="0" fill="hold" nodeType="withEffect">
                                  <p:stCondLst>
                                    <p:cond delay="1000"/>
                                  </p:stCondLst>
                                  <p:childTnLst>
                                    <p:set>
                                      <p:cBhvr>
                                        <p:cTn id="71" dur="1" fill="hold">
                                          <p:stCondLst>
                                            <p:cond delay="0"/>
                                          </p:stCondLst>
                                        </p:cTn>
                                        <p:tgtEl>
                                          <p:spTgt spid="21"/>
                                        </p:tgtEl>
                                        <p:attrNameLst>
                                          <p:attrName>style.visibility</p:attrName>
                                        </p:attrNameLst>
                                      </p:cBhvr>
                                      <p:to>
                                        <p:strVal val="visible"/>
                                      </p:to>
                                    </p:set>
                                  </p:childTnLst>
                                </p:cTn>
                              </p:par>
                            </p:childTnLst>
                          </p:cTn>
                        </p:par>
                        <p:par>
                          <p:cTn id="72" fill="hold">
                            <p:stCondLst>
                              <p:cond delay="6000"/>
                            </p:stCondLst>
                            <p:childTnLst>
                              <p:par>
                                <p:cTn id="73" presetID="10" presetClass="exit" presetSubtype="0" fill="hold" nodeType="afterEffect">
                                  <p:stCondLst>
                                    <p:cond delay="500"/>
                                  </p:stCondLst>
                                  <p:childTnLst>
                                    <p:animEffect transition="out" filter="fade">
                                      <p:cBhvr>
                                        <p:cTn id="74" dur="500"/>
                                        <p:tgtEl>
                                          <p:spTgt spid="2052"/>
                                        </p:tgtEl>
                                      </p:cBhvr>
                                    </p:animEffect>
                                    <p:set>
                                      <p:cBhvr>
                                        <p:cTn id="75" dur="1" fill="hold">
                                          <p:stCondLst>
                                            <p:cond delay="499"/>
                                          </p:stCondLst>
                                        </p:cTn>
                                        <p:tgtEl>
                                          <p:spTgt spid="2052"/>
                                        </p:tgtEl>
                                        <p:attrNameLst>
                                          <p:attrName>style.visibility</p:attrName>
                                        </p:attrNameLst>
                                      </p:cBhvr>
                                      <p:to>
                                        <p:strVal val="hidden"/>
                                      </p:to>
                                    </p:set>
                                  </p:childTnLst>
                                </p:cTn>
                              </p:par>
                              <p:par>
                                <p:cTn id="76" presetID="10" presetClass="exit" presetSubtype="0" fill="hold" nodeType="withEffect">
                                  <p:stCondLst>
                                    <p:cond delay="500"/>
                                  </p:stCondLst>
                                  <p:childTnLst>
                                    <p:animEffect transition="out" filter="fade">
                                      <p:cBhvr>
                                        <p:cTn id="77" dur="500"/>
                                        <p:tgtEl>
                                          <p:spTgt spid="2051"/>
                                        </p:tgtEl>
                                      </p:cBhvr>
                                    </p:animEffect>
                                    <p:set>
                                      <p:cBhvr>
                                        <p:cTn id="78" dur="1" fill="hold">
                                          <p:stCondLst>
                                            <p:cond delay="499"/>
                                          </p:stCondLst>
                                        </p:cTn>
                                        <p:tgtEl>
                                          <p:spTgt spid="2051"/>
                                        </p:tgtEl>
                                        <p:attrNameLst>
                                          <p:attrName>style.visibility</p:attrName>
                                        </p:attrNameLst>
                                      </p:cBhvr>
                                      <p:to>
                                        <p:strVal val="hidden"/>
                                      </p:to>
                                    </p:set>
                                  </p:childTnLst>
                                </p:cTn>
                              </p:par>
                              <p:par>
                                <p:cTn id="79" presetID="10" presetClass="exit" presetSubtype="0" fill="hold" nodeType="withEffect">
                                  <p:stCondLst>
                                    <p:cond delay="500"/>
                                  </p:stCondLst>
                                  <p:childTnLst>
                                    <p:animEffect transition="out" filter="fade">
                                      <p:cBhvr>
                                        <p:cTn id="80" dur="500"/>
                                        <p:tgtEl>
                                          <p:spTgt spid="2054"/>
                                        </p:tgtEl>
                                      </p:cBhvr>
                                    </p:animEffect>
                                    <p:set>
                                      <p:cBhvr>
                                        <p:cTn id="81" dur="1" fill="hold">
                                          <p:stCondLst>
                                            <p:cond delay="499"/>
                                          </p:stCondLst>
                                        </p:cTn>
                                        <p:tgtEl>
                                          <p:spTgt spid="2054"/>
                                        </p:tgtEl>
                                        <p:attrNameLst>
                                          <p:attrName>style.visibility</p:attrName>
                                        </p:attrNameLst>
                                      </p:cBhvr>
                                      <p:to>
                                        <p:strVal val="hidden"/>
                                      </p:to>
                                    </p:set>
                                  </p:childTnLst>
                                </p:cTn>
                              </p:par>
                              <p:par>
                                <p:cTn id="82" presetID="10" presetClass="exit" presetSubtype="0" fill="hold" nodeType="withEffect">
                                  <p:stCondLst>
                                    <p:cond delay="500"/>
                                  </p:stCondLst>
                                  <p:childTnLst>
                                    <p:animEffect transition="out" filter="fade">
                                      <p:cBhvr>
                                        <p:cTn id="83" dur="500"/>
                                        <p:tgtEl>
                                          <p:spTgt spid="2050"/>
                                        </p:tgtEl>
                                      </p:cBhvr>
                                    </p:animEffect>
                                    <p:set>
                                      <p:cBhvr>
                                        <p:cTn id="84" dur="1" fill="hold">
                                          <p:stCondLst>
                                            <p:cond delay="499"/>
                                          </p:stCondLst>
                                        </p:cTn>
                                        <p:tgtEl>
                                          <p:spTgt spid="2050"/>
                                        </p:tgtEl>
                                        <p:attrNameLst>
                                          <p:attrName>style.visibility</p:attrName>
                                        </p:attrNameLst>
                                      </p:cBhvr>
                                      <p:to>
                                        <p:strVal val="hidden"/>
                                      </p:to>
                                    </p:set>
                                  </p:childTnLst>
                                </p:cTn>
                              </p:par>
                              <p:par>
                                <p:cTn id="85" presetID="10" presetClass="exit" presetSubtype="0" fill="hold" nodeType="withEffect">
                                  <p:stCondLst>
                                    <p:cond delay="500"/>
                                  </p:stCondLst>
                                  <p:childTnLst>
                                    <p:animEffect transition="out" filter="fade">
                                      <p:cBhvr>
                                        <p:cTn id="86" dur="500"/>
                                        <p:tgtEl>
                                          <p:spTgt spid="15"/>
                                        </p:tgtEl>
                                      </p:cBhvr>
                                    </p:animEffect>
                                    <p:set>
                                      <p:cBhvr>
                                        <p:cTn id="87" dur="1" fill="hold">
                                          <p:stCondLst>
                                            <p:cond delay="499"/>
                                          </p:stCondLst>
                                        </p:cTn>
                                        <p:tgtEl>
                                          <p:spTgt spid="15"/>
                                        </p:tgtEl>
                                        <p:attrNameLst>
                                          <p:attrName>style.visibility</p:attrName>
                                        </p:attrNameLst>
                                      </p:cBhvr>
                                      <p:to>
                                        <p:strVal val="hidden"/>
                                      </p:to>
                                    </p:set>
                                  </p:childTnLst>
                                </p:cTn>
                              </p:par>
                              <p:par>
                                <p:cTn id="88" presetID="10" presetClass="exit" presetSubtype="0" fill="hold" nodeType="withEffect">
                                  <p:stCondLst>
                                    <p:cond delay="500"/>
                                  </p:stCondLst>
                                  <p:childTnLst>
                                    <p:animEffect transition="out" filter="fade">
                                      <p:cBhvr>
                                        <p:cTn id="89" dur="500"/>
                                        <p:tgtEl>
                                          <p:spTgt spid="2053"/>
                                        </p:tgtEl>
                                      </p:cBhvr>
                                    </p:animEffect>
                                    <p:set>
                                      <p:cBhvr>
                                        <p:cTn id="90" dur="1" fill="hold">
                                          <p:stCondLst>
                                            <p:cond delay="499"/>
                                          </p:stCondLst>
                                        </p:cTn>
                                        <p:tgtEl>
                                          <p:spTgt spid="2053"/>
                                        </p:tgtEl>
                                        <p:attrNameLst>
                                          <p:attrName>style.visibility</p:attrName>
                                        </p:attrNameLst>
                                      </p:cBhvr>
                                      <p:to>
                                        <p:strVal val="hidden"/>
                                      </p:to>
                                    </p:set>
                                  </p:childTnLst>
                                </p:cTn>
                              </p:par>
                            </p:childTnLst>
                          </p:cTn>
                        </p:par>
                        <p:par>
                          <p:cTn id="91" fill="hold">
                            <p:stCondLst>
                              <p:cond delay="7000"/>
                            </p:stCondLst>
                            <p:childTnLst>
                              <p:par>
                                <p:cTn id="92" presetID="10" presetClass="entr" presetSubtype="0"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Effect transition="in" filter="fade">
                                      <p:cBhvr>
                                        <p:cTn id="94" dur="1000"/>
                                        <p:tgtEl>
                                          <p:spTgt spid="26"/>
                                        </p:tgtEl>
                                      </p:cBhvr>
                                    </p:animEffect>
                                  </p:childTnLst>
                                </p:cTn>
                              </p:par>
                            </p:childTnLst>
                          </p:cTn>
                        </p:par>
                        <p:par>
                          <p:cTn id="95" fill="hold">
                            <p:stCondLst>
                              <p:cond delay="8000"/>
                            </p:stCondLst>
                            <p:childTnLst>
                              <p:par>
                                <p:cTn id="96" presetID="10" presetClass="entr" presetSubtype="0" fill="hold" nodeType="afterEffect">
                                  <p:stCondLst>
                                    <p:cond delay="1500"/>
                                  </p:stCondLst>
                                  <p:childTnLst>
                                    <p:set>
                                      <p:cBhvr>
                                        <p:cTn id="97" dur="1" fill="hold">
                                          <p:stCondLst>
                                            <p:cond delay="0"/>
                                          </p:stCondLst>
                                        </p:cTn>
                                        <p:tgtEl>
                                          <p:spTgt spid="2">
                                            <p:txEl>
                                              <p:pRg st="0" end="0"/>
                                            </p:txEl>
                                          </p:spTgt>
                                        </p:tgtEl>
                                        <p:attrNameLst>
                                          <p:attrName>style.visibility</p:attrName>
                                        </p:attrNameLst>
                                      </p:cBhvr>
                                      <p:to>
                                        <p:strVal val="visible"/>
                                      </p:to>
                                    </p:set>
                                    <p:animEffect transition="in" filter="fade">
                                      <p:cBhvr>
                                        <p:cTn id="98" dur="1000"/>
                                        <p:tgtEl>
                                          <p:spTgt spid="2">
                                            <p:txEl>
                                              <p:pRg st="0" end="0"/>
                                            </p:txEl>
                                          </p:spTgt>
                                        </p:tgtEl>
                                      </p:cBhvr>
                                    </p:animEffect>
                                  </p:childTnLst>
                                </p:cTn>
                              </p:par>
                            </p:childTnLst>
                          </p:cTn>
                        </p:par>
                        <p:par>
                          <p:cTn id="99" fill="hold">
                            <p:stCondLst>
                              <p:cond delay="10500"/>
                            </p:stCondLst>
                            <p:childTnLst>
                              <p:par>
                                <p:cTn id="100" presetID="22" presetClass="entr" presetSubtype="8" fill="hold" nodeType="afterEffect">
                                  <p:stCondLst>
                                    <p:cond delay="1000"/>
                                  </p:stCondLst>
                                  <p:childTnLst>
                                    <p:set>
                                      <p:cBhvr>
                                        <p:cTn id="101" dur="1" fill="hold">
                                          <p:stCondLst>
                                            <p:cond delay="0"/>
                                          </p:stCondLst>
                                        </p:cTn>
                                        <p:tgtEl>
                                          <p:spTgt spid="2">
                                            <p:txEl>
                                              <p:pRg st="1" end="1"/>
                                            </p:txEl>
                                          </p:spTgt>
                                        </p:tgtEl>
                                        <p:attrNameLst>
                                          <p:attrName>style.visibility</p:attrName>
                                        </p:attrNameLst>
                                      </p:cBhvr>
                                      <p:to>
                                        <p:strVal val="visible"/>
                                      </p:to>
                                    </p:set>
                                    <p:animEffect transition="in" filter="wipe(left)">
                                      <p:cBhvr>
                                        <p:cTn id="102" dur="1500"/>
                                        <p:tgtEl>
                                          <p:spTgt spid="2">
                                            <p:txEl>
                                              <p:pRg st="1" end="1"/>
                                            </p:txEl>
                                          </p:spTgt>
                                        </p:tgtEl>
                                      </p:cBhvr>
                                    </p:animEffect>
                                  </p:childTnLst>
                                </p:cTn>
                              </p:par>
                              <p:par>
                                <p:cTn id="103" presetID="10" presetClass="exit" presetSubtype="0" fill="hold" nodeType="withEffect">
                                  <p:stCondLst>
                                    <p:cond delay="1000"/>
                                  </p:stCondLst>
                                  <p:childTnLst>
                                    <p:animEffect transition="out" filter="fade">
                                      <p:cBhvr>
                                        <p:cTn id="104" dur="10000"/>
                                        <p:tgtEl>
                                          <p:spTgt spid="20"/>
                                        </p:tgtEl>
                                      </p:cBhvr>
                                    </p:animEffect>
                                    <p:set>
                                      <p:cBhvr>
                                        <p:cTn id="105" dur="1" fill="hold">
                                          <p:stCondLst>
                                            <p:cond delay="9999"/>
                                          </p:stCondLst>
                                        </p:cTn>
                                        <p:tgtEl>
                                          <p:spTgt spid="20"/>
                                        </p:tgtEl>
                                        <p:attrNameLst>
                                          <p:attrName>style.visibility</p:attrName>
                                        </p:attrNameLst>
                                      </p:cBhvr>
                                      <p:to>
                                        <p:strVal val="hidden"/>
                                      </p:to>
                                    </p:set>
                                  </p:childTnLst>
                                </p:cTn>
                              </p:par>
                              <p:par>
                                <p:cTn id="106" presetID="10" presetClass="exit" presetSubtype="0" fill="hold" nodeType="withEffect">
                                  <p:stCondLst>
                                    <p:cond delay="1000"/>
                                  </p:stCondLst>
                                  <p:childTnLst>
                                    <p:animEffect transition="out" filter="fade">
                                      <p:cBhvr>
                                        <p:cTn id="107" dur="10000"/>
                                        <p:tgtEl>
                                          <p:spTgt spid="22"/>
                                        </p:tgtEl>
                                      </p:cBhvr>
                                    </p:animEffect>
                                    <p:set>
                                      <p:cBhvr>
                                        <p:cTn id="108" dur="1" fill="hold">
                                          <p:stCondLst>
                                            <p:cond delay="9999"/>
                                          </p:stCondLst>
                                        </p:cTn>
                                        <p:tgtEl>
                                          <p:spTgt spid="22"/>
                                        </p:tgtEl>
                                        <p:attrNameLst>
                                          <p:attrName>style.visibility</p:attrName>
                                        </p:attrNameLst>
                                      </p:cBhvr>
                                      <p:to>
                                        <p:strVal val="hidden"/>
                                      </p:to>
                                    </p:set>
                                  </p:childTnLst>
                                </p:cTn>
                              </p:par>
                              <p:par>
                                <p:cTn id="109" presetID="10" presetClass="exit" presetSubtype="0" fill="hold" nodeType="withEffect">
                                  <p:stCondLst>
                                    <p:cond delay="1000"/>
                                  </p:stCondLst>
                                  <p:childTnLst>
                                    <p:animEffect transition="out" filter="fade">
                                      <p:cBhvr>
                                        <p:cTn id="110" dur="10000"/>
                                        <p:tgtEl>
                                          <p:spTgt spid="23"/>
                                        </p:tgtEl>
                                      </p:cBhvr>
                                    </p:animEffect>
                                    <p:set>
                                      <p:cBhvr>
                                        <p:cTn id="111" dur="1" fill="hold">
                                          <p:stCondLst>
                                            <p:cond delay="9999"/>
                                          </p:stCondLst>
                                        </p:cTn>
                                        <p:tgtEl>
                                          <p:spTgt spid="23"/>
                                        </p:tgtEl>
                                        <p:attrNameLst>
                                          <p:attrName>style.visibility</p:attrName>
                                        </p:attrNameLst>
                                      </p:cBhvr>
                                      <p:to>
                                        <p:strVal val="hidden"/>
                                      </p:to>
                                    </p:set>
                                  </p:childTnLst>
                                </p:cTn>
                              </p:par>
                              <p:par>
                                <p:cTn id="112" presetID="10" presetClass="exit" presetSubtype="0" fill="hold" nodeType="withEffect">
                                  <p:stCondLst>
                                    <p:cond delay="1000"/>
                                  </p:stCondLst>
                                  <p:childTnLst>
                                    <p:animEffect transition="out" filter="fade">
                                      <p:cBhvr>
                                        <p:cTn id="113" dur="10000"/>
                                        <p:tgtEl>
                                          <p:spTgt spid="24"/>
                                        </p:tgtEl>
                                      </p:cBhvr>
                                    </p:animEffect>
                                    <p:set>
                                      <p:cBhvr>
                                        <p:cTn id="114" dur="1" fill="hold">
                                          <p:stCondLst>
                                            <p:cond delay="9999"/>
                                          </p:stCondLst>
                                        </p:cTn>
                                        <p:tgtEl>
                                          <p:spTgt spid="24"/>
                                        </p:tgtEl>
                                        <p:attrNameLst>
                                          <p:attrName>style.visibility</p:attrName>
                                        </p:attrNameLst>
                                      </p:cBhvr>
                                      <p:to>
                                        <p:strVal val="hidden"/>
                                      </p:to>
                                    </p:set>
                                  </p:childTnLst>
                                </p:cTn>
                              </p:par>
                              <p:par>
                                <p:cTn id="115" presetID="10" presetClass="exit" presetSubtype="0" fill="hold" nodeType="withEffect">
                                  <p:stCondLst>
                                    <p:cond delay="1000"/>
                                  </p:stCondLst>
                                  <p:childTnLst>
                                    <p:animEffect transition="out" filter="fade">
                                      <p:cBhvr>
                                        <p:cTn id="116" dur="10000"/>
                                        <p:tgtEl>
                                          <p:spTgt spid="25"/>
                                        </p:tgtEl>
                                      </p:cBhvr>
                                    </p:animEffect>
                                    <p:set>
                                      <p:cBhvr>
                                        <p:cTn id="117" dur="1" fill="hold">
                                          <p:stCondLst>
                                            <p:cond delay="9999"/>
                                          </p:stCondLst>
                                        </p:cTn>
                                        <p:tgtEl>
                                          <p:spTgt spid="25"/>
                                        </p:tgtEl>
                                        <p:attrNameLst>
                                          <p:attrName>style.visibility</p:attrName>
                                        </p:attrNameLst>
                                      </p:cBhvr>
                                      <p:to>
                                        <p:strVal val="hidden"/>
                                      </p:to>
                                    </p:set>
                                  </p:childTnLst>
                                </p:cTn>
                              </p:par>
                              <p:par>
                                <p:cTn id="118" presetID="10" presetClass="exit" presetSubtype="0" fill="hold" nodeType="withEffect">
                                  <p:stCondLst>
                                    <p:cond delay="1000"/>
                                  </p:stCondLst>
                                  <p:childTnLst>
                                    <p:animEffect transition="out" filter="fade">
                                      <p:cBhvr>
                                        <p:cTn id="119" dur="10000"/>
                                        <p:tgtEl>
                                          <p:spTgt spid="21"/>
                                        </p:tgtEl>
                                      </p:cBhvr>
                                    </p:animEffect>
                                    <p:set>
                                      <p:cBhvr>
                                        <p:cTn id="120" dur="1" fill="hold">
                                          <p:stCondLst>
                                            <p:cond delay="9999"/>
                                          </p:stCondLst>
                                        </p:cTn>
                                        <p:tgtEl>
                                          <p:spTgt spid="21"/>
                                        </p:tgtEl>
                                        <p:attrNameLst>
                                          <p:attrName>style.visibility</p:attrName>
                                        </p:attrNameLst>
                                      </p:cBhvr>
                                      <p:to>
                                        <p:strVal val="hidden"/>
                                      </p:to>
                                    </p:set>
                                  </p:childTnLst>
                                </p:cTn>
                              </p:par>
                              <p:par>
                                <p:cTn id="121" presetID="22" presetClass="entr" presetSubtype="8" fill="hold" nodeType="withEffect">
                                  <p:stCondLst>
                                    <p:cond delay="3000"/>
                                  </p:stCondLst>
                                  <p:childTnLst>
                                    <p:set>
                                      <p:cBhvr>
                                        <p:cTn id="122" dur="1" fill="hold">
                                          <p:stCondLst>
                                            <p:cond delay="0"/>
                                          </p:stCondLst>
                                        </p:cTn>
                                        <p:tgtEl>
                                          <p:spTgt spid="2">
                                            <p:txEl>
                                              <p:pRg st="2" end="2"/>
                                            </p:txEl>
                                          </p:spTgt>
                                        </p:tgtEl>
                                        <p:attrNameLst>
                                          <p:attrName>style.visibility</p:attrName>
                                        </p:attrNameLst>
                                      </p:cBhvr>
                                      <p:to>
                                        <p:strVal val="visible"/>
                                      </p:to>
                                    </p:set>
                                    <p:animEffect transition="in" filter="wipe(left)">
                                      <p:cBhvr>
                                        <p:cTn id="123" dur="1500"/>
                                        <p:tgtEl>
                                          <p:spTgt spid="2">
                                            <p:txEl>
                                              <p:pRg st="2" end="2"/>
                                            </p:txEl>
                                          </p:spTgt>
                                        </p:tgtEl>
                                      </p:cBhvr>
                                    </p:animEffect>
                                  </p:childTnLst>
                                </p:cTn>
                              </p:par>
                              <p:par>
                                <p:cTn id="124" presetID="22" presetClass="entr" presetSubtype="8" fill="hold" nodeType="withEffect">
                                  <p:stCondLst>
                                    <p:cond delay="5250"/>
                                  </p:stCondLst>
                                  <p:childTnLst>
                                    <p:set>
                                      <p:cBhvr>
                                        <p:cTn id="125" dur="1" fill="hold">
                                          <p:stCondLst>
                                            <p:cond delay="0"/>
                                          </p:stCondLst>
                                        </p:cTn>
                                        <p:tgtEl>
                                          <p:spTgt spid="2">
                                            <p:txEl>
                                              <p:pRg st="3" end="3"/>
                                            </p:txEl>
                                          </p:spTgt>
                                        </p:tgtEl>
                                        <p:attrNameLst>
                                          <p:attrName>style.visibility</p:attrName>
                                        </p:attrNameLst>
                                      </p:cBhvr>
                                      <p:to>
                                        <p:strVal val="visible"/>
                                      </p:to>
                                    </p:set>
                                    <p:animEffect transition="in" filter="wipe(left)">
                                      <p:cBhvr>
                                        <p:cTn id="126" dur="1500"/>
                                        <p:tgtEl>
                                          <p:spTgt spid="2">
                                            <p:txEl>
                                              <p:pRg st="3" end="3"/>
                                            </p:txEl>
                                          </p:spTgt>
                                        </p:tgtEl>
                                      </p:cBhvr>
                                    </p:animEffect>
                                  </p:childTnLst>
                                </p:cTn>
                              </p:par>
                              <p:par>
                                <p:cTn id="127" presetID="22" presetClass="entr" presetSubtype="8" fill="hold" nodeType="withEffect">
                                  <p:stCondLst>
                                    <p:cond delay="7500"/>
                                  </p:stCondLst>
                                  <p:childTnLst>
                                    <p:set>
                                      <p:cBhvr>
                                        <p:cTn id="128" dur="1" fill="hold">
                                          <p:stCondLst>
                                            <p:cond delay="0"/>
                                          </p:stCondLst>
                                        </p:cTn>
                                        <p:tgtEl>
                                          <p:spTgt spid="2">
                                            <p:txEl>
                                              <p:pRg st="4" end="4"/>
                                            </p:txEl>
                                          </p:spTgt>
                                        </p:tgtEl>
                                        <p:attrNameLst>
                                          <p:attrName>style.visibility</p:attrName>
                                        </p:attrNameLst>
                                      </p:cBhvr>
                                      <p:to>
                                        <p:strVal val="visible"/>
                                      </p:to>
                                    </p:set>
                                    <p:animEffect transition="in" filter="wipe(left)">
                                      <p:cBhvr>
                                        <p:cTn id="129" dur="1500"/>
                                        <p:tgtEl>
                                          <p:spTgt spid="2">
                                            <p:txEl>
                                              <p:pRg st="4" end="4"/>
                                            </p:txEl>
                                          </p:spTgt>
                                        </p:tgtEl>
                                      </p:cBhvr>
                                    </p:animEffect>
                                  </p:childTnLst>
                                </p:cTn>
                              </p:par>
                              <p:par>
                                <p:cTn id="130" presetID="22" presetClass="entr" presetSubtype="8" fill="hold" nodeType="withEffect">
                                  <p:stCondLst>
                                    <p:cond delay="10000"/>
                                  </p:stCondLst>
                                  <p:childTnLst>
                                    <p:set>
                                      <p:cBhvr>
                                        <p:cTn id="131" dur="1" fill="hold">
                                          <p:stCondLst>
                                            <p:cond delay="0"/>
                                          </p:stCondLst>
                                        </p:cTn>
                                        <p:tgtEl>
                                          <p:spTgt spid="2">
                                            <p:txEl>
                                              <p:pRg st="5" end="5"/>
                                            </p:txEl>
                                          </p:spTgt>
                                        </p:tgtEl>
                                        <p:attrNameLst>
                                          <p:attrName>style.visibility</p:attrName>
                                        </p:attrNameLst>
                                      </p:cBhvr>
                                      <p:to>
                                        <p:strVal val="visible"/>
                                      </p:to>
                                    </p:set>
                                    <p:animEffect transition="in" filter="wipe(left)">
                                      <p:cBhvr>
                                        <p:cTn id="132" dur="1500"/>
                                        <p:tgtEl>
                                          <p:spTgt spid="2">
                                            <p:txEl>
                                              <p:pRg st="5" end="5"/>
                                            </p:txEl>
                                          </p:spTgt>
                                        </p:tgtEl>
                                      </p:cBhvr>
                                    </p:animEffect>
                                  </p:childTnLst>
                                </p:cTn>
                              </p:par>
                              <p:par>
                                <p:cTn id="133" presetID="10" presetClass="entr" presetSubtype="0" fill="hold" grpId="0" nodeType="withEffect">
                                  <p:stCondLst>
                                    <p:cond delay="12250"/>
                                  </p:stCondLst>
                                  <p:childTnLst>
                                    <p:set>
                                      <p:cBhvr>
                                        <p:cTn id="134" dur="1" fill="hold">
                                          <p:stCondLst>
                                            <p:cond delay="0"/>
                                          </p:stCondLst>
                                        </p:cTn>
                                        <p:tgtEl>
                                          <p:spTgt spid="27"/>
                                        </p:tgtEl>
                                        <p:attrNameLst>
                                          <p:attrName>style.visibility</p:attrName>
                                        </p:attrNameLst>
                                      </p:cBhvr>
                                      <p:to>
                                        <p:strVal val="visible"/>
                                      </p:to>
                                    </p:set>
                                    <p:animEffect transition="in" filter="fade">
                                      <p:cBhvr>
                                        <p:cTn id="135" dur="1000"/>
                                        <p:tgtEl>
                                          <p:spTgt spid="27"/>
                                        </p:tgtEl>
                                      </p:cBhvr>
                                    </p:animEffect>
                                  </p:childTnLst>
                                </p:cTn>
                              </p:par>
                            </p:childTnLst>
                          </p:cTn>
                        </p:par>
                        <p:par>
                          <p:cTn id="136" fill="hold">
                            <p:stCondLst>
                              <p:cond delay="23750"/>
                            </p:stCondLst>
                            <p:childTnLst>
                              <p:par>
                                <p:cTn id="137" presetID="10" presetClass="entr" presetSubtype="0" fill="hold" nodeType="afterEffect">
                                  <p:stCondLst>
                                    <p:cond delay="1000"/>
                                  </p:stCondLst>
                                  <p:childTnLst>
                                    <p:set>
                                      <p:cBhvr>
                                        <p:cTn id="138" dur="1" fill="hold">
                                          <p:stCondLst>
                                            <p:cond delay="0"/>
                                          </p:stCondLst>
                                        </p:cTn>
                                        <p:tgtEl>
                                          <p:spTgt spid="8"/>
                                        </p:tgtEl>
                                        <p:attrNameLst>
                                          <p:attrName>style.visibility</p:attrName>
                                        </p:attrNameLst>
                                      </p:cBhvr>
                                      <p:to>
                                        <p:strVal val="visible"/>
                                      </p:to>
                                    </p:set>
                                    <p:animEffect transition="in" filter="fade">
                                      <p:cBhvr>
                                        <p:cTn id="13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 descr="image003"/>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2895600" y="1415977"/>
            <a:ext cx="3338563" cy="4309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7"/>
          <p:cNvGrpSpPr/>
          <p:nvPr/>
        </p:nvGrpSpPr>
        <p:grpSpPr>
          <a:xfrm>
            <a:off x="7315200" y="6265015"/>
            <a:ext cx="1311757" cy="347235"/>
            <a:chOff x="7315200" y="6265015"/>
            <a:chExt cx="1311757" cy="347235"/>
          </a:xfrm>
        </p:grpSpPr>
        <p:sp>
          <p:nvSpPr>
            <p:cNvPr id="9" name="TextBox 8"/>
            <p:cNvSpPr txBox="1"/>
            <p:nvPr/>
          </p:nvSpPr>
          <p:spPr>
            <a:xfrm>
              <a:off x="7315200" y="6273696"/>
              <a:ext cx="914400" cy="338554"/>
            </a:xfrm>
            <a:prstGeom prst="rect">
              <a:avLst/>
            </a:prstGeom>
            <a:noFill/>
          </p:spPr>
          <p:txBody>
            <a:bodyPr wrap="square" rtlCol="0">
              <a:spAutoFit/>
            </a:bodyPr>
            <a:lstStyle/>
            <a:p>
              <a:r>
                <a:rPr lang="en-US" sz="800" dirty="0" smtClean="0">
                  <a:solidFill>
                    <a:schemeClr val="tx2"/>
                  </a:solidFill>
                  <a:latin typeface="Arial" pitchFamily="34" charset="0"/>
                  <a:cs typeface="Arial" pitchFamily="34" charset="0"/>
                </a:rPr>
                <a:t>Click arrow to advance slide.</a:t>
              </a:r>
              <a:endParaRPr lang="en-US" sz="800" dirty="0">
                <a:solidFill>
                  <a:schemeClr val="tx2"/>
                </a:solidFill>
                <a:latin typeface="Arial" pitchFamily="34" charset="0"/>
                <a:cs typeface="Arial" pitchFamily="34" charset="0"/>
              </a:endParaRPr>
            </a:p>
          </p:txBody>
        </p:sp>
        <p:pic>
          <p:nvPicPr>
            <p:cNvPr id="10" name="Picture 2" descr="C:\Users\vcicero\AppData\Local\Microsoft\Windows\Temporary Internet Files\Content.IE5\61BR4OU5\arrow-orange-right-6041-large[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66957" y="6265015"/>
              <a:ext cx="360000" cy="341400"/>
            </a:xfrm>
            <a:prstGeom prst="rect">
              <a:avLst/>
            </a:prstGeom>
            <a:noFill/>
            <a:extLst>
              <a:ext uri="{909E8E84-426E-40DD-AFC4-6F175D3DCCD1}">
                <a14:hiddenFill xmlns:a14="http://schemas.microsoft.com/office/drawing/2010/main">
                  <a:solidFill>
                    <a:srgbClr val="FFFFFF"/>
                  </a:solidFill>
                </a14:hiddenFill>
              </a:ext>
            </a:extLst>
          </p:spPr>
        </p:pic>
      </p:grpSp>
      <p:pic>
        <p:nvPicPr>
          <p:cNvPr id="11" name="Picture 2" descr="http://www.lionsclubs.org/common/images/logos/lionlogo_bw.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8600" y="6237288"/>
            <a:ext cx="457200" cy="432816"/>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903642" y="533400"/>
            <a:ext cx="7325958" cy="584775"/>
          </a:xfrm>
          <a:prstGeom prst="rect">
            <a:avLst/>
          </a:prstGeom>
          <a:noFill/>
        </p:spPr>
        <p:txBody>
          <a:bodyPr wrap="square" rtlCol="0">
            <a:spAutoFit/>
          </a:bodyPr>
          <a:lstStyle/>
          <a:p>
            <a:pPr algn="ctr"/>
            <a:r>
              <a:rPr lang="en-US" sz="3200" dirty="0" smtClean="0">
                <a:solidFill>
                  <a:schemeClr val="tx2"/>
                </a:solidFill>
                <a:latin typeface="Arial" pitchFamily="34" charset="0"/>
                <a:cs typeface="Arial" pitchFamily="34" charset="0"/>
              </a:rPr>
              <a:t>Blueprint for a Stronger Club</a:t>
            </a:r>
          </a:p>
        </p:txBody>
      </p:sp>
      <p:pic>
        <p:nvPicPr>
          <p:cNvPr id="14" name="Picture 1" descr="image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1405219"/>
            <a:ext cx="3338563" cy="4309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903642" y="1600200"/>
            <a:ext cx="7325958" cy="2169825"/>
          </a:xfrm>
          <a:prstGeom prst="rect">
            <a:avLst/>
          </a:prstGeom>
          <a:noFill/>
        </p:spPr>
        <p:txBody>
          <a:bodyPr wrap="square" rtlCol="0">
            <a:spAutoFit/>
          </a:bodyPr>
          <a:lstStyle/>
          <a:p>
            <a:pPr>
              <a:spcAft>
                <a:spcPts val="600"/>
              </a:spcAft>
            </a:pPr>
            <a:r>
              <a:rPr lang="en-US" sz="2400" dirty="0" smtClean="0">
                <a:solidFill>
                  <a:schemeClr val="tx2"/>
                </a:solidFill>
                <a:latin typeface="Arial" pitchFamily="34" charset="0"/>
                <a:cs typeface="Arial" pitchFamily="34" charset="0"/>
              </a:rPr>
              <a:t>The Blueprint for a Stronger Club provides a step by step process to aid in:</a:t>
            </a:r>
          </a:p>
          <a:p>
            <a:pPr marL="342900" indent="-342900">
              <a:spcAft>
                <a:spcPts val="600"/>
              </a:spcAft>
              <a:buFont typeface="Arial" pitchFamily="34" charset="0"/>
              <a:buChar char="•"/>
            </a:pPr>
            <a:r>
              <a:rPr lang="en-US" sz="2400" dirty="0" smtClean="0">
                <a:solidFill>
                  <a:schemeClr val="tx2"/>
                </a:solidFill>
                <a:latin typeface="Arial" pitchFamily="34" charset="0"/>
                <a:cs typeface="Arial" pitchFamily="34" charset="0"/>
              </a:rPr>
              <a:t>Assessing a club</a:t>
            </a:r>
          </a:p>
          <a:p>
            <a:pPr marL="342900" indent="-342900">
              <a:spcAft>
                <a:spcPts val="600"/>
              </a:spcAft>
              <a:buFont typeface="Arial" pitchFamily="34" charset="0"/>
              <a:buChar char="•"/>
            </a:pPr>
            <a:r>
              <a:rPr lang="en-US" sz="2400" dirty="0" smtClean="0">
                <a:solidFill>
                  <a:schemeClr val="tx2"/>
                </a:solidFill>
                <a:latin typeface="Arial" pitchFamily="34" charset="0"/>
                <a:cs typeface="Arial" pitchFamily="34" charset="0"/>
              </a:rPr>
              <a:t>Identifying goals and challenges</a:t>
            </a:r>
          </a:p>
          <a:p>
            <a:pPr marL="342900" indent="-342900">
              <a:spcAft>
                <a:spcPts val="600"/>
              </a:spcAft>
              <a:buFont typeface="Arial" pitchFamily="34" charset="0"/>
              <a:buChar char="•"/>
            </a:pPr>
            <a:r>
              <a:rPr lang="en-US" sz="2400" dirty="0" smtClean="0">
                <a:solidFill>
                  <a:schemeClr val="tx2"/>
                </a:solidFill>
                <a:latin typeface="Arial" pitchFamily="34" charset="0"/>
                <a:cs typeface="Arial" pitchFamily="34" charset="0"/>
              </a:rPr>
              <a:t>Creating an action plan</a:t>
            </a:r>
            <a:endParaRPr lang="en-US" sz="2400" dirty="0">
              <a:solidFill>
                <a:schemeClr val="tx2"/>
              </a:solidFill>
              <a:latin typeface="Arial" pitchFamily="34" charset="0"/>
              <a:cs typeface="Arial" pitchFamily="34" charset="0"/>
            </a:endParaRPr>
          </a:p>
        </p:txBody>
      </p:sp>
    </p:spTree>
    <p:custDataLst>
      <p:tags r:id="rId1"/>
    </p:custDataLst>
    <p:extLst>
      <p:ext uri="{BB962C8B-B14F-4D97-AF65-F5344CB8AC3E}">
        <p14:creationId xmlns:p14="http://schemas.microsoft.com/office/powerpoint/2010/main" val="3965589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10" presetClass="entr" presetSubtype="0" fill="hold" nodeType="afterEffect">
                                  <p:stCondLst>
                                    <p:cond delay="100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1000"/>
                                        <p:tgtEl>
                                          <p:spTgt spid="15"/>
                                        </p:tgtEl>
                                      </p:cBhvr>
                                    </p:animEffect>
                                  </p:childTnLst>
                                </p:cTn>
                              </p:par>
                            </p:childTnLst>
                          </p:cTn>
                        </p:par>
                        <p:par>
                          <p:cTn id="12" fill="hold">
                            <p:stCondLst>
                              <p:cond delay="2500"/>
                            </p:stCondLst>
                            <p:childTnLst>
                              <p:par>
                                <p:cTn id="13" presetID="10" presetClass="exit" presetSubtype="0" fill="hold" nodeType="afterEffect">
                                  <p:stCondLst>
                                    <p:cond delay="0"/>
                                  </p:stCondLst>
                                  <p:childTnLst>
                                    <p:animEffect transition="out" filter="fade">
                                      <p:cBhvr>
                                        <p:cTn id="14" dur="1250"/>
                                        <p:tgtEl>
                                          <p:spTgt spid="14"/>
                                        </p:tgtEl>
                                      </p:cBhvr>
                                    </p:animEffect>
                                    <p:set>
                                      <p:cBhvr>
                                        <p:cTn id="15" dur="1" fill="hold">
                                          <p:stCondLst>
                                            <p:cond delay="1249"/>
                                          </p:stCondLst>
                                        </p:cTn>
                                        <p:tgtEl>
                                          <p:spTgt spid="14"/>
                                        </p:tgtEl>
                                        <p:attrNameLst>
                                          <p:attrName>style.visibility</p:attrName>
                                        </p:attrNameLst>
                                      </p:cBhvr>
                                      <p:to>
                                        <p:strVal val="hidden"/>
                                      </p:to>
                                    </p:set>
                                  </p:childTnLst>
                                </p:cTn>
                              </p:par>
                            </p:childTnLst>
                          </p:cTn>
                        </p:par>
                        <p:par>
                          <p:cTn id="16" fill="hold">
                            <p:stCondLst>
                              <p:cond delay="3750"/>
                            </p:stCondLst>
                            <p:childTnLst>
                              <p:par>
                                <p:cTn id="17" presetID="10" presetClass="entr" presetSubtype="0" fill="hold" nodeType="after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Effect transition="in" filter="fade">
                                      <p:cBhvr>
                                        <p:cTn id="19" dur="1000"/>
                                        <p:tgtEl>
                                          <p:spTgt spid="2">
                                            <p:txEl>
                                              <p:pRg st="0" end="0"/>
                                            </p:txEl>
                                          </p:spTgt>
                                        </p:tgtEl>
                                      </p:cBhvr>
                                    </p:animEffect>
                                  </p:childTnLst>
                                </p:cTn>
                              </p:par>
                            </p:childTnLst>
                          </p:cTn>
                        </p:par>
                        <p:par>
                          <p:cTn id="20" fill="hold">
                            <p:stCondLst>
                              <p:cond delay="4750"/>
                            </p:stCondLst>
                            <p:childTnLst>
                              <p:par>
                                <p:cTn id="21" presetID="22" presetClass="entr" presetSubtype="8" fill="hold" nodeType="afterEffect">
                                  <p:stCondLst>
                                    <p:cond delay="500"/>
                                  </p:stCondLst>
                                  <p:childTnLst>
                                    <p:set>
                                      <p:cBhvr>
                                        <p:cTn id="22" dur="1" fill="hold">
                                          <p:stCondLst>
                                            <p:cond delay="0"/>
                                          </p:stCondLst>
                                        </p:cTn>
                                        <p:tgtEl>
                                          <p:spTgt spid="2">
                                            <p:txEl>
                                              <p:pRg st="1" end="1"/>
                                            </p:txEl>
                                          </p:spTgt>
                                        </p:tgtEl>
                                        <p:attrNameLst>
                                          <p:attrName>style.visibility</p:attrName>
                                        </p:attrNameLst>
                                      </p:cBhvr>
                                      <p:to>
                                        <p:strVal val="visible"/>
                                      </p:to>
                                    </p:set>
                                    <p:animEffect transition="in" filter="wipe(left)">
                                      <p:cBhvr>
                                        <p:cTn id="23" dur="1000"/>
                                        <p:tgtEl>
                                          <p:spTgt spid="2">
                                            <p:txEl>
                                              <p:pRg st="1" end="1"/>
                                            </p:txEl>
                                          </p:spTgt>
                                        </p:tgtEl>
                                      </p:cBhvr>
                                    </p:animEffect>
                                  </p:childTnLst>
                                </p:cTn>
                              </p:par>
                            </p:childTnLst>
                          </p:cTn>
                        </p:par>
                        <p:par>
                          <p:cTn id="24" fill="hold">
                            <p:stCondLst>
                              <p:cond delay="6250"/>
                            </p:stCondLst>
                            <p:childTnLst>
                              <p:par>
                                <p:cTn id="25" presetID="22" presetClass="entr" presetSubtype="8" fill="hold" nodeType="afterEffect">
                                  <p:stCondLst>
                                    <p:cond delay="500"/>
                                  </p:stCondLst>
                                  <p:childTnLst>
                                    <p:set>
                                      <p:cBhvr>
                                        <p:cTn id="26" dur="1" fill="hold">
                                          <p:stCondLst>
                                            <p:cond delay="0"/>
                                          </p:stCondLst>
                                        </p:cTn>
                                        <p:tgtEl>
                                          <p:spTgt spid="2">
                                            <p:txEl>
                                              <p:pRg st="2" end="2"/>
                                            </p:txEl>
                                          </p:spTgt>
                                        </p:tgtEl>
                                        <p:attrNameLst>
                                          <p:attrName>style.visibility</p:attrName>
                                        </p:attrNameLst>
                                      </p:cBhvr>
                                      <p:to>
                                        <p:strVal val="visible"/>
                                      </p:to>
                                    </p:set>
                                    <p:animEffect transition="in" filter="wipe(left)">
                                      <p:cBhvr>
                                        <p:cTn id="27" dur="1000"/>
                                        <p:tgtEl>
                                          <p:spTgt spid="2">
                                            <p:txEl>
                                              <p:pRg st="2" end="2"/>
                                            </p:txEl>
                                          </p:spTgt>
                                        </p:tgtEl>
                                      </p:cBhvr>
                                    </p:animEffect>
                                  </p:childTnLst>
                                </p:cTn>
                              </p:par>
                            </p:childTnLst>
                          </p:cTn>
                        </p:par>
                        <p:par>
                          <p:cTn id="28" fill="hold">
                            <p:stCondLst>
                              <p:cond delay="7750"/>
                            </p:stCondLst>
                            <p:childTnLst>
                              <p:par>
                                <p:cTn id="29" presetID="22" presetClass="entr" presetSubtype="8" fill="hold" nodeType="afterEffect">
                                  <p:stCondLst>
                                    <p:cond delay="500"/>
                                  </p:stCondLst>
                                  <p:childTnLst>
                                    <p:set>
                                      <p:cBhvr>
                                        <p:cTn id="30" dur="1" fill="hold">
                                          <p:stCondLst>
                                            <p:cond delay="0"/>
                                          </p:stCondLst>
                                        </p:cTn>
                                        <p:tgtEl>
                                          <p:spTgt spid="2">
                                            <p:txEl>
                                              <p:pRg st="3" end="3"/>
                                            </p:txEl>
                                          </p:spTgt>
                                        </p:tgtEl>
                                        <p:attrNameLst>
                                          <p:attrName>style.visibility</p:attrName>
                                        </p:attrNameLst>
                                      </p:cBhvr>
                                      <p:to>
                                        <p:strVal val="visible"/>
                                      </p:to>
                                    </p:set>
                                    <p:animEffect transition="in" filter="wipe(left)">
                                      <p:cBhvr>
                                        <p:cTn id="31" dur="1000"/>
                                        <p:tgtEl>
                                          <p:spTgt spid="2">
                                            <p:txEl>
                                              <p:pRg st="3" end="3"/>
                                            </p:txEl>
                                          </p:spTgt>
                                        </p:tgtEl>
                                      </p:cBhvr>
                                    </p:animEffect>
                                  </p:childTnLst>
                                </p:cTn>
                              </p:par>
                            </p:childTnLst>
                          </p:cTn>
                        </p:par>
                        <p:par>
                          <p:cTn id="32" fill="hold">
                            <p:stCondLst>
                              <p:cond delay="9250"/>
                            </p:stCondLst>
                            <p:childTnLst>
                              <p:par>
                                <p:cTn id="33" presetID="10" presetClass="entr" presetSubtype="0" fill="hold"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3" descr="C:\Users\vcicero\AppData\Local\Microsoft\Windows\Temporary Internet Files\Content.IE5\0EO4O004\meetings_2[1].jpg"/>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1458558" y="1284060"/>
            <a:ext cx="6208644" cy="4517898"/>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7315200" y="6265015"/>
            <a:ext cx="1311757" cy="347235"/>
            <a:chOff x="7315200" y="6265015"/>
            <a:chExt cx="1311757" cy="347235"/>
          </a:xfrm>
        </p:grpSpPr>
        <p:sp>
          <p:nvSpPr>
            <p:cNvPr id="9" name="TextBox 8"/>
            <p:cNvSpPr txBox="1"/>
            <p:nvPr/>
          </p:nvSpPr>
          <p:spPr>
            <a:xfrm>
              <a:off x="7315200" y="6273696"/>
              <a:ext cx="914400" cy="338554"/>
            </a:xfrm>
            <a:prstGeom prst="rect">
              <a:avLst/>
            </a:prstGeom>
            <a:noFill/>
          </p:spPr>
          <p:txBody>
            <a:bodyPr wrap="square" rtlCol="0">
              <a:spAutoFit/>
            </a:bodyPr>
            <a:lstStyle/>
            <a:p>
              <a:r>
                <a:rPr lang="en-US" sz="800" dirty="0" smtClean="0">
                  <a:solidFill>
                    <a:schemeClr val="tx2"/>
                  </a:solidFill>
                  <a:latin typeface="Arial" pitchFamily="34" charset="0"/>
                  <a:cs typeface="Arial" pitchFamily="34" charset="0"/>
                </a:rPr>
                <a:t>Click arrow to advance slide.</a:t>
              </a:r>
              <a:endParaRPr lang="en-US" sz="800" dirty="0">
                <a:solidFill>
                  <a:schemeClr val="tx2"/>
                </a:solidFill>
                <a:latin typeface="Arial" pitchFamily="34" charset="0"/>
                <a:cs typeface="Arial" pitchFamily="34" charset="0"/>
              </a:endParaRPr>
            </a:p>
          </p:txBody>
        </p:sp>
        <p:pic>
          <p:nvPicPr>
            <p:cNvPr id="10" name="Picture 2" descr="C:\Users\vcicero\AppData\Local\Microsoft\Windows\Temporary Internet Files\Content.IE5\61BR4OU5\arrow-orange-right-6041-large[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66957" y="6265015"/>
              <a:ext cx="360000" cy="341400"/>
            </a:xfrm>
            <a:prstGeom prst="rect">
              <a:avLst/>
            </a:prstGeom>
            <a:noFill/>
            <a:extLst>
              <a:ext uri="{909E8E84-426E-40DD-AFC4-6F175D3DCCD1}">
                <a14:hiddenFill xmlns:a14="http://schemas.microsoft.com/office/drawing/2010/main">
                  <a:solidFill>
                    <a:srgbClr val="FFFFFF"/>
                  </a:solidFill>
                </a14:hiddenFill>
              </a:ext>
            </a:extLst>
          </p:spPr>
        </p:pic>
      </p:grpSp>
      <p:pic>
        <p:nvPicPr>
          <p:cNvPr id="11" name="Picture 2" descr="http://www.lionsclubs.org/common/images/logos/lionlogo_bw.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8600" y="6237288"/>
            <a:ext cx="457200" cy="432816"/>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903642" y="533400"/>
            <a:ext cx="7325958" cy="584775"/>
          </a:xfrm>
          <a:prstGeom prst="rect">
            <a:avLst/>
          </a:prstGeom>
          <a:noFill/>
        </p:spPr>
        <p:txBody>
          <a:bodyPr wrap="square" rtlCol="0">
            <a:spAutoFit/>
          </a:bodyPr>
          <a:lstStyle/>
          <a:p>
            <a:pPr algn="ctr"/>
            <a:r>
              <a:rPr lang="en-US" sz="3200" dirty="0" smtClean="0">
                <a:solidFill>
                  <a:schemeClr val="tx2"/>
                </a:solidFill>
                <a:latin typeface="Arial" pitchFamily="34" charset="0"/>
                <a:cs typeface="Arial" pitchFamily="34" charset="0"/>
              </a:rPr>
              <a:t>District Governor’s Advisory Committee</a:t>
            </a:r>
          </a:p>
        </p:txBody>
      </p:sp>
      <p:pic>
        <p:nvPicPr>
          <p:cNvPr id="3075" name="Picture 3" descr="C:\Users\vcicero\AppData\Local\Microsoft\Windows\Temporary Internet Files\Content.IE5\0EO4O004\meetings_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3949" y="1295109"/>
            <a:ext cx="6208644" cy="451789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903642" y="2133600"/>
            <a:ext cx="7331041" cy="4154984"/>
          </a:xfrm>
          <a:prstGeom prst="rect">
            <a:avLst/>
          </a:prstGeom>
          <a:noFill/>
        </p:spPr>
        <p:txBody>
          <a:bodyPr wrap="square" rtlCol="0">
            <a:spAutoFit/>
          </a:bodyPr>
          <a:lstStyle/>
          <a:p>
            <a:r>
              <a:rPr lang="en-US" sz="2400" dirty="0" smtClean="0">
                <a:solidFill>
                  <a:schemeClr val="tx2"/>
                </a:solidFill>
                <a:latin typeface="Arial" pitchFamily="34" charset="0"/>
                <a:cs typeface="Arial" pitchFamily="34" charset="0"/>
              </a:rPr>
              <a:t>The advisory committee meetings provide an opportunity for the zone chairperson to collaborate with the presidents and secretaries of the clubs in the zone.</a:t>
            </a:r>
          </a:p>
          <a:p>
            <a:endParaRPr lang="en-US" sz="1200" dirty="0">
              <a:solidFill>
                <a:schemeClr val="tx2"/>
              </a:solidFill>
              <a:latin typeface="Arial" pitchFamily="34" charset="0"/>
              <a:cs typeface="Arial" pitchFamily="34" charset="0"/>
            </a:endParaRPr>
          </a:p>
          <a:p>
            <a:r>
              <a:rPr lang="en-US" sz="2400" dirty="0" smtClean="0">
                <a:solidFill>
                  <a:schemeClr val="tx2"/>
                </a:solidFill>
                <a:latin typeface="Arial" pitchFamily="34" charset="0"/>
                <a:cs typeface="Arial" pitchFamily="34" charset="0"/>
              </a:rPr>
              <a:t>This gives committee members a forum to exchange ideas, give and receive feedback and coordinate zone goals and initiatives.  </a:t>
            </a:r>
          </a:p>
          <a:p>
            <a:endParaRPr lang="en-US" sz="1200" dirty="0" smtClean="0">
              <a:solidFill>
                <a:schemeClr val="tx2"/>
              </a:solidFill>
              <a:latin typeface="Arial" pitchFamily="34" charset="0"/>
              <a:cs typeface="Arial" pitchFamily="34" charset="0"/>
            </a:endParaRPr>
          </a:p>
          <a:p>
            <a:r>
              <a:rPr lang="en-US" sz="2400" dirty="0" smtClean="0">
                <a:solidFill>
                  <a:schemeClr val="tx2"/>
                </a:solidFill>
                <a:latin typeface="Arial" pitchFamily="34" charset="0"/>
                <a:cs typeface="Arial" pitchFamily="34" charset="0"/>
              </a:rPr>
              <a:t>The District Governor’s Advisory Committee will be discussed further in module 3.</a:t>
            </a:r>
            <a:endParaRPr lang="en-US" sz="2400" dirty="0">
              <a:solidFill>
                <a:schemeClr val="tx2"/>
              </a:solidFill>
              <a:latin typeface="Arial" pitchFamily="34" charset="0"/>
              <a:cs typeface="Arial" pitchFamily="34" charset="0"/>
            </a:endParaRPr>
          </a:p>
          <a:p>
            <a:r>
              <a:rPr lang="en-US" sz="2400" dirty="0" smtClean="0">
                <a:solidFill>
                  <a:schemeClr val="tx2"/>
                </a:solidFill>
                <a:latin typeface="Arial" pitchFamily="34" charset="0"/>
                <a:cs typeface="Arial" pitchFamily="34" charset="0"/>
              </a:rPr>
              <a:t>  </a:t>
            </a:r>
          </a:p>
        </p:txBody>
      </p:sp>
      <p:sp>
        <p:nvSpPr>
          <p:cNvPr id="3" name="TextBox 2"/>
          <p:cNvSpPr txBox="1"/>
          <p:nvPr/>
        </p:nvSpPr>
        <p:spPr>
          <a:xfrm>
            <a:off x="903642" y="1219200"/>
            <a:ext cx="7325958" cy="830997"/>
          </a:xfrm>
          <a:prstGeom prst="rect">
            <a:avLst/>
          </a:prstGeom>
          <a:noFill/>
        </p:spPr>
        <p:txBody>
          <a:bodyPr wrap="square" rtlCol="0">
            <a:spAutoFit/>
          </a:bodyPr>
          <a:lstStyle/>
          <a:p>
            <a:r>
              <a:rPr lang="en-US" sz="2400" dirty="0" smtClean="0">
                <a:solidFill>
                  <a:schemeClr val="tx2"/>
                </a:solidFill>
                <a:latin typeface="Arial" pitchFamily="34" charset="0"/>
                <a:cs typeface="Arial" pitchFamily="34" charset="0"/>
              </a:rPr>
              <a:t>The District Governor’s Advisory Committee meets three times annually. </a:t>
            </a:r>
            <a:endParaRPr lang="en-US" sz="2400" dirty="0">
              <a:solidFill>
                <a:schemeClr val="tx2"/>
              </a:solidFill>
              <a:latin typeface="Arial" pitchFamily="34" charset="0"/>
              <a:cs typeface="Arial" pitchFamily="34" charset="0"/>
            </a:endParaRPr>
          </a:p>
        </p:txBody>
      </p:sp>
    </p:spTree>
    <p:custDataLst>
      <p:tags r:id="rId1"/>
    </p:custDataLst>
    <p:extLst>
      <p:ext uri="{BB962C8B-B14F-4D97-AF65-F5344CB8AC3E}">
        <p14:creationId xmlns:p14="http://schemas.microsoft.com/office/powerpoint/2010/main" val="2151207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1000"/>
                                  </p:stCondLst>
                                  <p:childTnLst>
                                    <p:animEffect transition="out" filter="fade">
                                      <p:cBhvr>
                                        <p:cTn id="6" dur="1250"/>
                                        <p:tgtEl>
                                          <p:spTgt spid="3075"/>
                                        </p:tgtEl>
                                      </p:cBhvr>
                                    </p:animEffect>
                                    <p:set>
                                      <p:cBhvr>
                                        <p:cTn id="7" dur="1" fill="hold">
                                          <p:stCondLst>
                                            <p:cond delay="1249"/>
                                          </p:stCondLst>
                                        </p:cTn>
                                        <p:tgtEl>
                                          <p:spTgt spid="3075"/>
                                        </p:tgtEl>
                                        <p:attrNameLst>
                                          <p:attrName>style.visibility</p:attrName>
                                        </p:attrNameLst>
                                      </p:cBhvr>
                                      <p:to>
                                        <p:strVal val="hidden"/>
                                      </p:to>
                                    </p:set>
                                  </p:childTnLst>
                                </p:cTn>
                              </p:par>
                            </p:childTnLst>
                          </p:cTn>
                        </p:par>
                        <p:par>
                          <p:cTn id="8" fill="hold">
                            <p:stCondLst>
                              <p:cond delay="225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childTnLst>
                                </p:cTn>
                              </p:par>
                            </p:childTnLst>
                          </p:cTn>
                        </p:par>
                        <p:par>
                          <p:cTn id="12" fill="hold">
                            <p:stCondLst>
                              <p:cond delay="3250"/>
                            </p:stCondLst>
                            <p:childTnLst>
                              <p:par>
                                <p:cTn id="13" presetID="10" presetClass="entr" presetSubtype="0" fill="hold" nodeType="afterEffect">
                                  <p:stCondLst>
                                    <p:cond delay="1000"/>
                                  </p:stCondLst>
                                  <p:childTnLst>
                                    <p:set>
                                      <p:cBhvr>
                                        <p:cTn id="14" dur="1" fill="hold">
                                          <p:stCondLst>
                                            <p:cond delay="0"/>
                                          </p:stCondLst>
                                        </p:cTn>
                                        <p:tgtEl>
                                          <p:spTgt spid="2">
                                            <p:txEl>
                                              <p:pRg st="0" end="0"/>
                                            </p:txEl>
                                          </p:spTgt>
                                        </p:tgtEl>
                                        <p:attrNameLst>
                                          <p:attrName>style.visibility</p:attrName>
                                        </p:attrNameLst>
                                      </p:cBhvr>
                                      <p:to>
                                        <p:strVal val="visible"/>
                                      </p:to>
                                    </p:set>
                                    <p:animEffect transition="in" filter="fade">
                                      <p:cBhvr>
                                        <p:cTn id="15" dur="1000"/>
                                        <p:tgtEl>
                                          <p:spTgt spid="2">
                                            <p:txEl>
                                              <p:pRg st="0" end="0"/>
                                            </p:txEl>
                                          </p:spTgt>
                                        </p:tgtEl>
                                      </p:cBhvr>
                                    </p:animEffect>
                                  </p:childTnLst>
                                </p:cTn>
                              </p:par>
                            </p:childTnLst>
                          </p:cTn>
                        </p:par>
                        <p:par>
                          <p:cTn id="16" fill="hold">
                            <p:stCondLst>
                              <p:cond delay="5250"/>
                            </p:stCondLst>
                            <p:childTnLst>
                              <p:par>
                                <p:cTn id="17" presetID="10" presetClass="entr" presetSubtype="0" fill="hold" nodeType="afterEffect">
                                  <p:stCondLst>
                                    <p:cond delay="200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1000"/>
                                        <p:tgtEl>
                                          <p:spTgt spid="2">
                                            <p:txEl>
                                              <p:pRg st="2" end="2"/>
                                            </p:txEl>
                                          </p:spTgt>
                                        </p:tgtEl>
                                      </p:cBhvr>
                                    </p:animEffect>
                                  </p:childTnLst>
                                </p:cTn>
                              </p:par>
                            </p:childTnLst>
                          </p:cTn>
                        </p:par>
                        <p:par>
                          <p:cTn id="20" fill="hold">
                            <p:stCondLst>
                              <p:cond delay="8250"/>
                            </p:stCondLst>
                            <p:childTnLst>
                              <p:par>
                                <p:cTn id="21" presetID="10" presetClass="entr" presetSubtype="0" fill="hold" nodeType="afterEffect">
                                  <p:stCondLst>
                                    <p:cond delay="200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fade">
                                      <p:cBhvr>
                                        <p:cTn id="23" dur="1000"/>
                                        <p:tgtEl>
                                          <p:spTgt spid="2">
                                            <p:txEl>
                                              <p:pRg st="4" end="4"/>
                                            </p:txEl>
                                          </p:spTgt>
                                        </p:tgtEl>
                                      </p:cBhvr>
                                    </p:animEffect>
                                  </p:childTnLst>
                                </p:cTn>
                              </p:par>
                            </p:childTnLst>
                          </p:cTn>
                        </p:par>
                        <p:par>
                          <p:cTn id="24" fill="hold">
                            <p:stCondLst>
                              <p:cond delay="11250"/>
                            </p:stCondLst>
                            <p:childTnLst>
                              <p:par>
                                <p:cTn id="25" presetID="10" presetClass="entr" presetSubtype="0" fill="hold" nodeType="afterEffect">
                                  <p:stCondLst>
                                    <p:cond delay="50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sz="quarter" idx="4294967295"/>
          </p:nvPr>
        </p:nvSpPr>
        <p:spPr>
          <a:xfrm>
            <a:off x="913657" y="1447800"/>
            <a:ext cx="7315943" cy="1066800"/>
          </a:xfrm>
        </p:spPr>
        <p:txBody>
          <a:bodyPr>
            <a:normAutofit/>
          </a:bodyPr>
          <a:lstStyle/>
          <a:p>
            <a:pPr marL="0" indent="0">
              <a:buNone/>
            </a:pPr>
            <a:r>
              <a:rPr lang="en-US" sz="2400" dirty="0" smtClean="0">
                <a:solidFill>
                  <a:schemeClr val="tx2"/>
                </a:solidFill>
                <a:latin typeface="Arial" pitchFamily="34" charset="0"/>
                <a:cs typeface="Arial" pitchFamily="34" charset="0"/>
              </a:rPr>
              <a:t>Your objective as the zone chairperson is to maintain healthy </a:t>
            </a:r>
            <a:r>
              <a:rPr lang="en-US" sz="2400" dirty="0">
                <a:solidFill>
                  <a:schemeClr val="tx2"/>
                </a:solidFill>
                <a:latin typeface="Arial" pitchFamily="34" charset="0"/>
                <a:cs typeface="Arial" pitchFamily="34" charset="0"/>
              </a:rPr>
              <a:t>and active </a:t>
            </a:r>
            <a:r>
              <a:rPr lang="en-US" sz="2400" dirty="0" smtClean="0">
                <a:solidFill>
                  <a:schemeClr val="tx2"/>
                </a:solidFill>
                <a:latin typeface="Arial" pitchFamily="34" charset="0"/>
                <a:cs typeface="Arial" pitchFamily="34" charset="0"/>
              </a:rPr>
              <a:t>clubs in the zone. </a:t>
            </a:r>
          </a:p>
          <a:p>
            <a:pPr marL="0" indent="0">
              <a:buNone/>
            </a:pPr>
            <a:endParaRPr lang="en-US" sz="2400" dirty="0">
              <a:solidFill>
                <a:schemeClr val="tx2"/>
              </a:solidFill>
              <a:latin typeface="Arial" pitchFamily="34" charset="0"/>
              <a:cs typeface="Arial" pitchFamily="34" charset="0"/>
            </a:endParaRPr>
          </a:p>
          <a:p>
            <a:pPr marL="0" indent="0">
              <a:buNone/>
            </a:pPr>
            <a:endParaRPr lang="en-US" sz="2400" dirty="0">
              <a:solidFill>
                <a:schemeClr val="tx2"/>
              </a:solidFill>
              <a:latin typeface="Arial" pitchFamily="34" charset="0"/>
              <a:cs typeface="Arial" pitchFamily="34" charset="0"/>
            </a:endParaRPr>
          </a:p>
          <a:p>
            <a:pPr marL="0" indent="0">
              <a:buNone/>
            </a:pPr>
            <a:endParaRPr lang="en-US" sz="2400" dirty="0" smtClean="0">
              <a:solidFill>
                <a:schemeClr val="tx2"/>
              </a:solidFill>
              <a:latin typeface="Arial" pitchFamily="34" charset="0"/>
              <a:cs typeface="Arial" pitchFamily="34" charset="0"/>
            </a:endParaRPr>
          </a:p>
          <a:p>
            <a:pPr marL="0" indent="0">
              <a:buNone/>
            </a:pPr>
            <a:endParaRPr lang="en-US" sz="2400" dirty="0" smtClean="0">
              <a:solidFill>
                <a:schemeClr val="tx2"/>
              </a:solidFill>
              <a:latin typeface="Arial" pitchFamily="34" charset="0"/>
              <a:cs typeface="Arial" pitchFamily="34" charset="0"/>
            </a:endParaRPr>
          </a:p>
          <a:p>
            <a:pPr marL="0" indent="0">
              <a:buNone/>
            </a:pPr>
            <a:endParaRPr lang="en-US" sz="2400" dirty="0">
              <a:solidFill>
                <a:schemeClr val="tx2"/>
              </a:solidFill>
              <a:latin typeface="Arial" pitchFamily="34" charset="0"/>
              <a:cs typeface="Arial" pitchFamily="34" charset="0"/>
            </a:endParaRPr>
          </a:p>
          <a:p>
            <a:pPr marL="0" indent="0">
              <a:buNone/>
            </a:pPr>
            <a:endParaRPr lang="en-US" sz="2400" dirty="0">
              <a:solidFill>
                <a:schemeClr val="tx2"/>
              </a:solidFill>
              <a:latin typeface="Arial" pitchFamily="34" charset="0"/>
              <a:cs typeface="Arial" pitchFamily="34" charset="0"/>
            </a:endParaRPr>
          </a:p>
        </p:txBody>
      </p:sp>
      <p:sp>
        <p:nvSpPr>
          <p:cNvPr id="2" name="Title 1"/>
          <p:cNvSpPr>
            <a:spLocks noGrp="1"/>
          </p:cNvSpPr>
          <p:nvPr>
            <p:ph type="title" idx="4294967295"/>
          </p:nvPr>
        </p:nvSpPr>
        <p:spPr>
          <a:xfrm>
            <a:off x="914399" y="685800"/>
            <a:ext cx="7315201" cy="762000"/>
          </a:xfrm>
        </p:spPr>
        <p:txBody>
          <a:bodyPr>
            <a:normAutofit/>
          </a:bodyPr>
          <a:lstStyle/>
          <a:p>
            <a:r>
              <a:rPr lang="en-US" dirty="0" smtClean="0">
                <a:latin typeface="Arial" pitchFamily="34" charset="0"/>
                <a:cs typeface="Arial" pitchFamily="34" charset="0"/>
              </a:rPr>
              <a:t>Remember…</a:t>
            </a:r>
            <a:endParaRPr lang="en-US" dirty="0">
              <a:latin typeface="Arial" pitchFamily="34" charset="0"/>
              <a:cs typeface="Arial" pitchFamily="34" charset="0"/>
            </a:endParaRPr>
          </a:p>
        </p:txBody>
      </p:sp>
      <p:pic>
        <p:nvPicPr>
          <p:cNvPr id="4" name="Picture 2" descr="http://www.lionsclubs.org/common/images/logos/lionlogo_bw.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6237288"/>
            <a:ext cx="457200" cy="432816"/>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7315200" y="6265015"/>
            <a:ext cx="1311757" cy="347235"/>
            <a:chOff x="7315200" y="6265015"/>
            <a:chExt cx="1311757" cy="347235"/>
          </a:xfrm>
        </p:grpSpPr>
        <p:sp>
          <p:nvSpPr>
            <p:cNvPr id="6" name="TextBox 5"/>
            <p:cNvSpPr txBox="1"/>
            <p:nvPr/>
          </p:nvSpPr>
          <p:spPr>
            <a:xfrm>
              <a:off x="7315200" y="6273696"/>
              <a:ext cx="914400" cy="338554"/>
            </a:xfrm>
            <a:prstGeom prst="rect">
              <a:avLst/>
            </a:prstGeom>
            <a:noFill/>
          </p:spPr>
          <p:txBody>
            <a:bodyPr wrap="square" rtlCol="0">
              <a:spAutoFit/>
            </a:bodyPr>
            <a:lstStyle/>
            <a:p>
              <a:r>
                <a:rPr lang="en-US" sz="800" dirty="0" smtClean="0">
                  <a:solidFill>
                    <a:schemeClr val="tx2"/>
                  </a:solidFill>
                  <a:latin typeface="Arial" pitchFamily="34" charset="0"/>
                  <a:cs typeface="Arial" pitchFamily="34" charset="0"/>
                </a:rPr>
                <a:t>Click arrow to advance slide.</a:t>
              </a:r>
              <a:endParaRPr lang="en-US" sz="800" dirty="0">
                <a:solidFill>
                  <a:schemeClr val="tx2"/>
                </a:solidFill>
                <a:latin typeface="Arial" pitchFamily="34" charset="0"/>
                <a:cs typeface="Arial" pitchFamily="34" charset="0"/>
              </a:endParaRPr>
            </a:p>
          </p:txBody>
        </p:sp>
        <p:pic>
          <p:nvPicPr>
            <p:cNvPr id="7" name="Picture 2" descr="C:\Users\vcicero\AppData\Local\Microsoft\Windows\Temporary Internet Files\Content.IE5\61BR4OU5\arrow-orange-right-6041-large[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66957" y="6265015"/>
              <a:ext cx="360000" cy="341400"/>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TextBox 8"/>
          <p:cNvSpPr txBox="1"/>
          <p:nvPr/>
        </p:nvSpPr>
        <p:spPr>
          <a:xfrm>
            <a:off x="908124" y="2514600"/>
            <a:ext cx="7325958" cy="1200329"/>
          </a:xfrm>
          <a:prstGeom prst="rect">
            <a:avLst/>
          </a:prstGeom>
          <a:noFill/>
        </p:spPr>
        <p:txBody>
          <a:bodyPr wrap="square" rtlCol="0">
            <a:spAutoFit/>
          </a:bodyPr>
          <a:lstStyle/>
          <a:p>
            <a:r>
              <a:rPr lang="en-US" sz="2400" dirty="0" smtClean="0">
                <a:solidFill>
                  <a:schemeClr val="tx2"/>
                </a:solidFill>
                <a:latin typeface="Arial" pitchFamily="34" charset="0"/>
                <a:cs typeface="Arial" pitchFamily="34" charset="0"/>
              </a:rPr>
              <a:t>Once you understand the health of a club, you are able to provide support based on the needs of the club.</a:t>
            </a:r>
          </a:p>
        </p:txBody>
      </p:sp>
      <p:sp>
        <p:nvSpPr>
          <p:cNvPr id="10" name="TextBox 9"/>
          <p:cNvSpPr txBox="1"/>
          <p:nvPr/>
        </p:nvSpPr>
        <p:spPr>
          <a:xfrm>
            <a:off x="908124" y="3853062"/>
            <a:ext cx="7325958" cy="830997"/>
          </a:xfrm>
          <a:prstGeom prst="rect">
            <a:avLst/>
          </a:prstGeom>
          <a:noFill/>
        </p:spPr>
        <p:txBody>
          <a:bodyPr wrap="square" rtlCol="0">
            <a:spAutoFit/>
          </a:bodyPr>
          <a:lstStyle/>
          <a:p>
            <a:r>
              <a:rPr lang="en-US" sz="2400" dirty="0" smtClean="0">
                <a:solidFill>
                  <a:schemeClr val="tx2"/>
                </a:solidFill>
                <a:latin typeface="Arial" pitchFamily="34" charset="0"/>
                <a:cs typeface="Arial" pitchFamily="34" charset="0"/>
              </a:rPr>
              <a:t>There </a:t>
            </a:r>
            <a:r>
              <a:rPr lang="en-US" sz="2400" smtClean="0">
                <a:solidFill>
                  <a:schemeClr val="tx2"/>
                </a:solidFill>
                <a:latin typeface="Arial" pitchFamily="34" charset="0"/>
                <a:cs typeface="Arial" pitchFamily="34" charset="0"/>
              </a:rPr>
              <a:t>are several </a:t>
            </a:r>
            <a:r>
              <a:rPr lang="en-US" sz="2400" dirty="0" smtClean="0">
                <a:solidFill>
                  <a:schemeClr val="tx2"/>
                </a:solidFill>
                <a:latin typeface="Arial" pitchFamily="34" charset="0"/>
                <a:cs typeface="Arial" pitchFamily="34" charset="0"/>
              </a:rPr>
              <a:t>tools you can access or refer to members.  </a:t>
            </a:r>
          </a:p>
        </p:txBody>
      </p:sp>
    </p:spTree>
    <p:custDataLst>
      <p:tags r:id="rId1"/>
    </p:custDataLst>
    <p:extLst>
      <p:ext uri="{BB962C8B-B14F-4D97-AF65-F5344CB8AC3E}">
        <p14:creationId xmlns:p14="http://schemas.microsoft.com/office/powerpoint/2010/main" val="4107751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0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par>
                          <p:cTn id="8" fill="hold">
                            <p:stCondLst>
                              <p:cond delay="3000"/>
                            </p:stCondLst>
                            <p:childTnLst>
                              <p:par>
                                <p:cTn id="9" presetID="10" presetClass="entr" presetSubtype="0" fill="hold" grpId="0" nodeType="afterEffect">
                                  <p:stCondLst>
                                    <p:cond delay="200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childTnLst>
                                </p:cTn>
                              </p:par>
                            </p:childTnLst>
                          </p:cTn>
                        </p:par>
                        <p:par>
                          <p:cTn id="12" fill="hold">
                            <p:stCondLst>
                              <p:cond delay="60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9281" y="952500"/>
            <a:ext cx="7772400" cy="1362075"/>
          </a:xfrm>
        </p:spPr>
        <p:txBody>
          <a:bodyPr/>
          <a:lstStyle/>
          <a:p>
            <a:r>
              <a:rPr lang="en-US" dirty="0" smtClean="0">
                <a:latin typeface="Arial" pitchFamily="34" charset="0"/>
                <a:cs typeface="Arial" pitchFamily="34" charset="0"/>
              </a:rPr>
              <a:t>Training and Support Resources</a:t>
            </a:r>
            <a:endParaRPr lang="en-US" dirty="0"/>
          </a:p>
        </p:txBody>
      </p:sp>
      <p:pic>
        <p:nvPicPr>
          <p:cNvPr id="7" name="Picture 2" descr="http://www.lionsclubs.org/common/images/logos/lionlogo_bw.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6237288"/>
            <a:ext cx="457200" cy="432816"/>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7315200" y="6265015"/>
            <a:ext cx="1311757" cy="347235"/>
            <a:chOff x="7315200" y="6265015"/>
            <a:chExt cx="1311757" cy="347235"/>
          </a:xfrm>
        </p:grpSpPr>
        <p:sp>
          <p:nvSpPr>
            <p:cNvPr id="9" name="TextBox 8"/>
            <p:cNvSpPr txBox="1"/>
            <p:nvPr/>
          </p:nvSpPr>
          <p:spPr>
            <a:xfrm>
              <a:off x="7315200" y="6273696"/>
              <a:ext cx="914400" cy="338554"/>
            </a:xfrm>
            <a:prstGeom prst="rect">
              <a:avLst/>
            </a:prstGeom>
            <a:noFill/>
          </p:spPr>
          <p:txBody>
            <a:bodyPr wrap="square" rtlCol="0">
              <a:spAutoFit/>
            </a:bodyPr>
            <a:lstStyle/>
            <a:p>
              <a:r>
                <a:rPr lang="en-US" sz="800" dirty="0" smtClean="0">
                  <a:solidFill>
                    <a:schemeClr val="tx2"/>
                  </a:solidFill>
                  <a:latin typeface="Arial" pitchFamily="34" charset="0"/>
                  <a:cs typeface="Arial" pitchFamily="34" charset="0"/>
                </a:rPr>
                <a:t>Click arrow to advance slide.</a:t>
              </a:r>
              <a:endParaRPr lang="en-US" sz="800" dirty="0">
                <a:solidFill>
                  <a:schemeClr val="tx2"/>
                </a:solidFill>
                <a:latin typeface="Arial" pitchFamily="34" charset="0"/>
                <a:cs typeface="Arial" pitchFamily="34" charset="0"/>
              </a:endParaRPr>
            </a:p>
          </p:txBody>
        </p:sp>
        <p:pic>
          <p:nvPicPr>
            <p:cNvPr id="10" name="Picture 2" descr="C:\Users\vcicero\AppData\Local\Microsoft\Windows\Temporary Internet Files\Content.IE5\61BR4OU5\arrow-orange-right-6041-large[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66957" y="6265015"/>
              <a:ext cx="360000" cy="341400"/>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TextBox 11"/>
          <p:cNvSpPr txBox="1"/>
          <p:nvPr/>
        </p:nvSpPr>
        <p:spPr>
          <a:xfrm>
            <a:off x="903642" y="5955268"/>
            <a:ext cx="7315200" cy="369332"/>
          </a:xfrm>
          <a:prstGeom prst="rect">
            <a:avLst/>
          </a:prstGeom>
          <a:noFill/>
        </p:spPr>
        <p:txBody>
          <a:bodyPr wrap="square" rtlCol="0">
            <a:spAutoFit/>
          </a:bodyPr>
          <a:lstStyle/>
          <a:p>
            <a:pPr algn="ctr"/>
            <a:r>
              <a:rPr lang="en-US" dirty="0" smtClean="0">
                <a:solidFill>
                  <a:schemeClr val="tx2"/>
                </a:solidFill>
                <a:latin typeface="Arial" pitchFamily="34" charset="0"/>
                <a:cs typeface="Arial" pitchFamily="34" charset="0"/>
              </a:rPr>
              <a:t>Turn to page 5 in your workbook.</a:t>
            </a:r>
            <a:endParaRPr lang="en-US" dirty="0">
              <a:solidFill>
                <a:schemeClr val="tx2"/>
              </a:solidFill>
              <a:latin typeface="Arial" pitchFamily="34" charset="0"/>
              <a:cs typeface="Arial" pitchFamily="34" charset="0"/>
            </a:endParaRPr>
          </a:p>
        </p:txBody>
      </p:sp>
      <p:sp>
        <p:nvSpPr>
          <p:cNvPr id="4" name="Text Placeholder 3"/>
          <p:cNvSpPr>
            <a:spLocks noGrp="1"/>
          </p:cNvSpPr>
          <p:nvPr>
            <p:ph type="body" idx="1"/>
          </p:nvPr>
        </p:nvSpPr>
        <p:spPr/>
        <p:txBody>
          <a:bodyPr/>
          <a:lstStyle/>
          <a:p>
            <a:endParaRPr lang="en-US"/>
          </a:p>
        </p:txBody>
      </p:sp>
    </p:spTree>
    <p:custDataLst>
      <p:tags r:id="rId1"/>
    </p:custDataLst>
    <p:extLst>
      <p:ext uri="{BB962C8B-B14F-4D97-AF65-F5344CB8AC3E}">
        <p14:creationId xmlns:p14="http://schemas.microsoft.com/office/powerpoint/2010/main" val="3924823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100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7315200" y="6265015"/>
            <a:ext cx="1311757" cy="347235"/>
            <a:chOff x="7315200" y="6265015"/>
            <a:chExt cx="1311757" cy="347235"/>
          </a:xfrm>
        </p:grpSpPr>
        <p:sp>
          <p:nvSpPr>
            <p:cNvPr id="9" name="TextBox 8"/>
            <p:cNvSpPr txBox="1"/>
            <p:nvPr/>
          </p:nvSpPr>
          <p:spPr>
            <a:xfrm>
              <a:off x="7315200" y="6273696"/>
              <a:ext cx="914400" cy="338554"/>
            </a:xfrm>
            <a:prstGeom prst="rect">
              <a:avLst/>
            </a:prstGeom>
            <a:noFill/>
          </p:spPr>
          <p:txBody>
            <a:bodyPr wrap="square" rtlCol="0">
              <a:spAutoFit/>
            </a:bodyPr>
            <a:lstStyle/>
            <a:p>
              <a:r>
                <a:rPr lang="en-US" sz="800" dirty="0" smtClean="0">
                  <a:solidFill>
                    <a:schemeClr val="tx2"/>
                  </a:solidFill>
                  <a:latin typeface="Arial" pitchFamily="34" charset="0"/>
                  <a:cs typeface="Arial" pitchFamily="34" charset="0"/>
                </a:rPr>
                <a:t>Click arrow to advance slide.</a:t>
              </a:r>
              <a:endParaRPr lang="en-US" sz="800" dirty="0">
                <a:solidFill>
                  <a:schemeClr val="tx2"/>
                </a:solidFill>
                <a:latin typeface="Arial" pitchFamily="34" charset="0"/>
                <a:cs typeface="Arial" pitchFamily="34" charset="0"/>
              </a:endParaRPr>
            </a:p>
          </p:txBody>
        </p:sp>
        <p:pic>
          <p:nvPicPr>
            <p:cNvPr id="10" name="Picture 2" descr="C:\Users\vcicero\AppData\Local\Microsoft\Windows\Temporary Internet Files\Content.IE5\61BR4OU5\arrow-orange-right-6041-large[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66957" y="6265015"/>
              <a:ext cx="360000" cy="341400"/>
            </a:xfrm>
            <a:prstGeom prst="rect">
              <a:avLst/>
            </a:prstGeom>
            <a:noFill/>
            <a:extLst>
              <a:ext uri="{909E8E84-426E-40DD-AFC4-6F175D3DCCD1}">
                <a14:hiddenFill xmlns:a14="http://schemas.microsoft.com/office/drawing/2010/main">
                  <a:solidFill>
                    <a:srgbClr val="FFFFFF"/>
                  </a:solidFill>
                </a14:hiddenFill>
              </a:ext>
            </a:extLst>
          </p:spPr>
        </p:pic>
      </p:grpSp>
      <p:pic>
        <p:nvPicPr>
          <p:cNvPr id="11" name="Picture 2" descr="http://www.lionsclubs.org/common/images/logos/lionlogo_bw.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6237288"/>
            <a:ext cx="457200" cy="432816"/>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904875" y="685800"/>
            <a:ext cx="7325958" cy="5632311"/>
          </a:xfrm>
          <a:prstGeom prst="rect">
            <a:avLst/>
          </a:prstGeom>
          <a:noFill/>
        </p:spPr>
        <p:txBody>
          <a:bodyPr wrap="square" rtlCol="0">
            <a:spAutoFit/>
          </a:bodyPr>
          <a:lstStyle/>
          <a:p>
            <a:r>
              <a:rPr lang="en-US" sz="2400" dirty="0" smtClean="0">
                <a:solidFill>
                  <a:schemeClr val="tx2"/>
                </a:solidFill>
                <a:latin typeface="Arial" pitchFamily="34" charset="0"/>
                <a:cs typeface="Arial" pitchFamily="34" charset="0"/>
              </a:rPr>
              <a:t>The </a:t>
            </a:r>
            <a:r>
              <a:rPr lang="en-US" sz="2400" dirty="0" smtClean="0">
                <a:solidFill>
                  <a:schemeClr val="tx2"/>
                </a:solidFill>
                <a:latin typeface="Arial" pitchFamily="34" charset="0"/>
                <a:cs typeface="Arial" pitchFamily="34" charset="0"/>
                <a:hlinkClick r:id="rId5"/>
              </a:rPr>
              <a:t>Zone and Region Chairperson Center </a:t>
            </a:r>
            <a:r>
              <a:rPr lang="en-US" sz="2400" dirty="0" smtClean="0">
                <a:solidFill>
                  <a:schemeClr val="tx2"/>
                </a:solidFill>
                <a:latin typeface="Arial" pitchFamily="34" charset="0"/>
                <a:cs typeface="Arial" pitchFamily="34" charset="0"/>
              </a:rPr>
              <a:t>provides links to helpful tools for membership growth and club development as well as specific programs for zone chairpersons.</a:t>
            </a:r>
          </a:p>
          <a:p>
            <a:endParaRPr lang="en-US" sz="2400" dirty="0">
              <a:solidFill>
                <a:schemeClr val="tx2"/>
              </a:solidFill>
              <a:latin typeface="Arial" pitchFamily="34" charset="0"/>
              <a:cs typeface="Arial" pitchFamily="34" charset="0"/>
            </a:endParaRPr>
          </a:p>
          <a:p>
            <a:r>
              <a:rPr lang="en-US" sz="2400" dirty="0" smtClean="0">
                <a:solidFill>
                  <a:schemeClr val="tx2"/>
                </a:solidFill>
                <a:latin typeface="Arial" pitchFamily="34" charset="0"/>
                <a:cs typeface="Arial" pitchFamily="34" charset="0"/>
              </a:rPr>
              <a:t>The </a:t>
            </a:r>
            <a:r>
              <a:rPr lang="en-US" sz="2400" dirty="0" smtClean="0">
                <a:solidFill>
                  <a:schemeClr val="tx2"/>
                </a:solidFill>
                <a:latin typeface="Arial" pitchFamily="34" charset="0"/>
                <a:cs typeface="Arial" pitchFamily="34" charset="0"/>
                <a:hlinkClick r:id="rId6"/>
              </a:rPr>
              <a:t>Lions Learning Center </a:t>
            </a:r>
            <a:r>
              <a:rPr lang="en-US" sz="2400" dirty="0" smtClean="0">
                <a:solidFill>
                  <a:schemeClr val="tx2"/>
                </a:solidFill>
                <a:latin typeface="Arial" pitchFamily="34" charset="0"/>
                <a:cs typeface="Arial" pitchFamily="34" charset="0"/>
              </a:rPr>
              <a:t>offers courses on topics to help develop leadership skills. These include effective meetings, providing innovative community service, conflict resolution and coaching, to name a few. </a:t>
            </a:r>
          </a:p>
          <a:p>
            <a:endParaRPr lang="en-US" sz="2400" dirty="0">
              <a:solidFill>
                <a:schemeClr val="tx2"/>
              </a:solidFill>
              <a:latin typeface="Arial" pitchFamily="34" charset="0"/>
              <a:cs typeface="Arial" pitchFamily="34" charset="0"/>
            </a:endParaRPr>
          </a:p>
          <a:p>
            <a:r>
              <a:rPr lang="en-US" sz="2400" dirty="0" smtClean="0">
                <a:solidFill>
                  <a:schemeClr val="tx2"/>
                </a:solidFill>
                <a:latin typeface="Arial" pitchFamily="34" charset="0"/>
                <a:cs typeface="Arial" pitchFamily="34" charset="0"/>
                <a:hlinkClick r:id="rId7"/>
              </a:rPr>
              <a:t>Leadership Resource Center </a:t>
            </a:r>
            <a:r>
              <a:rPr lang="en-US" sz="2400" dirty="0" smtClean="0">
                <a:solidFill>
                  <a:schemeClr val="tx2"/>
                </a:solidFill>
                <a:latin typeface="Arial" pitchFamily="34" charset="0"/>
                <a:cs typeface="Arial" pitchFamily="34" charset="0"/>
              </a:rPr>
              <a:t>has additional training materials, such as club officer orientation, presentations for speaking engagements and the leadership webinar series.</a:t>
            </a:r>
          </a:p>
        </p:txBody>
      </p:sp>
    </p:spTree>
    <p:custDataLst>
      <p:tags r:id="rId1"/>
    </p:custDataLst>
    <p:extLst>
      <p:ext uri="{BB962C8B-B14F-4D97-AF65-F5344CB8AC3E}">
        <p14:creationId xmlns:p14="http://schemas.microsoft.com/office/powerpoint/2010/main" val="1932884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250"/>
                                  </p:stCondLst>
                                  <p:childTnLst>
                                    <p:set>
                                      <p:cBhvr>
                                        <p:cTn id="6" dur="1" fill="hold">
                                          <p:stCondLst>
                                            <p:cond delay="0"/>
                                          </p:stCondLst>
                                        </p:cTn>
                                        <p:tgtEl>
                                          <p:spTgt spid="12">
                                            <p:txEl>
                                              <p:pRg st="2" end="2"/>
                                            </p:txEl>
                                          </p:spTgt>
                                        </p:tgtEl>
                                        <p:attrNameLst>
                                          <p:attrName>style.visibility</p:attrName>
                                        </p:attrNameLst>
                                      </p:cBhvr>
                                      <p:to>
                                        <p:strVal val="visible"/>
                                      </p:to>
                                    </p:set>
                                    <p:animEffect transition="in" filter="fade">
                                      <p:cBhvr>
                                        <p:cTn id="7" dur="1000"/>
                                        <p:tgtEl>
                                          <p:spTgt spid="12">
                                            <p:txEl>
                                              <p:pRg st="2" end="2"/>
                                            </p:txEl>
                                          </p:spTgt>
                                        </p:tgtEl>
                                      </p:cBhvr>
                                    </p:animEffect>
                                  </p:childTnLst>
                                </p:cTn>
                              </p:par>
                            </p:childTnLst>
                          </p:cTn>
                        </p:par>
                        <p:par>
                          <p:cTn id="8" fill="hold">
                            <p:stCondLst>
                              <p:cond delay="3250"/>
                            </p:stCondLst>
                            <p:childTnLst>
                              <p:par>
                                <p:cTn id="9" presetID="10" presetClass="entr" presetSubtype="0" fill="hold" nodeType="afterEffect">
                                  <p:stCondLst>
                                    <p:cond delay="2250"/>
                                  </p:stCondLst>
                                  <p:childTnLst>
                                    <p:set>
                                      <p:cBhvr>
                                        <p:cTn id="10" dur="1" fill="hold">
                                          <p:stCondLst>
                                            <p:cond delay="0"/>
                                          </p:stCondLst>
                                        </p:cTn>
                                        <p:tgtEl>
                                          <p:spTgt spid="12">
                                            <p:txEl>
                                              <p:pRg st="4" end="4"/>
                                            </p:txEl>
                                          </p:spTgt>
                                        </p:tgtEl>
                                        <p:attrNameLst>
                                          <p:attrName>style.visibility</p:attrName>
                                        </p:attrNameLst>
                                      </p:cBhvr>
                                      <p:to>
                                        <p:strVal val="visible"/>
                                      </p:to>
                                    </p:set>
                                    <p:animEffect transition="in" filter="fade">
                                      <p:cBhvr>
                                        <p:cTn id="11" dur="1000"/>
                                        <p:tgtEl>
                                          <p:spTgt spid="12">
                                            <p:txEl>
                                              <p:pRg st="4" end="4"/>
                                            </p:txEl>
                                          </p:spTgt>
                                        </p:tgtEl>
                                      </p:cBhvr>
                                    </p:animEffect>
                                  </p:childTnLst>
                                </p:cTn>
                              </p:par>
                            </p:childTnLst>
                          </p:cTn>
                        </p:par>
                        <p:par>
                          <p:cTn id="12" fill="hold">
                            <p:stCondLst>
                              <p:cond delay="65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407999" y="629556"/>
            <a:ext cx="4326413" cy="55988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914400" y="4579203"/>
            <a:ext cx="7315200" cy="830997"/>
          </a:xfrm>
          <a:prstGeom prst="rect">
            <a:avLst/>
          </a:prstGeom>
          <a:noFill/>
        </p:spPr>
        <p:txBody>
          <a:bodyPr wrap="square" rtlCol="0">
            <a:spAutoFit/>
          </a:bodyPr>
          <a:lstStyle/>
          <a:p>
            <a:pPr algn="ctr"/>
            <a:r>
              <a:rPr lang="en-US" sz="2400" dirty="0">
                <a:solidFill>
                  <a:schemeClr val="tx2"/>
                </a:solidFill>
                <a:latin typeface="Arial" pitchFamily="34" charset="0"/>
                <a:cs typeface="Arial" pitchFamily="34" charset="0"/>
              </a:rPr>
              <a:t>Click </a:t>
            </a:r>
            <a:r>
              <a:rPr lang="en-US" sz="2400" dirty="0">
                <a:solidFill>
                  <a:schemeClr val="tx2"/>
                </a:solidFill>
                <a:latin typeface="Arial" pitchFamily="34" charset="0"/>
                <a:cs typeface="Arial" pitchFamily="34" charset="0"/>
                <a:hlinkClick r:id="rId4"/>
              </a:rPr>
              <a:t>here</a:t>
            </a:r>
            <a:r>
              <a:rPr lang="en-US" sz="2400" dirty="0">
                <a:solidFill>
                  <a:schemeClr val="tx2"/>
                </a:solidFill>
                <a:latin typeface="Arial" pitchFamily="34" charset="0"/>
                <a:cs typeface="Arial" pitchFamily="34" charset="0"/>
              </a:rPr>
              <a:t> if you need to access and print your workbook before continuing.</a:t>
            </a:r>
          </a:p>
        </p:txBody>
      </p:sp>
      <p:pic>
        <p:nvPicPr>
          <p:cNvPr id="8" name="Picture 2" descr="http://www.lionsclubs.org/common/images/logos/lionlogo_bw.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8600" y="6237288"/>
            <a:ext cx="457200" cy="432816"/>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p:cNvGrpSpPr/>
          <p:nvPr/>
        </p:nvGrpSpPr>
        <p:grpSpPr>
          <a:xfrm>
            <a:off x="7315200" y="6265015"/>
            <a:ext cx="1311757" cy="347235"/>
            <a:chOff x="7315200" y="6265015"/>
            <a:chExt cx="1311757" cy="347235"/>
          </a:xfrm>
        </p:grpSpPr>
        <p:sp>
          <p:nvSpPr>
            <p:cNvPr id="3" name="TextBox 2"/>
            <p:cNvSpPr txBox="1"/>
            <p:nvPr/>
          </p:nvSpPr>
          <p:spPr>
            <a:xfrm>
              <a:off x="7315200" y="6273696"/>
              <a:ext cx="914400" cy="338554"/>
            </a:xfrm>
            <a:prstGeom prst="rect">
              <a:avLst/>
            </a:prstGeom>
            <a:noFill/>
          </p:spPr>
          <p:txBody>
            <a:bodyPr wrap="square" rtlCol="0">
              <a:spAutoFit/>
            </a:bodyPr>
            <a:lstStyle/>
            <a:p>
              <a:r>
                <a:rPr lang="en-US" sz="800" dirty="0" smtClean="0">
                  <a:solidFill>
                    <a:schemeClr val="tx2"/>
                  </a:solidFill>
                  <a:latin typeface="Arial" pitchFamily="34" charset="0"/>
                  <a:cs typeface="Arial" pitchFamily="34" charset="0"/>
                </a:rPr>
                <a:t>Click arrow to advance slide.</a:t>
              </a:r>
              <a:endParaRPr lang="en-US" sz="800" dirty="0">
                <a:solidFill>
                  <a:schemeClr val="tx2"/>
                </a:solidFill>
                <a:latin typeface="Arial" pitchFamily="34" charset="0"/>
                <a:cs typeface="Arial" pitchFamily="34" charset="0"/>
              </a:endParaRPr>
            </a:p>
          </p:txBody>
        </p:sp>
        <p:pic>
          <p:nvPicPr>
            <p:cNvPr id="2050" name="Picture 2" descr="C:\Users\vcicero\AppData\Local\Microsoft\Windows\Temporary Internet Files\Content.IE5\61BR4OU5\arrow-orange-right-6041-large[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66957" y="6265015"/>
              <a:ext cx="360000" cy="341400"/>
            </a:xfrm>
            <a:prstGeom prst="rect">
              <a:avLst/>
            </a:prstGeom>
            <a:noFill/>
            <a:extLst>
              <a:ext uri="{909E8E84-426E-40DD-AFC4-6F175D3DCCD1}">
                <a14:hiddenFill xmlns:a14="http://schemas.microsoft.com/office/drawing/2010/main">
                  <a:solidFill>
                    <a:srgbClr val="FFFFFF"/>
                  </a:solidFill>
                </a14:hiddenFill>
              </a:ext>
            </a:extLst>
          </p:spPr>
        </p:pic>
      </p:grpSp>
    </p:spTree>
    <p:custDataLst>
      <p:tags r:id="rId1"/>
    </p:custDataLst>
    <p:extLst>
      <p:ext uri="{BB962C8B-B14F-4D97-AF65-F5344CB8AC3E}">
        <p14:creationId xmlns:p14="http://schemas.microsoft.com/office/powerpoint/2010/main" val="4235059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7315200" y="6265015"/>
            <a:ext cx="1311757" cy="347235"/>
            <a:chOff x="7315200" y="6265015"/>
            <a:chExt cx="1311757" cy="347235"/>
          </a:xfrm>
        </p:grpSpPr>
        <p:sp>
          <p:nvSpPr>
            <p:cNvPr id="9" name="TextBox 8"/>
            <p:cNvSpPr txBox="1"/>
            <p:nvPr/>
          </p:nvSpPr>
          <p:spPr>
            <a:xfrm>
              <a:off x="7315200" y="6273696"/>
              <a:ext cx="914400" cy="338554"/>
            </a:xfrm>
            <a:prstGeom prst="rect">
              <a:avLst/>
            </a:prstGeom>
            <a:noFill/>
          </p:spPr>
          <p:txBody>
            <a:bodyPr wrap="square" rtlCol="0">
              <a:spAutoFit/>
            </a:bodyPr>
            <a:lstStyle/>
            <a:p>
              <a:r>
                <a:rPr lang="en-US" sz="800" dirty="0" smtClean="0">
                  <a:solidFill>
                    <a:schemeClr val="tx2"/>
                  </a:solidFill>
                  <a:latin typeface="Arial" pitchFamily="34" charset="0"/>
                  <a:cs typeface="Arial" pitchFamily="34" charset="0"/>
                </a:rPr>
                <a:t>Click arrow to advance slide.</a:t>
              </a:r>
              <a:endParaRPr lang="en-US" sz="800" dirty="0">
                <a:solidFill>
                  <a:schemeClr val="tx2"/>
                </a:solidFill>
                <a:latin typeface="Arial" pitchFamily="34" charset="0"/>
                <a:cs typeface="Arial" pitchFamily="34" charset="0"/>
              </a:endParaRPr>
            </a:p>
          </p:txBody>
        </p:sp>
        <p:pic>
          <p:nvPicPr>
            <p:cNvPr id="10" name="Picture 2" descr="C:\Users\vcicero\AppData\Local\Microsoft\Windows\Temporary Internet Files\Content.IE5\61BR4OU5\arrow-orange-right-6041-large[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66957" y="6265015"/>
              <a:ext cx="360000" cy="341400"/>
            </a:xfrm>
            <a:prstGeom prst="rect">
              <a:avLst/>
            </a:prstGeom>
            <a:noFill/>
            <a:extLst>
              <a:ext uri="{909E8E84-426E-40DD-AFC4-6F175D3DCCD1}">
                <a14:hiddenFill xmlns:a14="http://schemas.microsoft.com/office/drawing/2010/main">
                  <a:solidFill>
                    <a:srgbClr val="FFFFFF"/>
                  </a:solidFill>
                </a14:hiddenFill>
              </a:ext>
            </a:extLst>
          </p:spPr>
        </p:pic>
      </p:grpSp>
      <p:pic>
        <p:nvPicPr>
          <p:cNvPr id="11" name="Picture 2" descr="http://www.lionsclubs.org/common/images/logos/lionlogo_bw.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6237288"/>
            <a:ext cx="457200" cy="432816"/>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904875" y="1138535"/>
            <a:ext cx="7325958" cy="4154984"/>
          </a:xfrm>
          <a:prstGeom prst="rect">
            <a:avLst/>
          </a:prstGeom>
          <a:noFill/>
        </p:spPr>
        <p:txBody>
          <a:bodyPr wrap="square" rtlCol="0">
            <a:spAutoFit/>
          </a:bodyPr>
          <a:lstStyle/>
          <a:p>
            <a:r>
              <a:rPr lang="en-US" sz="2400" dirty="0" smtClean="0">
                <a:solidFill>
                  <a:schemeClr val="tx2"/>
                </a:solidFill>
                <a:latin typeface="Arial" pitchFamily="34" charset="0"/>
                <a:cs typeface="Arial" pitchFamily="34" charset="0"/>
              </a:rPr>
              <a:t>The </a:t>
            </a:r>
            <a:r>
              <a:rPr lang="en-US" sz="2400" dirty="0" smtClean="0">
                <a:solidFill>
                  <a:schemeClr val="tx2"/>
                </a:solidFill>
                <a:latin typeface="Arial" pitchFamily="34" charset="0"/>
                <a:cs typeface="Arial" pitchFamily="34" charset="0"/>
                <a:hlinkClick r:id="rId5"/>
              </a:rPr>
              <a:t>Lions</a:t>
            </a:r>
            <a:r>
              <a:rPr lang="en-US" sz="2400" dirty="0" smtClean="0">
                <a:solidFill>
                  <a:schemeClr val="tx2"/>
                </a:solidFill>
                <a:latin typeface="Arial" pitchFamily="34" charset="0"/>
                <a:cs typeface="Arial" pitchFamily="34" charset="0"/>
              </a:rPr>
              <a:t> membership center provides a variety of tools that focus on:</a:t>
            </a:r>
          </a:p>
          <a:p>
            <a:pPr marL="342900" indent="-342900">
              <a:lnSpc>
                <a:spcPct val="150000"/>
              </a:lnSpc>
              <a:buFont typeface="Arial" pitchFamily="34" charset="0"/>
              <a:buChar char="•"/>
            </a:pPr>
            <a:r>
              <a:rPr lang="en-US" sz="2400" dirty="0" smtClean="0">
                <a:solidFill>
                  <a:schemeClr val="tx2"/>
                </a:solidFill>
                <a:latin typeface="Arial" pitchFamily="34" charset="0"/>
                <a:cs typeface="Arial" pitchFamily="34" charset="0"/>
                <a:hlinkClick r:id="rId6"/>
              </a:rPr>
              <a:t>New Members</a:t>
            </a:r>
            <a:endParaRPr lang="en-US" sz="2400" dirty="0" smtClean="0">
              <a:solidFill>
                <a:schemeClr val="tx2"/>
              </a:solidFill>
              <a:latin typeface="Arial" pitchFamily="34" charset="0"/>
              <a:cs typeface="Arial" pitchFamily="34" charset="0"/>
            </a:endParaRPr>
          </a:p>
          <a:p>
            <a:pPr marL="342900" indent="-342900">
              <a:lnSpc>
                <a:spcPct val="150000"/>
              </a:lnSpc>
              <a:buFont typeface="Arial" pitchFamily="34" charset="0"/>
              <a:buChar char="•"/>
            </a:pPr>
            <a:r>
              <a:rPr lang="en-US" sz="2400" dirty="0" smtClean="0">
                <a:solidFill>
                  <a:schemeClr val="tx2"/>
                </a:solidFill>
                <a:latin typeface="Arial" pitchFamily="34" charset="0"/>
                <a:cs typeface="Arial" pitchFamily="34" charset="0"/>
                <a:hlinkClick r:id="rId7"/>
              </a:rPr>
              <a:t>New Clubs</a:t>
            </a:r>
            <a:endParaRPr lang="en-US" sz="2400" dirty="0" smtClean="0">
              <a:solidFill>
                <a:schemeClr val="tx2"/>
              </a:solidFill>
              <a:latin typeface="Arial" pitchFamily="34" charset="0"/>
              <a:cs typeface="Arial" pitchFamily="34" charset="0"/>
            </a:endParaRPr>
          </a:p>
          <a:p>
            <a:pPr marL="342900" indent="-342900">
              <a:lnSpc>
                <a:spcPct val="150000"/>
              </a:lnSpc>
              <a:buFont typeface="Arial" pitchFamily="34" charset="0"/>
              <a:buChar char="•"/>
            </a:pPr>
            <a:r>
              <a:rPr lang="en-US" sz="2400" dirty="0" smtClean="0">
                <a:solidFill>
                  <a:schemeClr val="tx2"/>
                </a:solidFill>
                <a:latin typeface="Arial" pitchFamily="34" charset="0"/>
                <a:cs typeface="Arial" pitchFamily="34" charset="0"/>
                <a:hlinkClick r:id="rId8"/>
              </a:rPr>
              <a:t>Inviting Members</a:t>
            </a:r>
            <a:endParaRPr lang="en-US" sz="2400" dirty="0" smtClean="0">
              <a:solidFill>
                <a:schemeClr val="tx2"/>
              </a:solidFill>
              <a:latin typeface="Arial" pitchFamily="34" charset="0"/>
              <a:cs typeface="Arial" pitchFamily="34" charset="0"/>
            </a:endParaRPr>
          </a:p>
          <a:p>
            <a:pPr marL="342900" indent="-342900">
              <a:lnSpc>
                <a:spcPct val="150000"/>
              </a:lnSpc>
              <a:buFont typeface="Arial" pitchFamily="34" charset="0"/>
              <a:buChar char="•"/>
            </a:pPr>
            <a:r>
              <a:rPr lang="en-US" sz="2400" dirty="0" smtClean="0">
                <a:solidFill>
                  <a:schemeClr val="tx2"/>
                </a:solidFill>
                <a:latin typeface="Arial" pitchFamily="34" charset="0"/>
                <a:cs typeface="Arial" pitchFamily="34" charset="0"/>
                <a:hlinkClick r:id="rId9"/>
              </a:rPr>
              <a:t>Strengthening Membership</a:t>
            </a:r>
            <a:endParaRPr lang="en-US" sz="2400" dirty="0" smtClean="0">
              <a:solidFill>
                <a:schemeClr val="tx2"/>
              </a:solidFill>
              <a:latin typeface="Arial" pitchFamily="34" charset="0"/>
              <a:cs typeface="Arial" pitchFamily="34" charset="0"/>
            </a:endParaRPr>
          </a:p>
          <a:p>
            <a:pPr marL="342900" indent="-342900">
              <a:lnSpc>
                <a:spcPct val="150000"/>
              </a:lnSpc>
              <a:buFont typeface="Arial" pitchFamily="34" charset="0"/>
              <a:buChar char="•"/>
            </a:pPr>
            <a:endParaRPr lang="en-US" sz="2400" dirty="0" smtClean="0">
              <a:solidFill>
                <a:schemeClr val="tx2"/>
              </a:solidFill>
              <a:latin typeface="Arial" pitchFamily="34" charset="0"/>
              <a:cs typeface="Arial" pitchFamily="34" charset="0"/>
            </a:endParaRPr>
          </a:p>
          <a:p>
            <a:pPr>
              <a:lnSpc>
                <a:spcPct val="150000"/>
              </a:lnSpc>
            </a:pPr>
            <a:endParaRPr lang="en-US" sz="2400" dirty="0" smtClean="0">
              <a:solidFill>
                <a:schemeClr val="tx2"/>
              </a:solidFill>
              <a:latin typeface="Arial" pitchFamily="34" charset="0"/>
              <a:cs typeface="Arial" pitchFamily="34" charset="0"/>
            </a:endParaRPr>
          </a:p>
        </p:txBody>
      </p:sp>
    </p:spTree>
    <p:custDataLst>
      <p:tags r:id="rId1"/>
    </p:custDataLst>
    <p:extLst>
      <p:ext uri="{BB962C8B-B14F-4D97-AF65-F5344CB8AC3E}">
        <p14:creationId xmlns:p14="http://schemas.microsoft.com/office/powerpoint/2010/main" val="200404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7315200" y="6265015"/>
            <a:ext cx="1311757" cy="347235"/>
            <a:chOff x="7315200" y="6265015"/>
            <a:chExt cx="1311757" cy="347235"/>
          </a:xfrm>
        </p:grpSpPr>
        <p:sp>
          <p:nvSpPr>
            <p:cNvPr id="9" name="TextBox 8"/>
            <p:cNvSpPr txBox="1"/>
            <p:nvPr/>
          </p:nvSpPr>
          <p:spPr>
            <a:xfrm>
              <a:off x="7315200" y="6273696"/>
              <a:ext cx="914400" cy="338554"/>
            </a:xfrm>
            <a:prstGeom prst="rect">
              <a:avLst/>
            </a:prstGeom>
            <a:noFill/>
          </p:spPr>
          <p:txBody>
            <a:bodyPr wrap="square" rtlCol="0">
              <a:spAutoFit/>
            </a:bodyPr>
            <a:lstStyle/>
            <a:p>
              <a:r>
                <a:rPr lang="en-US" sz="800" dirty="0" smtClean="0">
                  <a:solidFill>
                    <a:schemeClr val="tx2"/>
                  </a:solidFill>
                  <a:latin typeface="Arial" pitchFamily="34" charset="0"/>
                  <a:cs typeface="Arial" pitchFamily="34" charset="0"/>
                </a:rPr>
                <a:t>Click arrow to advance slide.</a:t>
              </a:r>
              <a:endParaRPr lang="en-US" sz="800" dirty="0">
                <a:solidFill>
                  <a:schemeClr val="tx2"/>
                </a:solidFill>
                <a:latin typeface="Arial" pitchFamily="34" charset="0"/>
                <a:cs typeface="Arial" pitchFamily="34" charset="0"/>
              </a:endParaRPr>
            </a:p>
          </p:txBody>
        </p:sp>
        <p:pic>
          <p:nvPicPr>
            <p:cNvPr id="10" name="Picture 2" descr="C:\Users\vcicero\AppData\Local\Microsoft\Windows\Temporary Internet Files\Content.IE5\61BR4OU5\arrow-orange-right-6041-large[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66957" y="6265015"/>
              <a:ext cx="360000" cy="341400"/>
            </a:xfrm>
            <a:prstGeom prst="rect">
              <a:avLst/>
            </a:prstGeom>
            <a:noFill/>
            <a:extLst>
              <a:ext uri="{909E8E84-426E-40DD-AFC4-6F175D3DCCD1}">
                <a14:hiddenFill xmlns:a14="http://schemas.microsoft.com/office/drawing/2010/main">
                  <a:solidFill>
                    <a:srgbClr val="FFFFFF"/>
                  </a:solidFill>
                </a14:hiddenFill>
              </a:ext>
            </a:extLst>
          </p:spPr>
        </p:pic>
      </p:grpSp>
      <p:pic>
        <p:nvPicPr>
          <p:cNvPr id="11" name="Picture 2" descr="http://www.lionsclubs.org/common/images/logos/lionlogo_bw.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6237288"/>
            <a:ext cx="457200" cy="432816"/>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904875" y="685800"/>
            <a:ext cx="7325958" cy="5940088"/>
          </a:xfrm>
          <a:prstGeom prst="rect">
            <a:avLst/>
          </a:prstGeom>
          <a:noFill/>
        </p:spPr>
        <p:txBody>
          <a:bodyPr wrap="square" rtlCol="0">
            <a:spAutoFit/>
          </a:bodyPr>
          <a:lstStyle/>
          <a:p>
            <a:r>
              <a:rPr lang="en-US" sz="2400" dirty="0" smtClean="0">
                <a:solidFill>
                  <a:schemeClr val="tx2"/>
                </a:solidFill>
                <a:latin typeface="Arial" pitchFamily="34" charset="0"/>
                <a:cs typeface="Arial" pitchFamily="34" charset="0"/>
              </a:rPr>
              <a:t>The </a:t>
            </a:r>
            <a:r>
              <a:rPr lang="en-US" sz="2400" dirty="0" smtClean="0">
                <a:solidFill>
                  <a:schemeClr val="tx2"/>
                </a:solidFill>
                <a:latin typeface="Arial" pitchFamily="34" charset="0"/>
                <a:cs typeface="Arial" pitchFamily="34" charset="0"/>
                <a:hlinkClick r:id="rId5"/>
              </a:rPr>
              <a:t>Serve!</a:t>
            </a:r>
            <a:r>
              <a:rPr lang="en-US" sz="2400" dirty="0" smtClean="0">
                <a:solidFill>
                  <a:schemeClr val="tx2"/>
                </a:solidFill>
                <a:latin typeface="Arial" pitchFamily="34" charset="0"/>
                <a:cs typeface="Arial" pitchFamily="34" charset="0"/>
              </a:rPr>
              <a:t> center offers a variety of ideas that focus on:</a:t>
            </a:r>
          </a:p>
          <a:p>
            <a:pPr marL="342900" indent="-342900">
              <a:buFont typeface="Arial" pitchFamily="34" charset="0"/>
              <a:buChar char="•"/>
            </a:pPr>
            <a:r>
              <a:rPr lang="en-US" sz="2000" dirty="0" smtClean="0">
                <a:solidFill>
                  <a:schemeClr val="tx2"/>
                </a:solidFill>
                <a:latin typeface="Arial" pitchFamily="34" charset="0"/>
                <a:cs typeface="Arial" pitchFamily="34" charset="0"/>
              </a:rPr>
              <a:t>Centennial </a:t>
            </a:r>
            <a:r>
              <a:rPr lang="en-US" sz="2000" dirty="0">
                <a:solidFill>
                  <a:schemeClr val="tx2"/>
                </a:solidFill>
                <a:latin typeface="Arial" pitchFamily="34" charset="0"/>
                <a:cs typeface="Arial" pitchFamily="34" charset="0"/>
              </a:rPr>
              <a:t>Service Challenge</a:t>
            </a:r>
          </a:p>
          <a:p>
            <a:pPr marL="342900" indent="-342900">
              <a:buFont typeface="Arial" pitchFamily="34" charset="0"/>
              <a:buChar char="•"/>
            </a:pPr>
            <a:r>
              <a:rPr lang="en-US" sz="2000" dirty="0" smtClean="0">
                <a:solidFill>
                  <a:schemeClr val="tx2"/>
                </a:solidFill>
                <a:latin typeface="Arial" pitchFamily="34" charset="0"/>
                <a:cs typeface="Arial" pitchFamily="34" charset="0"/>
              </a:rPr>
              <a:t>Sight</a:t>
            </a:r>
            <a:endParaRPr lang="en-US" sz="2000" dirty="0">
              <a:solidFill>
                <a:schemeClr val="tx2"/>
              </a:solidFill>
              <a:latin typeface="Arial" pitchFamily="34" charset="0"/>
              <a:cs typeface="Arial" pitchFamily="34" charset="0"/>
            </a:endParaRPr>
          </a:p>
          <a:p>
            <a:pPr marL="342900" indent="-342900">
              <a:buFont typeface="Arial" pitchFamily="34" charset="0"/>
              <a:buChar char="•"/>
            </a:pPr>
            <a:r>
              <a:rPr lang="en-US" sz="2000" dirty="0" smtClean="0">
                <a:solidFill>
                  <a:schemeClr val="tx2"/>
                </a:solidFill>
                <a:latin typeface="Arial" pitchFamily="34" charset="0"/>
                <a:cs typeface="Arial" pitchFamily="34" charset="0"/>
              </a:rPr>
              <a:t>Environment</a:t>
            </a:r>
            <a:endParaRPr lang="en-US" sz="2000" dirty="0">
              <a:solidFill>
                <a:schemeClr val="tx2"/>
              </a:solidFill>
              <a:latin typeface="Arial" pitchFamily="34" charset="0"/>
              <a:cs typeface="Arial" pitchFamily="34" charset="0"/>
            </a:endParaRPr>
          </a:p>
          <a:p>
            <a:pPr marL="342900" indent="-342900">
              <a:buFont typeface="Arial" pitchFamily="34" charset="0"/>
              <a:buChar char="•"/>
            </a:pPr>
            <a:r>
              <a:rPr lang="en-US" sz="2000" dirty="0" smtClean="0">
                <a:solidFill>
                  <a:schemeClr val="tx2"/>
                </a:solidFill>
                <a:latin typeface="Arial" pitchFamily="34" charset="0"/>
                <a:cs typeface="Arial" pitchFamily="34" charset="0"/>
              </a:rPr>
              <a:t>Children </a:t>
            </a:r>
            <a:r>
              <a:rPr lang="en-US" sz="2000" dirty="0">
                <a:solidFill>
                  <a:schemeClr val="tx2"/>
                </a:solidFill>
                <a:latin typeface="Arial" pitchFamily="34" charset="0"/>
                <a:cs typeface="Arial" pitchFamily="34" charset="0"/>
              </a:rPr>
              <a:t>and Youth</a:t>
            </a:r>
          </a:p>
          <a:p>
            <a:pPr marL="342900" indent="-342900">
              <a:buFont typeface="Arial" pitchFamily="34" charset="0"/>
              <a:buChar char="•"/>
            </a:pPr>
            <a:r>
              <a:rPr lang="en-US" sz="2000" dirty="0" smtClean="0">
                <a:solidFill>
                  <a:schemeClr val="tx2"/>
                </a:solidFill>
                <a:latin typeface="Arial" pitchFamily="34" charset="0"/>
                <a:cs typeface="Arial" pitchFamily="34" charset="0"/>
              </a:rPr>
              <a:t>Diabetes</a:t>
            </a:r>
            <a:endParaRPr lang="en-US" sz="2000" dirty="0">
              <a:solidFill>
                <a:schemeClr val="tx2"/>
              </a:solidFill>
              <a:latin typeface="Arial" pitchFamily="34" charset="0"/>
              <a:cs typeface="Arial" pitchFamily="34" charset="0"/>
            </a:endParaRPr>
          </a:p>
          <a:p>
            <a:pPr marL="342900" indent="-342900">
              <a:buFont typeface="Arial" pitchFamily="34" charset="0"/>
              <a:buChar char="•"/>
            </a:pPr>
            <a:r>
              <a:rPr lang="en-US" sz="2000" dirty="0" smtClean="0">
                <a:solidFill>
                  <a:schemeClr val="tx2"/>
                </a:solidFill>
                <a:latin typeface="Arial" pitchFamily="34" charset="0"/>
                <a:cs typeface="Arial" pitchFamily="34" charset="0"/>
              </a:rPr>
              <a:t>Literacy</a:t>
            </a:r>
            <a:endParaRPr lang="en-US" sz="2000" dirty="0">
              <a:solidFill>
                <a:schemeClr val="tx2"/>
              </a:solidFill>
              <a:latin typeface="Arial" pitchFamily="34" charset="0"/>
              <a:cs typeface="Arial" pitchFamily="34" charset="0"/>
            </a:endParaRPr>
          </a:p>
          <a:p>
            <a:pPr marL="342900" indent="-342900">
              <a:buFont typeface="Arial" pitchFamily="34" charset="0"/>
              <a:buChar char="•"/>
            </a:pPr>
            <a:r>
              <a:rPr lang="en-US" sz="2000" dirty="0" smtClean="0">
                <a:solidFill>
                  <a:schemeClr val="tx2"/>
                </a:solidFill>
                <a:latin typeface="Arial" pitchFamily="34" charset="0"/>
                <a:cs typeface="Arial" pitchFamily="34" charset="0"/>
              </a:rPr>
              <a:t>Hearing</a:t>
            </a:r>
            <a:endParaRPr lang="en-US" sz="2000" dirty="0">
              <a:solidFill>
                <a:schemeClr val="tx2"/>
              </a:solidFill>
              <a:latin typeface="Arial" pitchFamily="34" charset="0"/>
              <a:cs typeface="Arial" pitchFamily="34" charset="0"/>
            </a:endParaRPr>
          </a:p>
          <a:p>
            <a:pPr marL="342900" indent="-342900">
              <a:buFont typeface="Arial" pitchFamily="34" charset="0"/>
              <a:buChar char="•"/>
            </a:pPr>
            <a:r>
              <a:rPr lang="en-US" sz="2000" dirty="0" smtClean="0">
                <a:solidFill>
                  <a:schemeClr val="tx2"/>
                </a:solidFill>
                <a:latin typeface="Arial" pitchFamily="34" charset="0"/>
                <a:cs typeface="Arial" pitchFamily="34" charset="0"/>
              </a:rPr>
              <a:t>Disaster </a:t>
            </a:r>
            <a:r>
              <a:rPr lang="en-US" sz="2000" dirty="0">
                <a:solidFill>
                  <a:schemeClr val="tx2"/>
                </a:solidFill>
                <a:latin typeface="Arial" pitchFamily="34" charset="0"/>
                <a:cs typeface="Arial" pitchFamily="34" charset="0"/>
              </a:rPr>
              <a:t>Relief</a:t>
            </a:r>
          </a:p>
          <a:p>
            <a:pPr marL="342900" indent="-342900">
              <a:buFont typeface="Arial" pitchFamily="34" charset="0"/>
              <a:buChar char="•"/>
            </a:pPr>
            <a:r>
              <a:rPr lang="en-US" sz="2000" dirty="0" smtClean="0">
                <a:solidFill>
                  <a:schemeClr val="tx2"/>
                </a:solidFill>
                <a:latin typeface="Arial" pitchFamily="34" charset="0"/>
                <a:cs typeface="Arial" pitchFamily="34" charset="0"/>
              </a:rPr>
              <a:t>Community </a:t>
            </a:r>
            <a:r>
              <a:rPr lang="en-US" sz="2000" dirty="0">
                <a:solidFill>
                  <a:schemeClr val="tx2"/>
                </a:solidFill>
                <a:latin typeface="Arial" pitchFamily="34" charset="0"/>
                <a:cs typeface="Arial" pitchFamily="34" charset="0"/>
              </a:rPr>
              <a:t>Outreach</a:t>
            </a:r>
          </a:p>
          <a:p>
            <a:pPr marL="342900" indent="-342900">
              <a:buFont typeface="Arial" pitchFamily="34" charset="0"/>
              <a:buChar char="•"/>
            </a:pPr>
            <a:r>
              <a:rPr lang="en-US" sz="2000" dirty="0" smtClean="0">
                <a:solidFill>
                  <a:schemeClr val="tx2"/>
                </a:solidFill>
                <a:latin typeface="Arial" pitchFamily="34" charset="0"/>
                <a:cs typeface="Arial" pitchFamily="34" charset="0"/>
              </a:rPr>
              <a:t>Global Outreach</a:t>
            </a:r>
          </a:p>
          <a:p>
            <a:endParaRPr lang="en-US" sz="2400" dirty="0" smtClean="0">
              <a:solidFill>
                <a:schemeClr val="tx2"/>
              </a:solidFill>
              <a:latin typeface="Arial" pitchFamily="34" charset="0"/>
              <a:cs typeface="Arial" pitchFamily="34" charset="0"/>
            </a:endParaRPr>
          </a:p>
          <a:p>
            <a:r>
              <a:rPr lang="en-US" sz="2400" dirty="0" smtClean="0">
                <a:solidFill>
                  <a:schemeClr val="tx2"/>
                </a:solidFill>
                <a:latin typeface="Arial" pitchFamily="34" charset="0"/>
                <a:cs typeface="Arial" pitchFamily="34" charset="0"/>
              </a:rPr>
              <a:t>The GMT-D and GLT-D are also available to provide clubs and the District Governor’s Advisory Committee additional assistance.</a:t>
            </a:r>
            <a:endParaRPr lang="en-US" sz="2400" dirty="0">
              <a:solidFill>
                <a:schemeClr val="tx2"/>
              </a:solidFill>
              <a:latin typeface="Arial" pitchFamily="34" charset="0"/>
              <a:cs typeface="Arial" pitchFamily="34" charset="0"/>
            </a:endParaRPr>
          </a:p>
          <a:p>
            <a:pPr marL="342900" indent="-342900">
              <a:lnSpc>
                <a:spcPct val="150000"/>
              </a:lnSpc>
              <a:buFont typeface="Arial" pitchFamily="34" charset="0"/>
              <a:buChar char="•"/>
            </a:pPr>
            <a:endParaRPr lang="en-US" sz="2400" dirty="0" smtClean="0">
              <a:solidFill>
                <a:schemeClr val="tx2"/>
              </a:solidFill>
              <a:latin typeface="Arial" pitchFamily="34" charset="0"/>
              <a:cs typeface="Arial" pitchFamily="34" charset="0"/>
            </a:endParaRPr>
          </a:p>
        </p:txBody>
      </p:sp>
    </p:spTree>
    <p:custDataLst>
      <p:tags r:id="rId1"/>
    </p:custDataLst>
    <p:extLst>
      <p:ext uri="{BB962C8B-B14F-4D97-AF65-F5344CB8AC3E}">
        <p14:creationId xmlns:p14="http://schemas.microsoft.com/office/powerpoint/2010/main" val="3180826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000"/>
                                  </p:stCondLst>
                                  <p:childTnLst>
                                    <p:set>
                                      <p:cBhvr>
                                        <p:cTn id="6" dur="1" fill="hold">
                                          <p:stCondLst>
                                            <p:cond delay="0"/>
                                          </p:stCondLst>
                                        </p:cTn>
                                        <p:tgtEl>
                                          <p:spTgt spid="12">
                                            <p:txEl>
                                              <p:pRg st="12" end="12"/>
                                            </p:txEl>
                                          </p:spTgt>
                                        </p:tgtEl>
                                        <p:attrNameLst>
                                          <p:attrName>style.visibility</p:attrName>
                                        </p:attrNameLst>
                                      </p:cBhvr>
                                      <p:to>
                                        <p:strVal val="visible"/>
                                      </p:to>
                                    </p:set>
                                    <p:animEffect transition="in" filter="fade">
                                      <p:cBhvr>
                                        <p:cTn id="7" dur="1000"/>
                                        <p:tgtEl>
                                          <p:spTgt spid="12">
                                            <p:txEl>
                                              <p:pRg st="12" end="12"/>
                                            </p:txEl>
                                          </p:spTgt>
                                        </p:tgtEl>
                                      </p:cBhvr>
                                    </p:animEffect>
                                  </p:childTnLst>
                                </p:cTn>
                              </p:par>
                            </p:childTnLst>
                          </p:cTn>
                        </p:par>
                        <p:par>
                          <p:cTn id="8" fill="hold">
                            <p:stCondLst>
                              <p:cond delay="30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52500"/>
            <a:ext cx="7772400" cy="1362075"/>
          </a:xfrm>
        </p:spPr>
        <p:txBody>
          <a:bodyPr/>
          <a:lstStyle/>
          <a:p>
            <a:r>
              <a:rPr lang="en-US" dirty="0" smtClean="0">
                <a:latin typeface="Arial" pitchFamily="34" charset="0"/>
                <a:cs typeface="Arial" pitchFamily="34" charset="0"/>
              </a:rPr>
              <a:t>3 Scenarios</a:t>
            </a:r>
            <a:r>
              <a:rPr lang="en-US" dirty="0" smtClean="0"/>
              <a:t> </a:t>
            </a:r>
            <a:endParaRPr lang="en-US" dirty="0"/>
          </a:p>
        </p:txBody>
      </p:sp>
      <p:pic>
        <p:nvPicPr>
          <p:cNvPr id="7" name="Picture 2" descr="http://www.lionsclubs.org/common/images/logos/lionlogo_bw.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6237288"/>
            <a:ext cx="457200" cy="432816"/>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7315200" y="6265015"/>
            <a:ext cx="1311757" cy="347235"/>
            <a:chOff x="7315200" y="6265015"/>
            <a:chExt cx="1311757" cy="347235"/>
          </a:xfrm>
        </p:grpSpPr>
        <p:sp>
          <p:nvSpPr>
            <p:cNvPr id="9" name="TextBox 8"/>
            <p:cNvSpPr txBox="1"/>
            <p:nvPr/>
          </p:nvSpPr>
          <p:spPr>
            <a:xfrm>
              <a:off x="7315200" y="6273696"/>
              <a:ext cx="914400" cy="338554"/>
            </a:xfrm>
            <a:prstGeom prst="rect">
              <a:avLst/>
            </a:prstGeom>
            <a:noFill/>
          </p:spPr>
          <p:txBody>
            <a:bodyPr wrap="square" rtlCol="0">
              <a:spAutoFit/>
            </a:bodyPr>
            <a:lstStyle/>
            <a:p>
              <a:r>
                <a:rPr lang="en-US" sz="800" dirty="0" smtClean="0">
                  <a:solidFill>
                    <a:schemeClr val="tx2"/>
                  </a:solidFill>
                  <a:latin typeface="Arial" pitchFamily="34" charset="0"/>
                  <a:cs typeface="Arial" pitchFamily="34" charset="0"/>
                </a:rPr>
                <a:t>Click arrow to advance slide.</a:t>
              </a:r>
              <a:endParaRPr lang="en-US" sz="800" dirty="0">
                <a:solidFill>
                  <a:schemeClr val="tx2"/>
                </a:solidFill>
                <a:latin typeface="Arial" pitchFamily="34" charset="0"/>
                <a:cs typeface="Arial" pitchFamily="34" charset="0"/>
              </a:endParaRPr>
            </a:p>
          </p:txBody>
        </p:sp>
        <p:pic>
          <p:nvPicPr>
            <p:cNvPr id="10" name="Picture 2" descr="C:\Users\vcicero\AppData\Local\Microsoft\Windows\Temporary Internet Files\Content.IE5\61BR4OU5\arrow-orange-right-6041-large[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66957" y="6265015"/>
              <a:ext cx="360000" cy="341400"/>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TextBox 10"/>
          <p:cNvSpPr txBox="1"/>
          <p:nvPr/>
        </p:nvSpPr>
        <p:spPr>
          <a:xfrm>
            <a:off x="903642" y="5955268"/>
            <a:ext cx="7315200" cy="369332"/>
          </a:xfrm>
          <a:prstGeom prst="rect">
            <a:avLst/>
          </a:prstGeom>
          <a:noFill/>
        </p:spPr>
        <p:txBody>
          <a:bodyPr wrap="square" rtlCol="0">
            <a:spAutoFit/>
          </a:bodyPr>
          <a:lstStyle/>
          <a:p>
            <a:pPr algn="ctr"/>
            <a:r>
              <a:rPr lang="en-US" dirty="0" smtClean="0">
                <a:solidFill>
                  <a:schemeClr val="tx2"/>
                </a:solidFill>
                <a:latin typeface="Arial" pitchFamily="34" charset="0"/>
                <a:cs typeface="Arial" pitchFamily="34" charset="0"/>
              </a:rPr>
              <a:t>Turn to page 7 in your workbook.</a:t>
            </a:r>
            <a:endParaRPr lang="en-US" dirty="0">
              <a:solidFill>
                <a:schemeClr val="tx2"/>
              </a:solidFill>
              <a:latin typeface="Arial" pitchFamily="34" charset="0"/>
              <a:cs typeface="Arial" pitchFamily="34" charset="0"/>
            </a:endParaRPr>
          </a:p>
        </p:txBody>
      </p:sp>
      <p:sp>
        <p:nvSpPr>
          <p:cNvPr id="13" name="Text Placeholder 2"/>
          <p:cNvSpPr txBox="1">
            <a:spLocks/>
          </p:cNvSpPr>
          <p:nvPr/>
        </p:nvSpPr>
        <p:spPr>
          <a:xfrm>
            <a:off x="676835" y="2700338"/>
            <a:ext cx="7772400" cy="1338262"/>
          </a:xfrm>
          <a:prstGeom prst="rect">
            <a:avLst/>
          </a:prstGeom>
        </p:spPr>
        <p:txBody>
          <a:bodyPr anchor="t" anchorCtr="0">
            <a:normAutofit/>
          </a:bodyPr>
          <a:lstStyle>
            <a:lvl1pPr marL="0" indent="0" algn="l" rtl="0" eaLnBrk="1" latinLnBrk="0" hangingPunct="1">
              <a:spcBef>
                <a:spcPts val="580"/>
              </a:spcBef>
              <a:buClr>
                <a:schemeClr val="accent1"/>
              </a:buClr>
              <a:buSzPct val="85000"/>
              <a:buFont typeface="Wingdings 2"/>
              <a:buNone/>
              <a:defRPr kumimoji="0" sz="2400" kern="1200">
                <a:solidFill>
                  <a:schemeClr val="tx1">
                    <a:tint val="75000"/>
                  </a:schemeClr>
                </a:solidFill>
                <a:latin typeface="+mn-lt"/>
                <a:ea typeface="+mn-ea"/>
                <a:cs typeface="+mn-cs"/>
              </a:defRPr>
            </a:lvl1pPr>
            <a:lvl2pPr marL="548640" indent="-228600" algn="l" rtl="0" eaLnBrk="1" latinLnBrk="0" hangingPunct="1">
              <a:spcBef>
                <a:spcPts val="370"/>
              </a:spcBef>
              <a:buClr>
                <a:schemeClr val="accent2"/>
              </a:buClr>
              <a:buSzPct val="85000"/>
              <a:buFont typeface="Wingdings 2"/>
              <a:buNone/>
              <a:defRPr kumimoji="0" sz="1800" kern="1200">
                <a:solidFill>
                  <a:schemeClr val="tx1">
                    <a:tint val="75000"/>
                  </a:schemeClr>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None/>
              <a:defRPr kumimoji="0" sz="1600" kern="1200">
                <a:solidFill>
                  <a:schemeClr val="tx1">
                    <a:tint val="75000"/>
                  </a:schemeClr>
                </a:solidFill>
                <a:latin typeface="+mn-lt"/>
                <a:ea typeface="+mn-ea"/>
                <a:cs typeface="+mn-cs"/>
              </a:defRPr>
            </a:lvl3pPr>
            <a:lvl4pPr marL="1097280" indent="-228600" algn="l" rtl="0" eaLnBrk="1" latinLnBrk="0" hangingPunct="1">
              <a:spcBef>
                <a:spcPts val="370"/>
              </a:spcBef>
              <a:buClr>
                <a:schemeClr val="accent3"/>
              </a:buClr>
              <a:buSzPct val="80000"/>
              <a:buFont typeface="Wingdings 2"/>
              <a:buNone/>
              <a:defRPr kumimoji="0" sz="1400" kern="1200">
                <a:solidFill>
                  <a:schemeClr val="tx1">
                    <a:tint val="75000"/>
                  </a:schemeClr>
                </a:solidFill>
                <a:latin typeface="+mn-lt"/>
                <a:ea typeface="+mn-ea"/>
                <a:cs typeface="+mn-cs"/>
              </a:defRPr>
            </a:lvl4pPr>
            <a:lvl5pPr marL="1371600" indent="-228600" algn="l" rtl="0" eaLnBrk="1" latinLnBrk="0" hangingPunct="1">
              <a:spcBef>
                <a:spcPts val="370"/>
              </a:spcBef>
              <a:buClr>
                <a:schemeClr val="accent3"/>
              </a:buClr>
              <a:buFontTx/>
              <a:buNone/>
              <a:defRPr kumimoji="0" sz="1400" kern="1200">
                <a:solidFill>
                  <a:schemeClr val="tx1">
                    <a:tint val="75000"/>
                  </a:schemeClr>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r>
              <a:rPr lang="en-US" dirty="0" smtClean="0">
                <a:solidFill>
                  <a:schemeClr val="tx2"/>
                </a:solidFill>
                <a:latin typeface="Arial" pitchFamily="34" charset="0"/>
                <a:cs typeface="Arial" pitchFamily="34" charset="0"/>
              </a:rPr>
              <a:t>What would you do?</a:t>
            </a:r>
            <a:endParaRPr lang="en-US" dirty="0">
              <a:solidFill>
                <a:schemeClr val="tx2"/>
              </a:solidFill>
              <a:latin typeface="Arial" pitchFamily="34" charset="0"/>
              <a:cs typeface="Arial" pitchFamily="34" charset="0"/>
            </a:endParaRPr>
          </a:p>
        </p:txBody>
      </p:sp>
    </p:spTree>
    <p:custDataLst>
      <p:tags r:id="rId1"/>
    </p:custDataLst>
    <p:extLst>
      <p:ext uri="{BB962C8B-B14F-4D97-AF65-F5344CB8AC3E}">
        <p14:creationId xmlns:p14="http://schemas.microsoft.com/office/powerpoint/2010/main" val="3533996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1000"/>
                                        <p:tgtEl>
                                          <p:spTgt spid="13">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7315200" y="6265015"/>
            <a:ext cx="1311757" cy="347235"/>
            <a:chOff x="7315200" y="6265015"/>
            <a:chExt cx="1311757" cy="347235"/>
          </a:xfrm>
        </p:grpSpPr>
        <p:sp>
          <p:nvSpPr>
            <p:cNvPr id="9" name="TextBox 8"/>
            <p:cNvSpPr txBox="1"/>
            <p:nvPr/>
          </p:nvSpPr>
          <p:spPr>
            <a:xfrm>
              <a:off x="7315200" y="6273696"/>
              <a:ext cx="914400" cy="338554"/>
            </a:xfrm>
            <a:prstGeom prst="rect">
              <a:avLst/>
            </a:prstGeom>
            <a:noFill/>
          </p:spPr>
          <p:txBody>
            <a:bodyPr wrap="square" rtlCol="0">
              <a:spAutoFit/>
            </a:bodyPr>
            <a:lstStyle/>
            <a:p>
              <a:r>
                <a:rPr lang="en-US" sz="800" dirty="0" smtClean="0">
                  <a:solidFill>
                    <a:schemeClr val="tx2"/>
                  </a:solidFill>
                  <a:latin typeface="Arial" pitchFamily="34" charset="0"/>
                  <a:cs typeface="Arial" pitchFamily="34" charset="0"/>
                </a:rPr>
                <a:t>Click arrow to advance slide.</a:t>
              </a:r>
              <a:endParaRPr lang="en-US" sz="800" dirty="0">
                <a:solidFill>
                  <a:schemeClr val="tx2"/>
                </a:solidFill>
                <a:latin typeface="Arial" pitchFamily="34" charset="0"/>
                <a:cs typeface="Arial" pitchFamily="34" charset="0"/>
              </a:endParaRPr>
            </a:p>
          </p:txBody>
        </p:sp>
        <p:pic>
          <p:nvPicPr>
            <p:cNvPr id="10" name="Picture 2" descr="C:\Users\vcicero\AppData\Local\Microsoft\Windows\Temporary Internet Files\Content.IE5\61BR4OU5\arrow-orange-right-6041-large[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66957" y="6265015"/>
              <a:ext cx="360000" cy="341400"/>
            </a:xfrm>
            <a:prstGeom prst="rect">
              <a:avLst/>
            </a:prstGeom>
            <a:noFill/>
            <a:extLst>
              <a:ext uri="{909E8E84-426E-40DD-AFC4-6F175D3DCCD1}">
                <a14:hiddenFill xmlns:a14="http://schemas.microsoft.com/office/drawing/2010/main">
                  <a:solidFill>
                    <a:srgbClr val="FFFFFF"/>
                  </a:solidFill>
                </a14:hiddenFill>
              </a:ext>
            </a:extLst>
          </p:spPr>
        </p:pic>
      </p:grpSp>
      <p:pic>
        <p:nvPicPr>
          <p:cNvPr id="11" name="Picture 2" descr="http://www.lionsclubs.org/common/images/logos/lionlogo_bw.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6237288"/>
            <a:ext cx="457200" cy="432816"/>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904875" y="762000"/>
            <a:ext cx="7325958" cy="830997"/>
          </a:xfrm>
          <a:prstGeom prst="rect">
            <a:avLst/>
          </a:prstGeom>
          <a:noFill/>
        </p:spPr>
        <p:txBody>
          <a:bodyPr wrap="square" rtlCol="0">
            <a:spAutoFit/>
          </a:bodyPr>
          <a:lstStyle/>
          <a:p>
            <a:r>
              <a:rPr lang="en-US" sz="2400" dirty="0" smtClean="0">
                <a:solidFill>
                  <a:schemeClr val="tx2"/>
                </a:solidFill>
                <a:latin typeface="Arial" pitchFamily="34" charset="0"/>
                <a:cs typeface="Arial" pitchFamily="34" charset="0"/>
              </a:rPr>
              <a:t>It </a:t>
            </a:r>
            <a:r>
              <a:rPr lang="en-US" sz="2400" dirty="0">
                <a:solidFill>
                  <a:schemeClr val="tx2"/>
                </a:solidFill>
                <a:latin typeface="Arial" pitchFamily="34" charset="0"/>
                <a:cs typeface="Arial" pitchFamily="34" charset="0"/>
              </a:rPr>
              <a:t>is time to </a:t>
            </a:r>
            <a:r>
              <a:rPr lang="en-US" sz="2400" dirty="0" smtClean="0">
                <a:solidFill>
                  <a:schemeClr val="tx2"/>
                </a:solidFill>
                <a:latin typeface="Arial" pitchFamily="34" charset="0"/>
                <a:cs typeface="Arial" pitchFamily="34" charset="0"/>
              </a:rPr>
              <a:t>use </a:t>
            </a:r>
            <a:r>
              <a:rPr lang="en-US" sz="2400" dirty="0">
                <a:solidFill>
                  <a:schemeClr val="tx2"/>
                </a:solidFill>
                <a:latin typeface="Arial" pitchFamily="34" charset="0"/>
                <a:cs typeface="Arial" pitchFamily="34" charset="0"/>
              </a:rPr>
              <a:t>the information you have </a:t>
            </a:r>
            <a:r>
              <a:rPr lang="en-US" sz="2400" dirty="0" smtClean="0">
                <a:solidFill>
                  <a:schemeClr val="tx2"/>
                </a:solidFill>
                <a:latin typeface="Arial" pitchFamily="34" charset="0"/>
                <a:cs typeface="Arial" pitchFamily="34" charset="0"/>
              </a:rPr>
              <a:t>learned to evaluate a few typical club situations. </a:t>
            </a:r>
          </a:p>
        </p:txBody>
      </p:sp>
      <p:sp>
        <p:nvSpPr>
          <p:cNvPr id="16" name="TextBox 15"/>
          <p:cNvSpPr txBox="1"/>
          <p:nvPr/>
        </p:nvSpPr>
        <p:spPr>
          <a:xfrm>
            <a:off x="903642" y="1982212"/>
            <a:ext cx="7325958" cy="3416320"/>
          </a:xfrm>
          <a:prstGeom prst="rect">
            <a:avLst/>
          </a:prstGeom>
          <a:noFill/>
        </p:spPr>
        <p:txBody>
          <a:bodyPr wrap="square" rtlCol="0">
            <a:spAutoFit/>
          </a:bodyPr>
          <a:lstStyle/>
          <a:p>
            <a:r>
              <a:rPr lang="en-US" sz="2400" dirty="0" smtClean="0">
                <a:solidFill>
                  <a:schemeClr val="tx2"/>
                </a:solidFill>
                <a:latin typeface="Arial" pitchFamily="34" charset="0"/>
                <a:cs typeface="Arial" pitchFamily="34" charset="0"/>
              </a:rPr>
              <a:t>To follow are 3 different scenarios with leading questions. </a:t>
            </a:r>
          </a:p>
          <a:p>
            <a:endParaRPr lang="en-US" sz="2400" dirty="0" smtClean="0">
              <a:solidFill>
                <a:schemeClr val="tx2"/>
              </a:solidFill>
              <a:latin typeface="Arial" pitchFamily="34" charset="0"/>
              <a:cs typeface="Arial" pitchFamily="34" charset="0"/>
            </a:endParaRPr>
          </a:p>
          <a:p>
            <a:r>
              <a:rPr lang="en-US" sz="2400" dirty="0" smtClean="0">
                <a:solidFill>
                  <a:schemeClr val="tx2"/>
                </a:solidFill>
                <a:latin typeface="Arial" pitchFamily="34" charset="0"/>
                <a:cs typeface="Arial" pitchFamily="34" charset="0"/>
              </a:rPr>
              <a:t>Document ways you can provide assistance to the club in each of the scenarios. </a:t>
            </a:r>
            <a:endParaRPr lang="en-US" sz="2400" dirty="0">
              <a:solidFill>
                <a:schemeClr val="tx2"/>
              </a:solidFill>
              <a:latin typeface="Arial" pitchFamily="34" charset="0"/>
              <a:cs typeface="Arial" pitchFamily="34" charset="0"/>
            </a:endParaRPr>
          </a:p>
          <a:p>
            <a:endParaRPr lang="en-US" sz="2400" dirty="0" smtClean="0">
              <a:solidFill>
                <a:schemeClr val="tx2"/>
              </a:solidFill>
              <a:latin typeface="Arial" pitchFamily="34" charset="0"/>
              <a:cs typeface="Arial" pitchFamily="34" charset="0"/>
            </a:endParaRPr>
          </a:p>
          <a:p>
            <a:r>
              <a:rPr lang="en-US" sz="2400" dirty="0" smtClean="0">
                <a:solidFill>
                  <a:schemeClr val="tx2"/>
                </a:solidFill>
                <a:latin typeface="Arial" pitchFamily="34" charset="0"/>
                <a:cs typeface="Arial" pitchFamily="34" charset="0"/>
              </a:rPr>
              <a:t>There is no one correct answer so we will also provide a number of ideas that you can note in the space provided in your workbook. </a:t>
            </a:r>
          </a:p>
        </p:txBody>
      </p:sp>
    </p:spTree>
    <p:custDataLst>
      <p:tags r:id="rId1"/>
    </p:custDataLst>
    <p:extLst>
      <p:ext uri="{BB962C8B-B14F-4D97-AF65-F5344CB8AC3E}">
        <p14:creationId xmlns:p14="http://schemas.microsoft.com/office/powerpoint/2010/main" val="2774049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childTnLst>
                          </p:cTn>
                        </p:par>
                        <p:par>
                          <p:cTn id="8" fill="hold">
                            <p:stCondLst>
                              <p:cond delay="1000"/>
                            </p:stCondLst>
                            <p:childTnLst>
                              <p:par>
                                <p:cTn id="9" presetID="10" presetClass="entr" presetSubtype="0" fill="hold" grpId="0" nodeType="afterEffect">
                                  <p:stCondLst>
                                    <p:cond delay="100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childTnLst>
                                </p:cTn>
                              </p:par>
                            </p:childTnLst>
                          </p:cTn>
                        </p:par>
                        <p:par>
                          <p:cTn id="12" fill="hold">
                            <p:stCondLst>
                              <p:cond delay="3000"/>
                            </p:stCondLst>
                            <p:childTnLst>
                              <p:par>
                                <p:cTn id="13" presetID="10" presetClass="entr" presetSubtype="0" fill="hold" nodeType="afterEffect">
                                  <p:stCondLst>
                                    <p:cond delay="1000"/>
                                  </p:stCondLst>
                                  <p:childTnLst>
                                    <p:set>
                                      <p:cBhvr>
                                        <p:cTn id="14" dur="1" fill="hold">
                                          <p:stCondLst>
                                            <p:cond delay="0"/>
                                          </p:stCondLst>
                                        </p:cTn>
                                        <p:tgtEl>
                                          <p:spTgt spid="16">
                                            <p:txEl>
                                              <p:pRg st="0" end="0"/>
                                            </p:txEl>
                                          </p:spTgt>
                                        </p:tgtEl>
                                        <p:attrNameLst>
                                          <p:attrName>style.visibility</p:attrName>
                                        </p:attrNameLst>
                                      </p:cBhvr>
                                      <p:to>
                                        <p:strVal val="visible"/>
                                      </p:to>
                                    </p:set>
                                    <p:animEffect transition="in" filter="fade">
                                      <p:cBhvr>
                                        <p:cTn id="15" dur="1000"/>
                                        <p:tgtEl>
                                          <p:spTgt spid="16">
                                            <p:txEl>
                                              <p:pRg st="0" end="0"/>
                                            </p:txEl>
                                          </p:spTgt>
                                        </p:tgtEl>
                                      </p:cBhvr>
                                    </p:animEffect>
                                  </p:childTnLst>
                                </p:cTn>
                              </p:par>
                            </p:childTnLst>
                          </p:cTn>
                        </p:par>
                        <p:par>
                          <p:cTn id="16" fill="hold">
                            <p:stCondLst>
                              <p:cond delay="5000"/>
                            </p:stCondLst>
                            <p:childTnLst>
                              <p:par>
                                <p:cTn id="17" presetID="10" presetClass="entr" presetSubtype="0" fill="hold" nodeType="afterEffect">
                                  <p:stCondLst>
                                    <p:cond delay="1000"/>
                                  </p:stCondLst>
                                  <p:childTnLst>
                                    <p:set>
                                      <p:cBhvr>
                                        <p:cTn id="18" dur="1" fill="hold">
                                          <p:stCondLst>
                                            <p:cond delay="0"/>
                                          </p:stCondLst>
                                        </p:cTn>
                                        <p:tgtEl>
                                          <p:spTgt spid="16">
                                            <p:txEl>
                                              <p:pRg st="2" end="2"/>
                                            </p:txEl>
                                          </p:spTgt>
                                        </p:tgtEl>
                                        <p:attrNameLst>
                                          <p:attrName>style.visibility</p:attrName>
                                        </p:attrNameLst>
                                      </p:cBhvr>
                                      <p:to>
                                        <p:strVal val="visible"/>
                                      </p:to>
                                    </p:set>
                                    <p:animEffect transition="in" filter="fade">
                                      <p:cBhvr>
                                        <p:cTn id="19" dur="1000"/>
                                        <p:tgtEl>
                                          <p:spTgt spid="16">
                                            <p:txEl>
                                              <p:pRg st="2" end="2"/>
                                            </p:txEl>
                                          </p:spTgt>
                                        </p:tgtEl>
                                      </p:cBhvr>
                                    </p:animEffect>
                                  </p:childTnLst>
                                </p:cTn>
                              </p:par>
                            </p:childTnLst>
                          </p:cTn>
                        </p:par>
                        <p:par>
                          <p:cTn id="20" fill="hold">
                            <p:stCondLst>
                              <p:cond delay="7000"/>
                            </p:stCondLst>
                            <p:childTnLst>
                              <p:par>
                                <p:cTn id="21" presetID="10" presetClass="entr" presetSubtype="0" fill="hold" nodeType="afterEffect">
                                  <p:stCondLst>
                                    <p:cond delay="1000"/>
                                  </p:stCondLst>
                                  <p:childTnLst>
                                    <p:set>
                                      <p:cBhvr>
                                        <p:cTn id="22" dur="1" fill="hold">
                                          <p:stCondLst>
                                            <p:cond delay="0"/>
                                          </p:stCondLst>
                                        </p:cTn>
                                        <p:tgtEl>
                                          <p:spTgt spid="16">
                                            <p:txEl>
                                              <p:pRg st="4" end="4"/>
                                            </p:txEl>
                                          </p:spTgt>
                                        </p:tgtEl>
                                        <p:attrNameLst>
                                          <p:attrName>style.visibility</p:attrName>
                                        </p:attrNameLst>
                                      </p:cBhvr>
                                      <p:to>
                                        <p:strVal val="visible"/>
                                      </p:to>
                                    </p:set>
                                    <p:animEffect transition="in" filter="fade">
                                      <p:cBhvr>
                                        <p:cTn id="23" dur="1000"/>
                                        <p:tgtEl>
                                          <p:spTgt spid="16">
                                            <p:txEl>
                                              <p:pRg st="4" end="4"/>
                                            </p:txEl>
                                          </p:spTgt>
                                        </p:tgtEl>
                                      </p:cBhvr>
                                    </p:animEffect>
                                  </p:childTnLst>
                                </p:cTn>
                              </p:par>
                            </p:childTnLst>
                          </p:cTn>
                        </p:par>
                        <p:par>
                          <p:cTn id="24" fill="hold">
                            <p:stCondLst>
                              <p:cond delay="9000"/>
                            </p:stCondLst>
                            <p:childTnLst>
                              <p:par>
                                <p:cTn id="25" presetID="10" presetClass="entr" presetSubtype="0"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sz="quarter" idx="1"/>
          </p:nvPr>
        </p:nvSpPr>
        <p:spPr>
          <a:xfrm>
            <a:off x="914400" y="2438400"/>
            <a:ext cx="7352557" cy="2362200"/>
          </a:xfrm>
        </p:spPr>
        <p:txBody>
          <a:bodyPr>
            <a:normAutofit/>
          </a:bodyPr>
          <a:lstStyle/>
          <a:p>
            <a:r>
              <a:rPr lang="en-US" sz="2200" dirty="0" smtClean="0">
                <a:solidFill>
                  <a:schemeClr val="tx2"/>
                </a:solidFill>
                <a:latin typeface="Arial" pitchFamily="34" charset="0"/>
                <a:cs typeface="Arial" pitchFamily="34" charset="0"/>
              </a:rPr>
              <a:t>What questions would you as zone chairperson ask to learn more about the situation?</a:t>
            </a:r>
          </a:p>
          <a:p>
            <a:r>
              <a:rPr lang="en-US" sz="2200" dirty="0" smtClean="0">
                <a:solidFill>
                  <a:schemeClr val="tx2"/>
                </a:solidFill>
                <a:latin typeface="Arial" pitchFamily="34" charset="0"/>
                <a:cs typeface="Arial" pitchFamily="34" charset="0"/>
              </a:rPr>
              <a:t>Who might you involve from the club, zone, district?</a:t>
            </a:r>
          </a:p>
          <a:p>
            <a:r>
              <a:rPr lang="en-US" sz="2200" dirty="0" smtClean="0">
                <a:solidFill>
                  <a:schemeClr val="tx2"/>
                </a:solidFill>
                <a:latin typeface="Arial" pitchFamily="34" charset="0"/>
                <a:cs typeface="Arial" pitchFamily="34" charset="0"/>
              </a:rPr>
              <a:t>How might you help alleviate the situation?</a:t>
            </a:r>
          </a:p>
          <a:p>
            <a:r>
              <a:rPr lang="en-US" sz="2200" dirty="0">
                <a:solidFill>
                  <a:schemeClr val="tx2"/>
                </a:solidFill>
                <a:latin typeface="Arial" pitchFamily="34" charset="0"/>
                <a:cs typeface="Arial" pitchFamily="34" charset="0"/>
              </a:rPr>
              <a:t>What tools or resources would you use or suggest to the club?</a:t>
            </a:r>
          </a:p>
          <a:p>
            <a:pPr marL="0" indent="0">
              <a:buNone/>
            </a:pPr>
            <a:endParaRPr lang="en-US" sz="2200" dirty="0">
              <a:solidFill>
                <a:schemeClr val="tx2"/>
              </a:solidFill>
              <a:latin typeface="Arial" pitchFamily="34" charset="0"/>
              <a:cs typeface="Arial" pitchFamily="34" charset="0"/>
            </a:endParaRPr>
          </a:p>
        </p:txBody>
      </p:sp>
      <p:pic>
        <p:nvPicPr>
          <p:cNvPr id="4" name="Picture 2" descr="http://www.lionsclubs.org/common/images/logos/lionlogo_bw.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6237288"/>
            <a:ext cx="457200" cy="432816"/>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7315200" y="6265015"/>
            <a:ext cx="1311757" cy="347235"/>
            <a:chOff x="7315200" y="6265015"/>
            <a:chExt cx="1311757" cy="347235"/>
          </a:xfrm>
        </p:grpSpPr>
        <p:sp>
          <p:nvSpPr>
            <p:cNvPr id="6" name="TextBox 5"/>
            <p:cNvSpPr txBox="1"/>
            <p:nvPr/>
          </p:nvSpPr>
          <p:spPr>
            <a:xfrm>
              <a:off x="7315200" y="6273696"/>
              <a:ext cx="914400" cy="338554"/>
            </a:xfrm>
            <a:prstGeom prst="rect">
              <a:avLst/>
            </a:prstGeom>
            <a:noFill/>
          </p:spPr>
          <p:txBody>
            <a:bodyPr wrap="square" rtlCol="0">
              <a:spAutoFit/>
            </a:bodyPr>
            <a:lstStyle/>
            <a:p>
              <a:r>
                <a:rPr lang="en-US" sz="800" dirty="0" smtClean="0">
                  <a:solidFill>
                    <a:schemeClr val="tx2"/>
                  </a:solidFill>
                  <a:latin typeface="Arial" pitchFamily="34" charset="0"/>
                  <a:cs typeface="Arial" pitchFamily="34" charset="0"/>
                </a:rPr>
                <a:t>Click arrow to advance slide.</a:t>
              </a:r>
              <a:endParaRPr lang="en-US" sz="800" dirty="0">
                <a:solidFill>
                  <a:schemeClr val="tx2"/>
                </a:solidFill>
                <a:latin typeface="Arial" pitchFamily="34" charset="0"/>
                <a:cs typeface="Arial" pitchFamily="34" charset="0"/>
              </a:endParaRPr>
            </a:p>
          </p:txBody>
        </p:sp>
        <p:pic>
          <p:nvPicPr>
            <p:cNvPr id="7" name="Picture 2" descr="C:\Users\vcicero\AppData\Local\Microsoft\Windows\Temporary Internet Files\Content.IE5\61BR4OU5\arrow-orange-right-6041-large[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66957" y="6265015"/>
              <a:ext cx="360000" cy="341400"/>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p:cNvSpPr txBox="1"/>
          <p:nvPr/>
        </p:nvSpPr>
        <p:spPr>
          <a:xfrm>
            <a:off x="914399" y="5486400"/>
            <a:ext cx="7532557" cy="769441"/>
          </a:xfrm>
          <a:prstGeom prst="rect">
            <a:avLst/>
          </a:prstGeom>
          <a:noFill/>
        </p:spPr>
        <p:txBody>
          <a:bodyPr wrap="square" rtlCol="0">
            <a:spAutoFit/>
          </a:bodyPr>
          <a:lstStyle/>
          <a:p>
            <a:r>
              <a:rPr lang="en-US" sz="2200" dirty="0">
                <a:solidFill>
                  <a:schemeClr val="tx2"/>
                </a:solidFill>
                <a:latin typeface="Arial" pitchFamily="34" charset="0"/>
                <a:cs typeface="Arial" pitchFamily="34" charset="0"/>
              </a:rPr>
              <a:t>Click the arrow when you are ready to compare your ideas.</a:t>
            </a:r>
          </a:p>
          <a:p>
            <a:endParaRPr lang="en-US" sz="2200" dirty="0">
              <a:solidFill>
                <a:schemeClr val="tx2"/>
              </a:solidFill>
            </a:endParaRPr>
          </a:p>
        </p:txBody>
      </p:sp>
      <p:sp>
        <p:nvSpPr>
          <p:cNvPr id="9" name="TextBox 8"/>
          <p:cNvSpPr txBox="1"/>
          <p:nvPr/>
        </p:nvSpPr>
        <p:spPr>
          <a:xfrm>
            <a:off x="914400" y="4876800"/>
            <a:ext cx="7315200" cy="430887"/>
          </a:xfrm>
          <a:prstGeom prst="rect">
            <a:avLst/>
          </a:prstGeom>
          <a:noFill/>
        </p:spPr>
        <p:txBody>
          <a:bodyPr wrap="square" rtlCol="0">
            <a:spAutoFit/>
          </a:bodyPr>
          <a:lstStyle/>
          <a:p>
            <a:r>
              <a:rPr lang="en-US" sz="2200" dirty="0" smtClean="0">
                <a:solidFill>
                  <a:schemeClr val="tx2"/>
                </a:solidFill>
                <a:latin typeface="Arial" pitchFamily="34" charset="0"/>
                <a:cs typeface="Arial" pitchFamily="34" charset="0"/>
              </a:rPr>
              <a:t>Write your responses on page 7 of your workbook. </a:t>
            </a:r>
            <a:endParaRPr lang="en-US" sz="2200" dirty="0">
              <a:solidFill>
                <a:schemeClr val="tx2"/>
              </a:solidFill>
              <a:latin typeface="Arial" pitchFamily="34" charset="0"/>
              <a:cs typeface="Arial" pitchFamily="34" charset="0"/>
            </a:endParaRPr>
          </a:p>
        </p:txBody>
      </p:sp>
      <p:sp>
        <p:nvSpPr>
          <p:cNvPr id="13" name="Title 1"/>
          <p:cNvSpPr txBox="1">
            <a:spLocks/>
          </p:cNvSpPr>
          <p:nvPr/>
        </p:nvSpPr>
        <p:spPr>
          <a:xfrm>
            <a:off x="896814" y="533400"/>
            <a:ext cx="7315201" cy="762000"/>
          </a:xfrm>
          <a:prstGeom prst="rect">
            <a:avLst/>
          </a:prstGeom>
        </p:spPr>
        <p:txBody>
          <a:bodyPr bIns="91440" anchor="b" anchorCtr="0">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n-US" dirty="0" smtClean="0">
                <a:latin typeface="Arial" pitchFamily="34" charset="0"/>
                <a:cs typeface="Arial" pitchFamily="34" charset="0"/>
              </a:rPr>
              <a:t>Scenario 1</a:t>
            </a:r>
            <a:endParaRPr lang="en-US" dirty="0">
              <a:latin typeface="Arial" pitchFamily="34" charset="0"/>
              <a:cs typeface="Arial" pitchFamily="34" charset="0"/>
            </a:endParaRPr>
          </a:p>
        </p:txBody>
      </p:sp>
      <p:sp>
        <p:nvSpPr>
          <p:cNvPr id="14" name="Text Placeholder 2"/>
          <p:cNvSpPr txBox="1">
            <a:spLocks/>
          </p:cNvSpPr>
          <p:nvPr/>
        </p:nvSpPr>
        <p:spPr>
          <a:xfrm>
            <a:off x="913657" y="1447800"/>
            <a:ext cx="7315943" cy="914400"/>
          </a:xfrm>
          <a:prstGeom prst="rect">
            <a:avLst/>
          </a:prstGeom>
        </p:spPr>
        <p:txBody>
          <a:bodyPr>
            <a:normAutofit fontScale="92500" lnSpcReduction="20000"/>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a:buFont typeface="Wingdings 2"/>
              <a:buNone/>
            </a:pPr>
            <a:r>
              <a:rPr lang="en-US" sz="2400" dirty="0" smtClean="0">
                <a:solidFill>
                  <a:schemeClr val="tx2"/>
                </a:solidFill>
                <a:latin typeface="Arial" pitchFamily="34" charset="0"/>
                <a:cs typeface="Arial" pitchFamily="34" charset="0"/>
              </a:rPr>
              <a:t>There is a club in your zone that meets regularly but the members do not feel connected to the district or association.  </a:t>
            </a:r>
          </a:p>
          <a:p>
            <a:pPr marL="0" indent="0">
              <a:buFont typeface="Wingdings 2"/>
              <a:buNone/>
            </a:pPr>
            <a:endParaRPr lang="en-US" sz="2400" dirty="0">
              <a:solidFill>
                <a:schemeClr val="tx2"/>
              </a:solidFill>
              <a:latin typeface="Arial" pitchFamily="34" charset="0"/>
              <a:cs typeface="Arial" pitchFamily="34" charset="0"/>
            </a:endParaRPr>
          </a:p>
        </p:txBody>
      </p:sp>
    </p:spTree>
    <p:custDataLst>
      <p:tags r:id="rId1"/>
    </p:custDataLst>
    <p:extLst>
      <p:ext uri="{BB962C8B-B14F-4D97-AF65-F5344CB8AC3E}">
        <p14:creationId xmlns:p14="http://schemas.microsoft.com/office/powerpoint/2010/main" val="43013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5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000"/>
                                        <p:tgtEl>
                                          <p:spTgt spid="3">
                                            <p:txEl>
                                              <p:pRg st="1" end="1"/>
                                            </p:txEl>
                                          </p:spTgt>
                                        </p:tgtEl>
                                      </p:cBhvr>
                                    </p:animEffect>
                                  </p:childTnLst>
                                </p:cTn>
                              </p:par>
                            </p:childTnLst>
                          </p:cTn>
                        </p:par>
                        <p:par>
                          <p:cTn id="12" fill="hold">
                            <p:stCondLst>
                              <p:cond delay="3500"/>
                            </p:stCondLst>
                            <p:childTnLst>
                              <p:par>
                                <p:cTn id="13" presetID="10" presetClass="entr" presetSubtype="0" fill="hold" nodeType="afterEffect">
                                  <p:stCondLst>
                                    <p:cond delay="50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childTnLst>
                                </p:cTn>
                              </p:par>
                            </p:childTnLst>
                          </p:cTn>
                        </p:par>
                        <p:par>
                          <p:cTn id="16" fill="hold">
                            <p:stCondLst>
                              <p:cond delay="5000"/>
                            </p:stCondLst>
                            <p:childTnLst>
                              <p:par>
                                <p:cTn id="17" presetID="10" presetClass="entr" presetSubtype="0" fill="hold" nodeType="afterEffect">
                                  <p:stCondLst>
                                    <p:cond delay="50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childTnLst>
                                </p:cTn>
                              </p:par>
                            </p:childTnLst>
                          </p:cTn>
                        </p:par>
                        <p:par>
                          <p:cTn id="20" fill="hold">
                            <p:stCondLst>
                              <p:cond delay="6500"/>
                            </p:stCondLst>
                            <p:childTnLst>
                              <p:par>
                                <p:cTn id="21" presetID="10" presetClass="entr" presetSubtype="0" fill="hold" grpId="0" nodeType="afterEffect">
                                  <p:stCondLst>
                                    <p:cond delay="75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childTnLst>
                                </p:cTn>
                              </p:par>
                            </p:childTnLst>
                          </p:cTn>
                        </p:par>
                        <p:par>
                          <p:cTn id="24" fill="hold">
                            <p:stCondLst>
                              <p:cond delay="8250"/>
                            </p:stCondLst>
                            <p:childTnLst>
                              <p:par>
                                <p:cTn id="25" presetID="10" presetClass="entr" presetSubtype="0" fill="hold" grpId="0" nodeType="afterEffect">
                                  <p:stCondLst>
                                    <p:cond delay="75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childTnLst>
                                </p:cTn>
                              </p:par>
                            </p:childTnLst>
                          </p:cTn>
                        </p:par>
                        <p:par>
                          <p:cTn id="28" fill="hold">
                            <p:stCondLst>
                              <p:cond delay="10000"/>
                            </p:stCondLst>
                            <p:childTnLst>
                              <p:par>
                                <p:cTn id="29" presetID="10"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sz="quarter" idx="4294967295"/>
          </p:nvPr>
        </p:nvSpPr>
        <p:spPr>
          <a:xfrm>
            <a:off x="913657" y="1447800"/>
            <a:ext cx="7315943" cy="914400"/>
          </a:xfrm>
        </p:spPr>
        <p:txBody>
          <a:bodyPr>
            <a:normAutofit fontScale="92500" lnSpcReduction="20000"/>
          </a:bodyPr>
          <a:lstStyle/>
          <a:p>
            <a:pPr marL="0" indent="0">
              <a:buNone/>
            </a:pPr>
            <a:r>
              <a:rPr lang="en-US" sz="2400" dirty="0" smtClean="0">
                <a:solidFill>
                  <a:schemeClr val="tx2"/>
                </a:solidFill>
                <a:latin typeface="Arial" pitchFamily="34" charset="0"/>
                <a:cs typeface="Arial" pitchFamily="34" charset="0"/>
              </a:rPr>
              <a:t>There is a club in your zone that meets regularly but the members do not feel connected to the district or association.  </a:t>
            </a:r>
          </a:p>
          <a:p>
            <a:pPr marL="0" indent="0">
              <a:buNone/>
            </a:pPr>
            <a:endParaRPr lang="en-US" sz="2400" dirty="0">
              <a:solidFill>
                <a:schemeClr val="tx2"/>
              </a:solidFill>
              <a:latin typeface="Arial" pitchFamily="34" charset="0"/>
              <a:cs typeface="Arial" pitchFamily="34" charset="0"/>
            </a:endParaRPr>
          </a:p>
        </p:txBody>
      </p:sp>
      <p:pic>
        <p:nvPicPr>
          <p:cNvPr id="4" name="Picture 2" descr="http://www.lionsclubs.org/common/images/logos/lionlogo_bw.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6237288"/>
            <a:ext cx="457200" cy="432816"/>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7315200" y="6265015"/>
            <a:ext cx="1311757" cy="347235"/>
            <a:chOff x="7315200" y="6265015"/>
            <a:chExt cx="1311757" cy="347235"/>
          </a:xfrm>
        </p:grpSpPr>
        <p:sp>
          <p:nvSpPr>
            <p:cNvPr id="6" name="TextBox 5"/>
            <p:cNvSpPr txBox="1"/>
            <p:nvPr/>
          </p:nvSpPr>
          <p:spPr>
            <a:xfrm>
              <a:off x="7315200" y="6273696"/>
              <a:ext cx="914400" cy="338554"/>
            </a:xfrm>
            <a:prstGeom prst="rect">
              <a:avLst/>
            </a:prstGeom>
            <a:noFill/>
          </p:spPr>
          <p:txBody>
            <a:bodyPr wrap="square" rtlCol="0">
              <a:spAutoFit/>
            </a:bodyPr>
            <a:lstStyle/>
            <a:p>
              <a:r>
                <a:rPr lang="en-US" sz="800" dirty="0" smtClean="0">
                  <a:solidFill>
                    <a:schemeClr val="tx2"/>
                  </a:solidFill>
                  <a:latin typeface="Arial" pitchFamily="34" charset="0"/>
                  <a:cs typeface="Arial" pitchFamily="34" charset="0"/>
                </a:rPr>
                <a:t>Click arrow to advance slide.</a:t>
              </a:r>
              <a:endParaRPr lang="en-US" sz="800" dirty="0">
                <a:solidFill>
                  <a:schemeClr val="tx2"/>
                </a:solidFill>
                <a:latin typeface="Arial" pitchFamily="34" charset="0"/>
                <a:cs typeface="Arial" pitchFamily="34" charset="0"/>
              </a:endParaRPr>
            </a:p>
          </p:txBody>
        </p:sp>
        <p:pic>
          <p:nvPicPr>
            <p:cNvPr id="7" name="Picture 2" descr="C:\Users\vcicero\AppData\Local\Microsoft\Windows\Temporary Internet Files\Content.IE5\61BR4OU5\arrow-orange-right-6041-large[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66957" y="6265015"/>
              <a:ext cx="360000" cy="341400"/>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p:cNvSpPr txBox="1"/>
          <p:nvPr/>
        </p:nvSpPr>
        <p:spPr>
          <a:xfrm>
            <a:off x="914400" y="2514600"/>
            <a:ext cx="7315200" cy="3477875"/>
          </a:xfrm>
          <a:prstGeom prst="rect">
            <a:avLst/>
          </a:prstGeom>
          <a:noFill/>
        </p:spPr>
        <p:txBody>
          <a:bodyPr wrap="square" rtlCol="0">
            <a:spAutoFit/>
          </a:bodyPr>
          <a:lstStyle/>
          <a:p>
            <a:pPr marL="342900" indent="-342900">
              <a:buFont typeface="Arial" pitchFamily="34" charset="0"/>
              <a:buChar char="•"/>
            </a:pPr>
            <a:r>
              <a:rPr lang="en-US" sz="2000" dirty="0" smtClean="0">
                <a:solidFill>
                  <a:schemeClr val="tx2"/>
                </a:solidFill>
                <a:latin typeface="Arial" pitchFamily="34" charset="0"/>
                <a:cs typeface="Arial" pitchFamily="34" charset="0"/>
              </a:rPr>
              <a:t>Ask members what would make them feel more connected. </a:t>
            </a:r>
            <a:endParaRPr lang="en-US" sz="2000" dirty="0">
              <a:solidFill>
                <a:schemeClr val="tx2"/>
              </a:solidFill>
              <a:latin typeface="Arial" pitchFamily="34" charset="0"/>
              <a:cs typeface="Arial" pitchFamily="34" charset="0"/>
            </a:endParaRPr>
          </a:p>
          <a:p>
            <a:pPr marL="342900" indent="-342900">
              <a:buFont typeface="Arial" pitchFamily="34" charset="0"/>
              <a:buChar char="•"/>
            </a:pPr>
            <a:r>
              <a:rPr lang="en-US" sz="2000" dirty="0" smtClean="0">
                <a:solidFill>
                  <a:schemeClr val="tx2"/>
                </a:solidFill>
                <a:latin typeface="Arial" pitchFamily="34" charset="0"/>
                <a:cs typeface="Arial" pitchFamily="34" charset="0"/>
              </a:rPr>
              <a:t>Suggest club Program Committee chairperson </a:t>
            </a:r>
            <a:r>
              <a:rPr lang="en-US" sz="2000" dirty="0">
                <a:solidFill>
                  <a:schemeClr val="tx2"/>
                </a:solidFill>
                <a:latin typeface="Arial" pitchFamily="34" charset="0"/>
                <a:cs typeface="Arial" pitchFamily="34" charset="0"/>
              </a:rPr>
              <a:t>r</a:t>
            </a:r>
            <a:r>
              <a:rPr lang="en-US" sz="2000" dirty="0" smtClean="0">
                <a:solidFill>
                  <a:schemeClr val="tx2"/>
                </a:solidFill>
                <a:latin typeface="Arial" pitchFamily="34" charset="0"/>
                <a:cs typeface="Arial" pitchFamily="34" charset="0"/>
              </a:rPr>
              <a:t>each out to other clubs in the zone to partner </a:t>
            </a:r>
            <a:r>
              <a:rPr lang="en-US" sz="2000" dirty="0">
                <a:solidFill>
                  <a:schemeClr val="tx2"/>
                </a:solidFill>
                <a:latin typeface="Arial" pitchFamily="34" charset="0"/>
                <a:cs typeface="Arial" pitchFamily="34" charset="0"/>
              </a:rPr>
              <a:t>on </a:t>
            </a:r>
            <a:r>
              <a:rPr lang="en-US" sz="2000" dirty="0" smtClean="0">
                <a:solidFill>
                  <a:schemeClr val="tx2"/>
                </a:solidFill>
                <a:latin typeface="Arial" pitchFamily="34" charset="0"/>
                <a:cs typeface="Arial" pitchFamily="34" charset="0"/>
              </a:rPr>
              <a:t>zone-wide service project</a:t>
            </a:r>
          </a:p>
          <a:p>
            <a:pPr marL="342900" indent="-342900">
              <a:buFont typeface="Arial" pitchFamily="34" charset="0"/>
              <a:buChar char="•"/>
            </a:pPr>
            <a:r>
              <a:rPr lang="en-US" sz="2000" dirty="0" smtClean="0">
                <a:solidFill>
                  <a:schemeClr val="tx2"/>
                </a:solidFill>
                <a:latin typeface="Arial" pitchFamily="34" charset="0"/>
                <a:cs typeface="Arial" pitchFamily="34" charset="0"/>
              </a:rPr>
              <a:t>Create </a:t>
            </a:r>
            <a:r>
              <a:rPr lang="en-US" sz="2000" dirty="0">
                <a:solidFill>
                  <a:schemeClr val="tx2"/>
                </a:solidFill>
                <a:latin typeface="Arial" pitchFamily="34" charset="0"/>
                <a:cs typeface="Arial" pitchFamily="34" charset="0"/>
              </a:rPr>
              <a:t>a zone-wide newsletter to disseminate information about district initiatives and events within the </a:t>
            </a:r>
            <a:r>
              <a:rPr lang="en-US" sz="2000" dirty="0" smtClean="0">
                <a:solidFill>
                  <a:schemeClr val="tx2"/>
                </a:solidFill>
                <a:latin typeface="Arial" pitchFamily="34" charset="0"/>
                <a:cs typeface="Arial" pitchFamily="34" charset="0"/>
              </a:rPr>
              <a:t>zone</a:t>
            </a:r>
            <a:endParaRPr lang="en-US" sz="2000" dirty="0">
              <a:solidFill>
                <a:schemeClr val="tx2"/>
              </a:solidFill>
              <a:latin typeface="Arial" pitchFamily="34" charset="0"/>
              <a:cs typeface="Arial" pitchFamily="34" charset="0"/>
            </a:endParaRPr>
          </a:p>
          <a:p>
            <a:pPr marL="342900" indent="-342900">
              <a:buFont typeface="Arial" pitchFamily="34" charset="0"/>
              <a:buChar char="•"/>
            </a:pPr>
            <a:r>
              <a:rPr lang="en-US" sz="2000" dirty="0">
                <a:solidFill>
                  <a:schemeClr val="tx2"/>
                </a:solidFill>
                <a:latin typeface="Arial" pitchFamily="34" charset="0"/>
                <a:cs typeface="Arial" pitchFamily="34" charset="0"/>
              </a:rPr>
              <a:t>Encourage attendance at zone, region, district and multiple district </a:t>
            </a:r>
            <a:r>
              <a:rPr lang="en-US" sz="2000" dirty="0" smtClean="0">
                <a:solidFill>
                  <a:schemeClr val="tx2"/>
                </a:solidFill>
                <a:latin typeface="Arial" pitchFamily="34" charset="0"/>
                <a:cs typeface="Arial" pitchFamily="34" charset="0"/>
              </a:rPr>
              <a:t>events</a:t>
            </a:r>
          </a:p>
          <a:p>
            <a:pPr marL="342900" indent="-342900">
              <a:buFont typeface="Arial" pitchFamily="34" charset="0"/>
              <a:buChar char="•"/>
            </a:pPr>
            <a:r>
              <a:rPr lang="en-US" sz="2000" dirty="0">
                <a:solidFill>
                  <a:schemeClr val="tx2"/>
                </a:solidFill>
                <a:latin typeface="Arial" pitchFamily="34" charset="0"/>
                <a:cs typeface="Arial" pitchFamily="34" charset="0"/>
              </a:rPr>
              <a:t>Recognize the activities of the club during your club visits and in zone </a:t>
            </a:r>
            <a:r>
              <a:rPr lang="en-US" sz="2000" dirty="0" smtClean="0">
                <a:solidFill>
                  <a:schemeClr val="tx2"/>
                </a:solidFill>
                <a:latin typeface="Arial" pitchFamily="34" charset="0"/>
                <a:cs typeface="Arial" pitchFamily="34" charset="0"/>
              </a:rPr>
              <a:t>communications</a:t>
            </a:r>
            <a:endParaRPr lang="en-US" sz="2000" dirty="0">
              <a:solidFill>
                <a:schemeClr val="tx2"/>
              </a:solidFill>
              <a:latin typeface="Arial" pitchFamily="34" charset="0"/>
              <a:cs typeface="Arial" pitchFamily="34" charset="0"/>
            </a:endParaRPr>
          </a:p>
          <a:p>
            <a:pPr marL="342900" indent="-342900">
              <a:buFont typeface="Arial" pitchFamily="34" charset="0"/>
              <a:buChar char="•"/>
            </a:pPr>
            <a:r>
              <a:rPr lang="en-US" sz="2000" dirty="0">
                <a:solidFill>
                  <a:schemeClr val="tx2"/>
                </a:solidFill>
                <a:latin typeface="Arial" pitchFamily="34" charset="0"/>
                <a:cs typeface="Arial" pitchFamily="34" charset="0"/>
              </a:rPr>
              <a:t>Create an e-clubhouse page for the </a:t>
            </a:r>
            <a:r>
              <a:rPr lang="en-US" sz="2000" dirty="0" smtClean="0">
                <a:solidFill>
                  <a:schemeClr val="tx2"/>
                </a:solidFill>
                <a:latin typeface="Arial" pitchFamily="34" charset="0"/>
                <a:cs typeface="Arial" pitchFamily="34" charset="0"/>
              </a:rPr>
              <a:t>zone</a:t>
            </a:r>
            <a:endParaRPr lang="en-US" sz="2000" dirty="0">
              <a:solidFill>
                <a:schemeClr val="tx2"/>
              </a:solidFill>
              <a:latin typeface="Arial" pitchFamily="34" charset="0"/>
              <a:cs typeface="Arial" pitchFamily="34" charset="0"/>
            </a:endParaRPr>
          </a:p>
        </p:txBody>
      </p:sp>
      <p:sp>
        <p:nvSpPr>
          <p:cNvPr id="9" name="Title 1"/>
          <p:cNvSpPr txBox="1">
            <a:spLocks/>
          </p:cNvSpPr>
          <p:nvPr/>
        </p:nvSpPr>
        <p:spPr>
          <a:xfrm>
            <a:off x="896814" y="533400"/>
            <a:ext cx="7315201" cy="762000"/>
          </a:xfrm>
          <a:prstGeom prst="rect">
            <a:avLst/>
          </a:prstGeom>
        </p:spPr>
        <p:txBody>
          <a:bodyPr bIns="91440" anchor="b" anchorCtr="0">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n-US" dirty="0" smtClean="0">
                <a:latin typeface="Arial" pitchFamily="34" charset="0"/>
                <a:cs typeface="Arial" pitchFamily="34" charset="0"/>
              </a:rPr>
              <a:t>Scenario 1</a:t>
            </a:r>
            <a:endParaRPr lang="en-US" dirty="0">
              <a:latin typeface="Arial" pitchFamily="34" charset="0"/>
              <a:cs typeface="Arial" pitchFamily="34" charset="0"/>
            </a:endParaRPr>
          </a:p>
        </p:txBody>
      </p:sp>
    </p:spTree>
    <p:custDataLst>
      <p:tags r:id="rId1"/>
    </p:custDataLst>
    <p:extLst>
      <p:ext uri="{BB962C8B-B14F-4D97-AF65-F5344CB8AC3E}">
        <p14:creationId xmlns:p14="http://schemas.microsoft.com/office/powerpoint/2010/main" val="312186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1000"/>
                                  </p:stCondLst>
                                  <p:childTnLst>
                                    <p:set>
                                      <p:cBhvr>
                                        <p:cTn id="10" dur="1" fill="hold">
                                          <p:stCondLst>
                                            <p:cond delay="0"/>
                                          </p:stCondLst>
                                        </p:cTn>
                                        <p:tgtEl>
                                          <p:spTgt spid="8">
                                            <p:txEl>
                                              <p:pRg st="1" end="1"/>
                                            </p:txEl>
                                          </p:spTgt>
                                        </p:tgtEl>
                                        <p:attrNameLst>
                                          <p:attrName>style.visibility</p:attrName>
                                        </p:attrNameLst>
                                      </p:cBhvr>
                                      <p:to>
                                        <p:strVal val="visible"/>
                                      </p:to>
                                    </p:set>
                                    <p:animEffect transition="in" filter="fade">
                                      <p:cBhvr>
                                        <p:cTn id="11" dur="1000"/>
                                        <p:tgtEl>
                                          <p:spTgt spid="8">
                                            <p:txEl>
                                              <p:pRg st="1" end="1"/>
                                            </p:txEl>
                                          </p:spTgt>
                                        </p:tgtEl>
                                      </p:cBhvr>
                                    </p:animEffect>
                                  </p:childTnLst>
                                </p:cTn>
                              </p:par>
                            </p:childTnLst>
                          </p:cTn>
                        </p:par>
                        <p:par>
                          <p:cTn id="12" fill="hold">
                            <p:stCondLst>
                              <p:cond delay="4000"/>
                            </p:stCondLst>
                            <p:childTnLst>
                              <p:par>
                                <p:cTn id="13" presetID="10" presetClass="entr" presetSubtype="0" fill="hold" nodeType="afterEffect">
                                  <p:stCondLst>
                                    <p:cond delay="100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fade">
                                      <p:cBhvr>
                                        <p:cTn id="15" dur="1000"/>
                                        <p:tgtEl>
                                          <p:spTgt spid="8">
                                            <p:txEl>
                                              <p:pRg st="2" end="2"/>
                                            </p:txEl>
                                          </p:spTgt>
                                        </p:tgtEl>
                                      </p:cBhvr>
                                    </p:animEffect>
                                  </p:childTnLst>
                                </p:cTn>
                              </p:par>
                            </p:childTnLst>
                          </p:cTn>
                        </p:par>
                        <p:par>
                          <p:cTn id="16" fill="hold">
                            <p:stCondLst>
                              <p:cond delay="6000"/>
                            </p:stCondLst>
                            <p:childTnLst>
                              <p:par>
                                <p:cTn id="17" presetID="10" presetClass="entr" presetSubtype="0" fill="hold" nodeType="afterEffect">
                                  <p:stCondLst>
                                    <p:cond delay="1000"/>
                                  </p:stCondLst>
                                  <p:childTnLst>
                                    <p:set>
                                      <p:cBhvr>
                                        <p:cTn id="18" dur="1" fill="hold">
                                          <p:stCondLst>
                                            <p:cond delay="0"/>
                                          </p:stCondLst>
                                        </p:cTn>
                                        <p:tgtEl>
                                          <p:spTgt spid="8">
                                            <p:txEl>
                                              <p:pRg st="3" end="3"/>
                                            </p:txEl>
                                          </p:spTgt>
                                        </p:tgtEl>
                                        <p:attrNameLst>
                                          <p:attrName>style.visibility</p:attrName>
                                        </p:attrNameLst>
                                      </p:cBhvr>
                                      <p:to>
                                        <p:strVal val="visible"/>
                                      </p:to>
                                    </p:set>
                                    <p:animEffect transition="in" filter="fade">
                                      <p:cBhvr>
                                        <p:cTn id="19" dur="1000"/>
                                        <p:tgtEl>
                                          <p:spTgt spid="8">
                                            <p:txEl>
                                              <p:pRg st="3" end="3"/>
                                            </p:txEl>
                                          </p:spTgt>
                                        </p:tgtEl>
                                      </p:cBhvr>
                                    </p:animEffect>
                                  </p:childTnLst>
                                </p:cTn>
                              </p:par>
                            </p:childTnLst>
                          </p:cTn>
                        </p:par>
                        <p:par>
                          <p:cTn id="20" fill="hold">
                            <p:stCondLst>
                              <p:cond delay="8000"/>
                            </p:stCondLst>
                            <p:childTnLst>
                              <p:par>
                                <p:cTn id="21" presetID="10" presetClass="entr" presetSubtype="0" fill="hold" nodeType="afterEffect">
                                  <p:stCondLst>
                                    <p:cond delay="1000"/>
                                  </p:stCondLst>
                                  <p:childTnLst>
                                    <p:set>
                                      <p:cBhvr>
                                        <p:cTn id="22" dur="1" fill="hold">
                                          <p:stCondLst>
                                            <p:cond delay="0"/>
                                          </p:stCondLst>
                                        </p:cTn>
                                        <p:tgtEl>
                                          <p:spTgt spid="8">
                                            <p:txEl>
                                              <p:pRg st="4" end="4"/>
                                            </p:txEl>
                                          </p:spTgt>
                                        </p:tgtEl>
                                        <p:attrNameLst>
                                          <p:attrName>style.visibility</p:attrName>
                                        </p:attrNameLst>
                                      </p:cBhvr>
                                      <p:to>
                                        <p:strVal val="visible"/>
                                      </p:to>
                                    </p:set>
                                    <p:animEffect transition="in" filter="fade">
                                      <p:cBhvr>
                                        <p:cTn id="23" dur="1000"/>
                                        <p:tgtEl>
                                          <p:spTgt spid="8">
                                            <p:txEl>
                                              <p:pRg st="4" end="4"/>
                                            </p:txEl>
                                          </p:spTgt>
                                        </p:tgtEl>
                                      </p:cBhvr>
                                    </p:animEffect>
                                  </p:childTnLst>
                                </p:cTn>
                              </p:par>
                            </p:childTnLst>
                          </p:cTn>
                        </p:par>
                        <p:par>
                          <p:cTn id="24" fill="hold">
                            <p:stCondLst>
                              <p:cond delay="10000"/>
                            </p:stCondLst>
                            <p:childTnLst>
                              <p:par>
                                <p:cTn id="25" presetID="10" presetClass="entr" presetSubtype="0" fill="hold" nodeType="afterEffect">
                                  <p:stCondLst>
                                    <p:cond delay="1000"/>
                                  </p:stCondLst>
                                  <p:childTnLst>
                                    <p:set>
                                      <p:cBhvr>
                                        <p:cTn id="26" dur="1" fill="hold">
                                          <p:stCondLst>
                                            <p:cond delay="0"/>
                                          </p:stCondLst>
                                        </p:cTn>
                                        <p:tgtEl>
                                          <p:spTgt spid="8">
                                            <p:txEl>
                                              <p:pRg st="5" end="5"/>
                                            </p:txEl>
                                          </p:spTgt>
                                        </p:tgtEl>
                                        <p:attrNameLst>
                                          <p:attrName>style.visibility</p:attrName>
                                        </p:attrNameLst>
                                      </p:cBhvr>
                                      <p:to>
                                        <p:strVal val="visible"/>
                                      </p:to>
                                    </p:set>
                                    <p:animEffect transition="in" filter="fade">
                                      <p:cBhvr>
                                        <p:cTn id="27" dur="1000"/>
                                        <p:tgtEl>
                                          <p:spTgt spid="8">
                                            <p:txEl>
                                              <p:pRg st="5" end="5"/>
                                            </p:txEl>
                                          </p:spTgt>
                                        </p:tgtEl>
                                      </p:cBhvr>
                                    </p:animEffect>
                                  </p:childTnLst>
                                </p:cTn>
                              </p:par>
                            </p:childTnLst>
                          </p:cTn>
                        </p:par>
                        <p:par>
                          <p:cTn id="28" fill="hold">
                            <p:stCondLst>
                              <p:cond delay="12000"/>
                            </p:stCondLst>
                            <p:childTnLst>
                              <p:par>
                                <p:cTn id="29" presetID="10"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lionsclubs.org/common/images/logos/lionlogo_bw.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6237288"/>
            <a:ext cx="457200" cy="432816"/>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7315200" y="6265015"/>
            <a:ext cx="1311757" cy="347235"/>
            <a:chOff x="7315200" y="6265015"/>
            <a:chExt cx="1311757" cy="347235"/>
          </a:xfrm>
        </p:grpSpPr>
        <p:sp>
          <p:nvSpPr>
            <p:cNvPr id="6" name="TextBox 5"/>
            <p:cNvSpPr txBox="1"/>
            <p:nvPr/>
          </p:nvSpPr>
          <p:spPr>
            <a:xfrm>
              <a:off x="7315200" y="6273696"/>
              <a:ext cx="914400" cy="338554"/>
            </a:xfrm>
            <a:prstGeom prst="rect">
              <a:avLst/>
            </a:prstGeom>
            <a:noFill/>
          </p:spPr>
          <p:txBody>
            <a:bodyPr wrap="square" rtlCol="0">
              <a:spAutoFit/>
            </a:bodyPr>
            <a:lstStyle/>
            <a:p>
              <a:r>
                <a:rPr lang="en-US" sz="800" dirty="0" smtClean="0">
                  <a:solidFill>
                    <a:schemeClr val="tx2"/>
                  </a:solidFill>
                  <a:latin typeface="Arial" pitchFamily="34" charset="0"/>
                  <a:cs typeface="Arial" pitchFamily="34" charset="0"/>
                </a:rPr>
                <a:t>Click arrow to advance slide.</a:t>
              </a:r>
              <a:endParaRPr lang="en-US" sz="800" dirty="0">
                <a:solidFill>
                  <a:schemeClr val="tx2"/>
                </a:solidFill>
                <a:latin typeface="Arial" pitchFamily="34" charset="0"/>
                <a:cs typeface="Arial" pitchFamily="34" charset="0"/>
              </a:endParaRPr>
            </a:p>
          </p:txBody>
        </p:sp>
        <p:pic>
          <p:nvPicPr>
            <p:cNvPr id="7" name="Picture 2" descr="C:\Users\vcicero\AppData\Local\Microsoft\Windows\Temporary Internet Files\Content.IE5\61BR4OU5\arrow-orange-right-6041-large[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66957" y="6265015"/>
              <a:ext cx="360000" cy="341400"/>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TextBox 9"/>
          <p:cNvSpPr txBox="1"/>
          <p:nvPr/>
        </p:nvSpPr>
        <p:spPr>
          <a:xfrm>
            <a:off x="914399" y="5581471"/>
            <a:ext cx="7532557" cy="430887"/>
          </a:xfrm>
          <a:prstGeom prst="rect">
            <a:avLst/>
          </a:prstGeom>
          <a:noFill/>
        </p:spPr>
        <p:txBody>
          <a:bodyPr wrap="square" rtlCol="0">
            <a:spAutoFit/>
          </a:bodyPr>
          <a:lstStyle/>
          <a:p>
            <a:r>
              <a:rPr lang="en-US" sz="2200" dirty="0">
                <a:solidFill>
                  <a:schemeClr val="tx2"/>
                </a:solidFill>
                <a:latin typeface="Arial" pitchFamily="34" charset="0"/>
                <a:cs typeface="Arial" pitchFamily="34" charset="0"/>
              </a:rPr>
              <a:t>Click the arrow when you are ready to compare your ideas</a:t>
            </a:r>
            <a:r>
              <a:rPr lang="en-US" sz="2200" dirty="0" smtClean="0">
                <a:solidFill>
                  <a:schemeClr val="tx2"/>
                </a:solidFill>
                <a:latin typeface="Arial" pitchFamily="34" charset="0"/>
                <a:cs typeface="Arial" pitchFamily="34" charset="0"/>
              </a:rPr>
              <a:t>.</a:t>
            </a:r>
            <a:endParaRPr lang="en-US" sz="2200" dirty="0">
              <a:solidFill>
                <a:schemeClr val="tx2"/>
              </a:solidFill>
              <a:latin typeface="Arial" pitchFamily="34" charset="0"/>
              <a:cs typeface="Arial" pitchFamily="34" charset="0"/>
            </a:endParaRPr>
          </a:p>
        </p:txBody>
      </p:sp>
      <p:sp>
        <p:nvSpPr>
          <p:cNvPr id="11" name="TextBox 10"/>
          <p:cNvSpPr txBox="1"/>
          <p:nvPr/>
        </p:nvSpPr>
        <p:spPr>
          <a:xfrm>
            <a:off x="914400" y="5055513"/>
            <a:ext cx="7315200" cy="430887"/>
          </a:xfrm>
          <a:prstGeom prst="rect">
            <a:avLst/>
          </a:prstGeom>
          <a:noFill/>
        </p:spPr>
        <p:txBody>
          <a:bodyPr wrap="square" rtlCol="0">
            <a:spAutoFit/>
          </a:bodyPr>
          <a:lstStyle/>
          <a:p>
            <a:r>
              <a:rPr lang="en-US" sz="2200" dirty="0" smtClean="0">
                <a:solidFill>
                  <a:schemeClr val="tx2"/>
                </a:solidFill>
                <a:latin typeface="Arial" pitchFamily="34" charset="0"/>
                <a:cs typeface="Arial" pitchFamily="34" charset="0"/>
              </a:rPr>
              <a:t>Write your responses on page 8 of your workbook. </a:t>
            </a:r>
            <a:endParaRPr lang="en-US" sz="2200" dirty="0">
              <a:solidFill>
                <a:schemeClr val="tx2"/>
              </a:solidFill>
              <a:latin typeface="Arial" pitchFamily="34" charset="0"/>
              <a:cs typeface="Arial" pitchFamily="34" charset="0"/>
            </a:endParaRPr>
          </a:p>
        </p:txBody>
      </p:sp>
      <p:sp>
        <p:nvSpPr>
          <p:cNvPr id="12" name="Text Placeholder 2"/>
          <p:cNvSpPr txBox="1">
            <a:spLocks/>
          </p:cNvSpPr>
          <p:nvPr/>
        </p:nvSpPr>
        <p:spPr>
          <a:xfrm>
            <a:off x="914400" y="2527757"/>
            <a:ext cx="7352557" cy="2730043"/>
          </a:xfrm>
          <a:prstGeom prst="rect">
            <a:avLst/>
          </a:prstGeom>
        </p:spPr>
        <p:txBody>
          <a:bodyPr>
            <a:norm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r>
              <a:rPr lang="en-US" sz="2200" dirty="0" smtClean="0">
                <a:solidFill>
                  <a:schemeClr val="tx2"/>
                </a:solidFill>
                <a:latin typeface="Arial" pitchFamily="34" charset="0"/>
                <a:cs typeface="Arial" pitchFamily="34" charset="0"/>
              </a:rPr>
              <a:t>What questions would you as zone chairperson ask to learn more about the situation?</a:t>
            </a:r>
          </a:p>
          <a:p>
            <a:r>
              <a:rPr lang="en-US" sz="2200" dirty="0" smtClean="0">
                <a:solidFill>
                  <a:schemeClr val="tx2"/>
                </a:solidFill>
                <a:latin typeface="Arial" pitchFamily="34" charset="0"/>
                <a:cs typeface="Arial" pitchFamily="34" charset="0"/>
              </a:rPr>
              <a:t>Who might you involve from the club, zone, district?</a:t>
            </a:r>
          </a:p>
          <a:p>
            <a:r>
              <a:rPr lang="en-US" sz="2200" dirty="0" smtClean="0">
                <a:solidFill>
                  <a:schemeClr val="tx2"/>
                </a:solidFill>
                <a:latin typeface="Arial" pitchFamily="34" charset="0"/>
                <a:cs typeface="Arial" pitchFamily="34" charset="0"/>
              </a:rPr>
              <a:t>How might you help alleviate the situation?</a:t>
            </a:r>
          </a:p>
          <a:p>
            <a:r>
              <a:rPr lang="en-US" sz="2200" dirty="0" smtClean="0">
                <a:solidFill>
                  <a:schemeClr val="tx2"/>
                </a:solidFill>
                <a:latin typeface="Arial" pitchFamily="34" charset="0"/>
                <a:cs typeface="Arial" pitchFamily="34" charset="0"/>
              </a:rPr>
              <a:t>What tools or resources would you use or suggest to the club?</a:t>
            </a:r>
          </a:p>
          <a:p>
            <a:pPr marL="0" indent="0">
              <a:buFont typeface="Wingdings 2"/>
              <a:buNone/>
            </a:pPr>
            <a:endParaRPr lang="en-US" sz="2200" dirty="0">
              <a:solidFill>
                <a:schemeClr val="tx2"/>
              </a:solidFill>
              <a:latin typeface="Arial" pitchFamily="34" charset="0"/>
              <a:cs typeface="Arial" pitchFamily="34" charset="0"/>
            </a:endParaRPr>
          </a:p>
        </p:txBody>
      </p:sp>
      <p:sp>
        <p:nvSpPr>
          <p:cNvPr id="13" name="Text Placeholder 2"/>
          <p:cNvSpPr txBox="1">
            <a:spLocks/>
          </p:cNvSpPr>
          <p:nvPr/>
        </p:nvSpPr>
        <p:spPr>
          <a:xfrm>
            <a:off x="896072" y="1295400"/>
            <a:ext cx="7315943" cy="1295400"/>
          </a:xfrm>
          <a:prstGeom prst="rect">
            <a:avLst/>
          </a:prstGeom>
        </p:spPr>
        <p:txBody>
          <a:bodyPr>
            <a:no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a:buFont typeface="Wingdings 2"/>
              <a:buNone/>
            </a:pPr>
            <a:r>
              <a:rPr lang="en-US" sz="2200" dirty="0" smtClean="0">
                <a:solidFill>
                  <a:schemeClr val="tx2"/>
                </a:solidFill>
                <a:latin typeface="Arial" pitchFamily="34" charset="0"/>
                <a:cs typeface="Arial" pitchFamily="34" charset="0"/>
              </a:rPr>
              <a:t>There is a club in your zone that has been placed on status quo because they have not reported service projects for quite some time. </a:t>
            </a:r>
          </a:p>
          <a:p>
            <a:pPr marL="0" indent="0">
              <a:buFont typeface="Wingdings 2"/>
              <a:buNone/>
            </a:pPr>
            <a:endParaRPr lang="en-US" sz="2200" dirty="0">
              <a:solidFill>
                <a:schemeClr val="tx2"/>
              </a:solidFill>
              <a:latin typeface="Arial" pitchFamily="34" charset="0"/>
              <a:cs typeface="Arial" pitchFamily="34" charset="0"/>
            </a:endParaRPr>
          </a:p>
        </p:txBody>
      </p:sp>
      <p:sp>
        <p:nvSpPr>
          <p:cNvPr id="14" name="Title 1"/>
          <p:cNvSpPr txBox="1">
            <a:spLocks/>
          </p:cNvSpPr>
          <p:nvPr/>
        </p:nvSpPr>
        <p:spPr>
          <a:xfrm>
            <a:off x="896814" y="533400"/>
            <a:ext cx="7315201" cy="762000"/>
          </a:xfrm>
          <a:prstGeom prst="rect">
            <a:avLst/>
          </a:prstGeom>
        </p:spPr>
        <p:txBody>
          <a:bodyPr bIns="91440" anchor="b" anchorCtr="0">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n-US" dirty="0" smtClean="0">
                <a:latin typeface="Arial" pitchFamily="34" charset="0"/>
                <a:cs typeface="Arial" pitchFamily="34" charset="0"/>
              </a:rPr>
              <a:t>Scenario 2</a:t>
            </a:r>
            <a:endParaRPr lang="en-US" dirty="0">
              <a:latin typeface="Arial" pitchFamily="34" charset="0"/>
              <a:cs typeface="Arial" pitchFamily="34" charset="0"/>
            </a:endParaRPr>
          </a:p>
        </p:txBody>
      </p:sp>
    </p:spTree>
    <p:custDataLst>
      <p:tags r:id="rId1"/>
    </p:custDataLst>
    <p:extLst>
      <p:ext uri="{BB962C8B-B14F-4D97-AF65-F5344CB8AC3E}">
        <p14:creationId xmlns:p14="http://schemas.microsoft.com/office/powerpoint/2010/main" val="1957735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childTnLst>
                          </p:cTn>
                        </p:par>
                        <p:par>
                          <p:cTn id="8" fill="hold">
                            <p:stCondLst>
                              <p:cond delay="2000"/>
                            </p:stCondLst>
                            <p:childTnLst>
                              <p:par>
                                <p:cTn id="9" presetID="10" presetClass="entr" presetSubtype="0" fill="hold" grpId="0" nodeType="afterEffect">
                                  <p:stCondLst>
                                    <p:cond delay="75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childTnLst>
                                </p:cTn>
                              </p:par>
                            </p:childTnLst>
                          </p:cTn>
                        </p:par>
                        <p:par>
                          <p:cTn id="12" fill="hold">
                            <p:stCondLst>
                              <p:cond delay="3750"/>
                            </p:stCondLst>
                            <p:childTnLst>
                              <p:par>
                                <p:cTn id="13" presetID="10" presetClass="entr" presetSubtype="0" fill="hold" nodeType="afterEffect">
                                  <p:stCondLst>
                                    <p:cond delay="50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4750"/>
                            </p:stCondLst>
                            <p:childTnLst>
                              <p:par>
                                <p:cTn id="17" presetID="10" presetClass="entr" presetSubtype="0" fill="hold" nodeType="afterEffect">
                                  <p:stCondLst>
                                    <p:cond delay="1000"/>
                                  </p:stCondLst>
                                  <p:childTnLst>
                                    <p:set>
                                      <p:cBhvr>
                                        <p:cTn id="18" dur="1" fill="hold">
                                          <p:stCondLst>
                                            <p:cond delay="0"/>
                                          </p:stCondLst>
                                        </p:cTn>
                                        <p:tgtEl>
                                          <p:spTgt spid="12">
                                            <p:txEl>
                                              <p:pRg st="0" end="0"/>
                                            </p:txEl>
                                          </p:spTgt>
                                        </p:tgtEl>
                                        <p:attrNameLst>
                                          <p:attrName>style.visibility</p:attrName>
                                        </p:attrNameLst>
                                      </p:cBhvr>
                                      <p:to>
                                        <p:strVal val="visible"/>
                                      </p:to>
                                    </p:set>
                                    <p:animEffect transition="in" filter="fade">
                                      <p:cBhvr>
                                        <p:cTn id="19" dur="1000"/>
                                        <p:tgtEl>
                                          <p:spTgt spid="12">
                                            <p:txEl>
                                              <p:pRg st="0" end="0"/>
                                            </p:txEl>
                                          </p:spTgt>
                                        </p:tgtEl>
                                      </p:cBhvr>
                                    </p:animEffect>
                                  </p:childTnLst>
                                </p:cTn>
                              </p:par>
                            </p:childTnLst>
                          </p:cTn>
                        </p:par>
                        <p:par>
                          <p:cTn id="20" fill="hold">
                            <p:stCondLst>
                              <p:cond delay="6750"/>
                            </p:stCondLst>
                            <p:childTnLst>
                              <p:par>
                                <p:cTn id="21" presetID="10" presetClass="entr" presetSubtype="0" fill="hold" nodeType="afterEffect">
                                  <p:stCondLst>
                                    <p:cond delay="500"/>
                                  </p:stCondLst>
                                  <p:childTnLst>
                                    <p:set>
                                      <p:cBhvr>
                                        <p:cTn id="22" dur="1" fill="hold">
                                          <p:stCondLst>
                                            <p:cond delay="0"/>
                                          </p:stCondLst>
                                        </p:cTn>
                                        <p:tgtEl>
                                          <p:spTgt spid="12">
                                            <p:txEl>
                                              <p:pRg st="1" end="1"/>
                                            </p:txEl>
                                          </p:spTgt>
                                        </p:tgtEl>
                                        <p:attrNameLst>
                                          <p:attrName>style.visibility</p:attrName>
                                        </p:attrNameLst>
                                      </p:cBhvr>
                                      <p:to>
                                        <p:strVal val="visible"/>
                                      </p:to>
                                    </p:set>
                                    <p:animEffect transition="in" filter="fade">
                                      <p:cBhvr>
                                        <p:cTn id="23" dur="1000"/>
                                        <p:tgtEl>
                                          <p:spTgt spid="12">
                                            <p:txEl>
                                              <p:pRg st="1" end="1"/>
                                            </p:txEl>
                                          </p:spTgt>
                                        </p:tgtEl>
                                      </p:cBhvr>
                                    </p:animEffect>
                                  </p:childTnLst>
                                </p:cTn>
                              </p:par>
                            </p:childTnLst>
                          </p:cTn>
                        </p:par>
                        <p:par>
                          <p:cTn id="24" fill="hold">
                            <p:stCondLst>
                              <p:cond delay="8250"/>
                            </p:stCondLst>
                            <p:childTnLst>
                              <p:par>
                                <p:cTn id="25" presetID="10" presetClass="entr" presetSubtype="0" fill="hold" nodeType="afterEffect">
                                  <p:stCondLst>
                                    <p:cond delay="500"/>
                                  </p:stCondLst>
                                  <p:childTnLst>
                                    <p:set>
                                      <p:cBhvr>
                                        <p:cTn id="26" dur="1" fill="hold">
                                          <p:stCondLst>
                                            <p:cond delay="0"/>
                                          </p:stCondLst>
                                        </p:cTn>
                                        <p:tgtEl>
                                          <p:spTgt spid="12">
                                            <p:txEl>
                                              <p:pRg st="2" end="2"/>
                                            </p:txEl>
                                          </p:spTgt>
                                        </p:tgtEl>
                                        <p:attrNameLst>
                                          <p:attrName>style.visibility</p:attrName>
                                        </p:attrNameLst>
                                      </p:cBhvr>
                                      <p:to>
                                        <p:strVal val="visible"/>
                                      </p:to>
                                    </p:set>
                                    <p:animEffect transition="in" filter="fade">
                                      <p:cBhvr>
                                        <p:cTn id="27" dur="1000"/>
                                        <p:tgtEl>
                                          <p:spTgt spid="12">
                                            <p:txEl>
                                              <p:pRg st="2" end="2"/>
                                            </p:txEl>
                                          </p:spTgt>
                                        </p:tgtEl>
                                      </p:cBhvr>
                                    </p:animEffect>
                                  </p:childTnLst>
                                </p:cTn>
                              </p:par>
                            </p:childTnLst>
                          </p:cTn>
                        </p:par>
                        <p:par>
                          <p:cTn id="28" fill="hold">
                            <p:stCondLst>
                              <p:cond delay="9750"/>
                            </p:stCondLst>
                            <p:childTnLst>
                              <p:par>
                                <p:cTn id="29" presetID="10" presetClass="entr" presetSubtype="0" fill="hold" nodeType="afterEffect">
                                  <p:stCondLst>
                                    <p:cond delay="500"/>
                                  </p:stCondLst>
                                  <p:childTnLst>
                                    <p:set>
                                      <p:cBhvr>
                                        <p:cTn id="30" dur="1" fill="hold">
                                          <p:stCondLst>
                                            <p:cond delay="0"/>
                                          </p:stCondLst>
                                        </p:cTn>
                                        <p:tgtEl>
                                          <p:spTgt spid="12">
                                            <p:txEl>
                                              <p:pRg st="3" end="3"/>
                                            </p:txEl>
                                          </p:spTgt>
                                        </p:tgtEl>
                                        <p:attrNameLst>
                                          <p:attrName>style.visibility</p:attrName>
                                        </p:attrNameLst>
                                      </p:cBhvr>
                                      <p:to>
                                        <p:strVal val="visible"/>
                                      </p:to>
                                    </p:set>
                                    <p:animEffect transition="in" filter="fade">
                                      <p:cBhvr>
                                        <p:cTn id="31" dur="1000"/>
                                        <p:tgtEl>
                                          <p:spTgt spid="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sz="quarter" idx="4294967295"/>
          </p:nvPr>
        </p:nvSpPr>
        <p:spPr>
          <a:xfrm>
            <a:off x="896072" y="1295400"/>
            <a:ext cx="7315943" cy="1295400"/>
          </a:xfrm>
        </p:spPr>
        <p:txBody>
          <a:bodyPr>
            <a:noAutofit/>
          </a:bodyPr>
          <a:lstStyle/>
          <a:p>
            <a:pPr marL="0" indent="0">
              <a:buNone/>
            </a:pPr>
            <a:r>
              <a:rPr lang="en-US" sz="2200" dirty="0">
                <a:solidFill>
                  <a:schemeClr val="tx2"/>
                </a:solidFill>
                <a:latin typeface="Arial" pitchFamily="34" charset="0"/>
                <a:cs typeface="Arial" pitchFamily="34" charset="0"/>
              </a:rPr>
              <a:t>There is a club in your zone that has been placed on status quo because they have not reported service projects </a:t>
            </a:r>
            <a:r>
              <a:rPr lang="en-US" sz="2200" dirty="0" smtClean="0">
                <a:solidFill>
                  <a:schemeClr val="tx2"/>
                </a:solidFill>
                <a:latin typeface="Arial" pitchFamily="34" charset="0"/>
                <a:cs typeface="Arial" pitchFamily="34" charset="0"/>
              </a:rPr>
              <a:t>for quite some time. </a:t>
            </a:r>
          </a:p>
          <a:p>
            <a:pPr marL="0" indent="0">
              <a:buNone/>
            </a:pPr>
            <a:endParaRPr lang="en-US" sz="2200" dirty="0">
              <a:solidFill>
                <a:schemeClr val="tx2"/>
              </a:solidFill>
              <a:latin typeface="Arial" pitchFamily="34" charset="0"/>
              <a:cs typeface="Arial" pitchFamily="34" charset="0"/>
            </a:endParaRPr>
          </a:p>
        </p:txBody>
      </p:sp>
      <p:pic>
        <p:nvPicPr>
          <p:cNvPr id="4" name="Picture 2" descr="http://www.lionsclubs.org/common/images/logos/lionlogo_bw.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6237288"/>
            <a:ext cx="457200" cy="432816"/>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7315200" y="6265015"/>
            <a:ext cx="1311757" cy="347235"/>
            <a:chOff x="7315200" y="6265015"/>
            <a:chExt cx="1311757" cy="347235"/>
          </a:xfrm>
        </p:grpSpPr>
        <p:sp>
          <p:nvSpPr>
            <p:cNvPr id="6" name="TextBox 5"/>
            <p:cNvSpPr txBox="1"/>
            <p:nvPr/>
          </p:nvSpPr>
          <p:spPr>
            <a:xfrm>
              <a:off x="7315200" y="6273696"/>
              <a:ext cx="914400" cy="338554"/>
            </a:xfrm>
            <a:prstGeom prst="rect">
              <a:avLst/>
            </a:prstGeom>
            <a:noFill/>
          </p:spPr>
          <p:txBody>
            <a:bodyPr wrap="square" rtlCol="0">
              <a:spAutoFit/>
            </a:bodyPr>
            <a:lstStyle/>
            <a:p>
              <a:r>
                <a:rPr lang="en-US" sz="800" dirty="0" smtClean="0">
                  <a:solidFill>
                    <a:schemeClr val="tx2"/>
                  </a:solidFill>
                  <a:latin typeface="Arial" pitchFamily="34" charset="0"/>
                  <a:cs typeface="Arial" pitchFamily="34" charset="0"/>
                </a:rPr>
                <a:t>Click arrow to advance slide.</a:t>
              </a:r>
              <a:endParaRPr lang="en-US" sz="800" dirty="0">
                <a:solidFill>
                  <a:schemeClr val="tx2"/>
                </a:solidFill>
                <a:latin typeface="Arial" pitchFamily="34" charset="0"/>
                <a:cs typeface="Arial" pitchFamily="34" charset="0"/>
              </a:endParaRPr>
            </a:p>
          </p:txBody>
        </p:sp>
        <p:pic>
          <p:nvPicPr>
            <p:cNvPr id="7" name="Picture 2" descr="C:\Users\vcicero\AppData\Local\Microsoft\Windows\Temporary Internet Files\Content.IE5\61BR4OU5\arrow-orange-right-6041-large[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66957" y="6265015"/>
              <a:ext cx="360000" cy="341400"/>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p:cNvSpPr txBox="1"/>
          <p:nvPr/>
        </p:nvSpPr>
        <p:spPr>
          <a:xfrm>
            <a:off x="904875" y="2514600"/>
            <a:ext cx="7315200" cy="3170099"/>
          </a:xfrm>
          <a:prstGeom prst="rect">
            <a:avLst/>
          </a:prstGeom>
          <a:noFill/>
        </p:spPr>
        <p:txBody>
          <a:bodyPr wrap="square" rtlCol="0">
            <a:spAutoFit/>
          </a:bodyPr>
          <a:lstStyle/>
          <a:p>
            <a:pPr marL="342900" indent="-342900">
              <a:buFont typeface="Arial" pitchFamily="34" charset="0"/>
              <a:buChar char="•"/>
            </a:pPr>
            <a:r>
              <a:rPr lang="en-US" sz="2000" dirty="0" smtClean="0">
                <a:solidFill>
                  <a:schemeClr val="tx2"/>
                </a:solidFill>
                <a:latin typeface="Arial" pitchFamily="34" charset="0"/>
                <a:cs typeface="Arial" pitchFamily="34" charset="0"/>
              </a:rPr>
              <a:t>Determine if the club is conducting service projects and, if not, inquire the reason why</a:t>
            </a:r>
          </a:p>
          <a:p>
            <a:pPr marL="342900" indent="-342900">
              <a:buFont typeface="Arial" pitchFamily="34" charset="0"/>
              <a:buChar char="•"/>
            </a:pPr>
            <a:r>
              <a:rPr lang="en-US" sz="2000" dirty="0" smtClean="0">
                <a:solidFill>
                  <a:schemeClr val="tx2"/>
                </a:solidFill>
                <a:latin typeface="Arial" pitchFamily="34" charset="0"/>
                <a:cs typeface="Arial" pitchFamily="34" charset="0"/>
              </a:rPr>
              <a:t>Provide </a:t>
            </a:r>
            <a:r>
              <a:rPr lang="en-US" sz="2000" dirty="0">
                <a:solidFill>
                  <a:schemeClr val="tx2"/>
                </a:solidFill>
                <a:latin typeface="Arial" pitchFamily="34" charset="0"/>
                <a:cs typeface="Arial" pitchFamily="34" charset="0"/>
              </a:rPr>
              <a:t>guidance to the club officers as to the association’s reporting </a:t>
            </a:r>
            <a:r>
              <a:rPr lang="en-US" sz="2000" dirty="0" smtClean="0">
                <a:solidFill>
                  <a:schemeClr val="tx2"/>
                </a:solidFill>
                <a:latin typeface="Arial" pitchFamily="34" charset="0"/>
                <a:cs typeface="Arial" pitchFamily="34" charset="0"/>
              </a:rPr>
              <a:t>policy and verify if additional training is required</a:t>
            </a:r>
          </a:p>
          <a:p>
            <a:pPr marL="342900" indent="-342900">
              <a:buFont typeface="Arial" pitchFamily="34" charset="0"/>
              <a:buChar char="•"/>
            </a:pPr>
            <a:r>
              <a:rPr lang="en-US" sz="2000" dirty="0" smtClean="0">
                <a:solidFill>
                  <a:schemeClr val="tx2"/>
                </a:solidFill>
                <a:latin typeface="Arial" pitchFamily="34" charset="0"/>
                <a:cs typeface="Arial" pitchFamily="34" charset="0"/>
              </a:rPr>
              <a:t>Encourage members to take the Providing Community Service course offered on the Lions Learning Center</a:t>
            </a:r>
          </a:p>
          <a:p>
            <a:pPr marL="342900" indent="-342900">
              <a:buFont typeface="Arial" pitchFamily="34" charset="0"/>
              <a:buChar char="•"/>
            </a:pPr>
            <a:r>
              <a:rPr lang="en-US" sz="2000" dirty="0" smtClean="0">
                <a:solidFill>
                  <a:schemeClr val="tx2"/>
                </a:solidFill>
                <a:latin typeface="Arial" pitchFamily="34" charset="0"/>
                <a:cs typeface="Arial" pitchFamily="34" charset="0"/>
              </a:rPr>
              <a:t>Prompt service project ideas from all members</a:t>
            </a:r>
          </a:p>
          <a:p>
            <a:pPr marL="342900" indent="-342900">
              <a:buFont typeface="Arial" pitchFamily="34" charset="0"/>
              <a:buChar char="•"/>
            </a:pPr>
            <a:r>
              <a:rPr lang="en-US" sz="2000" dirty="0" smtClean="0">
                <a:solidFill>
                  <a:schemeClr val="tx2"/>
                </a:solidFill>
                <a:latin typeface="Arial" pitchFamily="34" charset="0"/>
                <a:cs typeface="Arial" pitchFamily="34" charset="0"/>
              </a:rPr>
              <a:t>Work with club officers and members of the district leadership team to set goals to bring the club – and keep the club – out of status quo</a:t>
            </a:r>
            <a:endParaRPr lang="en-US" sz="2000" dirty="0">
              <a:solidFill>
                <a:schemeClr val="tx2"/>
              </a:solidFill>
              <a:latin typeface="Arial" pitchFamily="34" charset="0"/>
              <a:cs typeface="Arial" pitchFamily="34" charset="0"/>
            </a:endParaRPr>
          </a:p>
        </p:txBody>
      </p:sp>
      <p:sp>
        <p:nvSpPr>
          <p:cNvPr id="9" name="Title 1"/>
          <p:cNvSpPr txBox="1">
            <a:spLocks/>
          </p:cNvSpPr>
          <p:nvPr/>
        </p:nvSpPr>
        <p:spPr>
          <a:xfrm>
            <a:off x="896814" y="533400"/>
            <a:ext cx="7315201" cy="762000"/>
          </a:xfrm>
          <a:prstGeom prst="rect">
            <a:avLst/>
          </a:prstGeom>
        </p:spPr>
        <p:txBody>
          <a:bodyPr bIns="91440" anchor="b" anchorCtr="0">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n-US" dirty="0" smtClean="0">
                <a:latin typeface="Arial" pitchFamily="34" charset="0"/>
                <a:cs typeface="Arial" pitchFamily="34" charset="0"/>
              </a:rPr>
              <a:t>Scenario 2</a:t>
            </a:r>
            <a:endParaRPr lang="en-US" dirty="0">
              <a:latin typeface="Arial" pitchFamily="34" charset="0"/>
              <a:cs typeface="Arial" pitchFamily="34" charset="0"/>
            </a:endParaRPr>
          </a:p>
        </p:txBody>
      </p:sp>
    </p:spTree>
    <p:custDataLst>
      <p:tags r:id="rId1"/>
    </p:custDataLst>
    <p:extLst>
      <p:ext uri="{BB962C8B-B14F-4D97-AF65-F5344CB8AC3E}">
        <p14:creationId xmlns:p14="http://schemas.microsoft.com/office/powerpoint/2010/main" val="923993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500"/>
                                        <p:tgtEl>
                                          <p:spTgt spid="8">
                                            <p:txEl>
                                              <p:pRg st="0" end="0"/>
                                            </p:txEl>
                                          </p:spTgt>
                                        </p:tgtEl>
                                      </p:cBhvr>
                                    </p:animEffect>
                                  </p:childTnLst>
                                </p:cTn>
                              </p:par>
                            </p:childTnLst>
                          </p:cTn>
                        </p:par>
                        <p:par>
                          <p:cTn id="8" fill="hold">
                            <p:stCondLst>
                              <p:cond delay="2500"/>
                            </p:stCondLst>
                            <p:childTnLst>
                              <p:par>
                                <p:cTn id="9" presetID="10" presetClass="entr" presetSubtype="0" fill="hold" nodeType="afterEffect">
                                  <p:stCondLst>
                                    <p:cond delay="1000"/>
                                  </p:stCondLst>
                                  <p:childTnLst>
                                    <p:set>
                                      <p:cBhvr>
                                        <p:cTn id="10" dur="1" fill="hold">
                                          <p:stCondLst>
                                            <p:cond delay="0"/>
                                          </p:stCondLst>
                                        </p:cTn>
                                        <p:tgtEl>
                                          <p:spTgt spid="8">
                                            <p:txEl>
                                              <p:pRg st="1" end="1"/>
                                            </p:txEl>
                                          </p:spTgt>
                                        </p:tgtEl>
                                        <p:attrNameLst>
                                          <p:attrName>style.visibility</p:attrName>
                                        </p:attrNameLst>
                                      </p:cBhvr>
                                      <p:to>
                                        <p:strVal val="visible"/>
                                      </p:to>
                                    </p:set>
                                    <p:animEffect transition="in" filter="fade">
                                      <p:cBhvr>
                                        <p:cTn id="11" dur="1500"/>
                                        <p:tgtEl>
                                          <p:spTgt spid="8">
                                            <p:txEl>
                                              <p:pRg st="1" end="1"/>
                                            </p:txEl>
                                          </p:spTgt>
                                        </p:tgtEl>
                                      </p:cBhvr>
                                    </p:animEffect>
                                  </p:childTnLst>
                                </p:cTn>
                              </p:par>
                            </p:childTnLst>
                          </p:cTn>
                        </p:par>
                        <p:par>
                          <p:cTn id="12" fill="hold">
                            <p:stCondLst>
                              <p:cond delay="5000"/>
                            </p:stCondLst>
                            <p:childTnLst>
                              <p:par>
                                <p:cTn id="13" presetID="10" presetClass="entr" presetSubtype="0" fill="hold" nodeType="afterEffect">
                                  <p:stCondLst>
                                    <p:cond delay="100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fade">
                                      <p:cBhvr>
                                        <p:cTn id="15" dur="1500"/>
                                        <p:tgtEl>
                                          <p:spTgt spid="8">
                                            <p:txEl>
                                              <p:pRg st="2" end="2"/>
                                            </p:txEl>
                                          </p:spTgt>
                                        </p:tgtEl>
                                      </p:cBhvr>
                                    </p:animEffect>
                                  </p:childTnLst>
                                </p:cTn>
                              </p:par>
                            </p:childTnLst>
                          </p:cTn>
                        </p:par>
                        <p:par>
                          <p:cTn id="16" fill="hold">
                            <p:stCondLst>
                              <p:cond delay="7500"/>
                            </p:stCondLst>
                            <p:childTnLst>
                              <p:par>
                                <p:cTn id="17" presetID="10" presetClass="entr" presetSubtype="0" fill="hold" nodeType="afterEffect">
                                  <p:stCondLst>
                                    <p:cond delay="1000"/>
                                  </p:stCondLst>
                                  <p:childTnLst>
                                    <p:set>
                                      <p:cBhvr>
                                        <p:cTn id="18" dur="1" fill="hold">
                                          <p:stCondLst>
                                            <p:cond delay="0"/>
                                          </p:stCondLst>
                                        </p:cTn>
                                        <p:tgtEl>
                                          <p:spTgt spid="8">
                                            <p:txEl>
                                              <p:pRg st="3" end="3"/>
                                            </p:txEl>
                                          </p:spTgt>
                                        </p:tgtEl>
                                        <p:attrNameLst>
                                          <p:attrName>style.visibility</p:attrName>
                                        </p:attrNameLst>
                                      </p:cBhvr>
                                      <p:to>
                                        <p:strVal val="visible"/>
                                      </p:to>
                                    </p:set>
                                    <p:animEffect transition="in" filter="fade">
                                      <p:cBhvr>
                                        <p:cTn id="19" dur="1500"/>
                                        <p:tgtEl>
                                          <p:spTgt spid="8">
                                            <p:txEl>
                                              <p:pRg st="3" end="3"/>
                                            </p:txEl>
                                          </p:spTgt>
                                        </p:tgtEl>
                                      </p:cBhvr>
                                    </p:animEffect>
                                  </p:childTnLst>
                                </p:cTn>
                              </p:par>
                            </p:childTnLst>
                          </p:cTn>
                        </p:par>
                        <p:par>
                          <p:cTn id="20" fill="hold">
                            <p:stCondLst>
                              <p:cond delay="10000"/>
                            </p:stCondLst>
                            <p:childTnLst>
                              <p:par>
                                <p:cTn id="21" presetID="10" presetClass="entr" presetSubtype="0" fill="hold" nodeType="afterEffect">
                                  <p:stCondLst>
                                    <p:cond delay="1000"/>
                                  </p:stCondLst>
                                  <p:childTnLst>
                                    <p:set>
                                      <p:cBhvr>
                                        <p:cTn id="22" dur="1" fill="hold">
                                          <p:stCondLst>
                                            <p:cond delay="0"/>
                                          </p:stCondLst>
                                        </p:cTn>
                                        <p:tgtEl>
                                          <p:spTgt spid="8">
                                            <p:txEl>
                                              <p:pRg st="4" end="4"/>
                                            </p:txEl>
                                          </p:spTgt>
                                        </p:tgtEl>
                                        <p:attrNameLst>
                                          <p:attrName>style.visibility</p:attrName>
                                        </p:attrNameLst>
                                      </p:cBhvr>
                                      <p:to>
                                        <p:strVal val="visible"/>
                                      </p:to>
                                    </p:set>
                                    <p:animEffect transition="in" filter="fade">
                                      <p:cBhvr>
                                        <p:cTn id="23" dur="1500"/>
                                        <p:tgtEl>
                                          <p:spTgt spid="8">
                                            <p:txEl>
                                              <p:pRg st="4" end="4"/>
                                            </p:txEl>
                                          </p:spTgt>
                                        </p:tgtEl>
                                      </p:cBhvr>
                                    </p:animEffect>
                                  </p:childTnLst>
                                </p:cTn>
                              </p:par>
                            </p:childTnLst>
                          </p:cTn>
                        </p:par>
                        <p:par>
                          <p:cTn id="24" fill="hold">
                            <p:stCondLst>
                              <p:cond delay="12500"/>
                            </p:stCondLst>
                            <p:childTnLst>
                              <p:par>
                                <p:cTn id="25" presetID="10"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sz="quarter" idx="4294967295"/>
          </p:nvPr>
        </p:nvSpPr>
        <p:spPr>
          <a:xfrm>
            <a:off x="913657" y="1371600"/>
            <a:ext cx="7315943" cy="1143000"/>
          </a:xfrm>
        </p:spPr>
        <p:txBody>
          <a:bodyPr>
            <a:normAutofit/>
          </a:bodyPr>
          <a:lstStyle/>
          <a:p>
            <a:pPr marL="0" indent="0">
              <a:buNone/>
            </a:pPr>
            <a:r>
              <a:rPr lang="en-US" sz="2200" dirty="0" smtClean="0">
                <a:solidFill>
                  <a:schemeClr val="tx2"/>
                </a:solidFill>
                <a:latin typeface="Arial" pitchFamily="34" charset="0"/>
                <a:cs typeface="Arial" pitchFamily="34" charset="0"/>
              </a:rPr>
              <a:t>You find a club that is holding regular meetings and conducting service projects, yet is not maintaining steady membership.</a:t>
            </a:r>
          </a:p>
          <a:p>
            <a:endParaRPr lang="en-US" sz="2200" dirty="0" smtClean="0">
              <a:solidFill>
                <a:schemeClr val="tx2"/>
              </a:solidFill>
              <a:latin typeface="Arial" pitchFamily="34" charset="0"/>
              <a:cs typeface="Arial" pitchFamily="34" charset="0"/>
            </a:endParaRPr>
          </a:p>
          <a:p>
            <a:pPr marL="0" indent="0">
              <a:buNone/>
            </a:pPr>
            <a:endParaRPr lang="en-US" sz="2200" dirty="0" smtClean="0">
              <a:solidFill>
                <a:schemeClr val="tx2"/>
              </a:solidFill>
              <a:latin typeface="Arial" pitchFamily="34" charset="0"/>
              <a:cs typeface="Arial" pitchFamily="34" charset="0"/>
            </a:endParaRPr>
          </a:p>
          <a:p>
            <a:pPr marL="0" indent="0">
              <a:buNone/>
            </a:pPr>
            <a:endParaRPr lang="en-US" sz="2200" dirty="0" smtClean="0">
              <a:solidFill>
                <a:schemeClr val="tx2"/>
              </a:solidFill>
              <a:latin typeface="Arial" pitchFamily="34" charset="0"/>
              <a:cs typeface="Arial" pitchFamily="34" charset="0"/>
            </a:endParaRPr>
          </a:p>
          <a:p>
            <a:pPr marL="0" indent="0">
              <a:buNone/>
            </a:pPr>
            <a:endParaRPr lang="en-US" sz="2200" dirty="0" smtClean="0">
              <a:solidFill>
                <a:schemeClr val="tx2"/>
              </a:solidFill>
              <a:latin typeface="Arial" pitchFamily="34" charset="0"/>
              <a:cs typeface="Arial" pitchFamily="34" charset="0"/>
            </a:endParaRPr>
          </a:p>
          <a:p>
            <a:pPr marL="0" indent="0">
              <a:buNone/>
            </a:pPr>
            <a:endParaRPr lang="en-US" sz="2200" dirty="0">
              <a:solidFill>
                <a:schemeClr val="tx2"/>
              </a:solidFill>
              <a:latin typeface="Arial" pitchFamily="34" charset="0"/>
              <a:cs typeface="Arial" pitchFamily="34" charset="0"/>
            </a:endParaRPr>
          </a:p>
        </p:txBody>
      </p:sp>
      <p:pic>
        <p:nvPicPr>
          <p:cNvPr id="4" name="Picture 2" descr="http://www.lionsclubs.org/common/images/logos/lionlogo_bw.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6237288"/>
            <a:ext cx="457200" cy="432816"/>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7315200" y="6265015"/>
            <a:ext cx="1311757" cy="347235"/>
            <a:chOff x="7315200" y="6265015"/>
            <a:chExt cx="1311757" cy="347235"/>
          </a:xfrm>
        </p:grpSpPr>
        <p:sp>
          <p:nvSpPr>
            <p:cNvPr id="6" name="TextBox 5"/>
            <p:cNvSpPr txBox="1"/>
            <p:nvPr/>
          </p:nvSpPr>
          <p:spPr>
            <a:xfrm>
              <a:off x="7315200" y="6273696"/>
              <a:ext cx="914400" cy="338554"/>
            </a:xfrm>
            <a:prstGeom prst="rect">
              <a:avLst/>
            </a:prstGeom>
            <a:noFill/>
          </p:spPr>
          <p:txBody>
            <a:bodyPr wrap="square" rtlCol="0">
              <a:spAutoFit/>
            </a:bodyPr>
            <a:lstStyle/>
            <a:p>
              <a:r>
                <a:rPr lang="en-US" sz="800" dirty="0" smtClean="0">
                  <a:solidFill>
                    <a:schemeClr val="tx2"/>
                  </a:solidFill>
                  <a:latin typeface="Arial" pitchFamily="34" charset="0"/>
                  <a:cs typeface="Arial" pitchFamily="34" charset="0"/>
                </a:rPr>
                <a:t>Click arrow to advance slide.</a:t>
              </a:r>
              <a:endParaRPr lang="en-US" sz="800" dirty="0">
                <a:solidFill>
                  <a:schemeClr val="tx2"/>
                </a:solidFill>
                <a:latin typeface="Arial" pitchFamily="34" charset="0"/>
                <a:cs typeface="Arial" pitchFamily="34" charset="0"/>
              </a:endParaRPr>
            </a:p>
          </p:txBody>
        </p:sp>
        <p:pic>
          <p:nvPicPr>
            <p:cNvPr id="7" name="Picture 2" descr="C:\Users\vcicero\AppData\Local\Microsoft\Windows\Temporary Internet Files\Content.IE5\61BR4OU5\arrow-orange-right-6041-large[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66957" y="6265015"/>
              <a:ext cx="360000" cy="341400"/>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TextBox 9"/>
          <p:cNvSpPr txBox="1"/>
          <p:nvPr/>
        </p:nvSpPr>
        <p:spPr>
          <a:xfrm>
            <a:off x="914399" y="5581471"/>
            <a:ext cx="7532557" cy="769441"/>
          </a:xfrm>
          <a:prstGeom prst="rect">
            <a:avLst/>
          </a:prstGeom>
          <a:noFill/>
        </p:spPr>
        <p:txBody>
          <a:bodyPr wrap="square" rtlCol="0">
            <a:spAutoFit/>
          </a:bodyPr>
          <a:lstStyle/>
          <a:p>
            <a:r>
              <a:rPr lang="en-US" sz="2200" dirty="0">
                <a:solidFill>
                  <a:schemeClr val="tx2"/>
                </a:solidFill>
                <a:latin typeface="Arial" pitchFamily="34" charset="0"/>
                <a:cs typeface="Arial" pitchFamily="34" charset="0"/>
              </a:rPr>
              <a:t>Click the arrow when you are ready to compare your ideas.</a:t>
            </a:r>
          </a:p>
          <a:p>
            <a:endParaRPr lang="en-US" sz="2200" dirty="0">
              <a:solidFill>
                <a:schemeClr val="tx2"/>
              </a:solidFill>
            </a:endParaRPr>
          </a:p>
        </p:txBody>
      </p:sp>
      <p:sp>
        <p:nvSpPr>
          <p:cNvPr id="12" name="TextBox 11"/>
          <p:cNvSpPr txBox="1"/>
          <p:nvPr/>
        </p:nvSpPr>
        <p:spPr>
          <a:xfrm>
            <a:off x="914400" y="5112603"/>
            <a:ext cx="7315200" cy="430887"/>
          </a:xfrm>
          <a:prstGeom prst="rect">
            <a:avLst/>
          </a:prstGeom>
          <a:noFill/>
        </p:spPr>
        <p:txBody>
          <a:bodyPr wrap="square" rtlCol="0">
            <a:spAutoFit/>
          </a:bodyPr>
          <a:lstStyle/>
          <a:p>
            <a:r>
              <a:rPr lang="en-US" sz="2200" dirty="0" smtClean="0">
                <a:solidFill>
                  <a:schemeClr val="tx2"/>
                </a:solidFill>
                <a:latin typeface="Arial" pitchFamily="34" charset="0"/>
                <a:cs typeface="Arial" pitchFamily="34" charset="0"/>
              </a:rPr>
              <a:t>Write your responses on page 9 of your workbook. </a:t>
            </a:r>
            <a:endParaRPr lang="en-US" sz="2200" dirty="0">
              <a:solidFill>
                <a:schemeClr val="tx2"/>
              </a:solidFill>
              <a:latin typeface="Arial" pitchFamily="34" charset="0"/>
              <a:cs typeface="Arial" pitchFamily="34" charset="0"/>
            </a:endParaRPr>
          </a:p>
        </p:txBody>
      </p:sp>
      <p:sp>
        <p:nvSpPr>
          <p:cNvPr id="13" name="Text Placeholder 2"/>
          <p:cNvSpPr txBox="1">
            <a:spLocks/>
          </p:cNvSpPr>
          <p:nvPr/>
        </p:nvSpPr>
        <p:spPr>
          <a:xfrm>
            <a:off x="879230" y="2507397"/>
            <a:ext cx="7352557" cy="2674203"/>
          </a:xfrm>
          <a:prstGeom prst="rect">
            <a:avLst/>
          </a:prstGeom>
        </p:spPr>
        <p:txBody>
          <a:bodyPr>
            <a:norm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r>
              <a:rPr lang="en-US" sz="2200" dirty="0" smtClean="0">
                <a:solidFill>
                  <a:schemeClr val="tx2"/>
                </a:solidFill>
                <a:latin typeface="Arial" pitchFamily="34" charset="0"/>
                <a:cs typeface="Arial" pitchFamily="34" charset="0"/>
              </a:rPr>
              <a:t>What questions would you as zone chairperson ask to learn more about the situation?</a:t>
            </a:r>
          </a:p>
          <a:p>
            <a:r>
              <a:rPr lang="en-US" sz="2200" dirty="0" smtClean="0">
                <a:solidFill>
                  <a:schemeClr val="tx2"/>
                </a:solidFill>
                <a:latin typeface="Arial" pitchFamily="34" charset="0"/>
                <a:cs typeface="Arial" pitchFamily="34" charset="0"/>
              </a:rPr>
              <a:t>Who might you involve from the club, zone, district?</a:t>
            </a:r>
          </a:p>
          <a:p>
            <a:r>
              <a:rPr lang="en-US" sz="2200" dirty="0" smtClean="0">
                <a:solidFill>
                  <a:schemeClr val="tx2"/>
                </a:solidFill>
                <a:latin typeface="Arial" pitchFamily="34" charset="0"/>
                <a:cs typeface="Arial" pitchFamily="34" charset="0"/>
              </a:rPr>
              <a:t>How might you help alleviate the situation?</a:t>
            </a:r>
          </a:p>
          <a:p>
            <a:r>
              <a:rPr lang="en-US" sz="2200" dirty="0" smtClean="0">
                <a:solidFill>
                  <a:schemeClr val="tx2"/>
                </a:solidFill>
                <a:latin typeface="Arial" pitchFamily="34" charset="0"/>
                <a:cs typeface="Arial" pitchFamily="34" charset="0"/>
              </a:rPr>
              <a:t>What tools or resources would you use or suggest to the club?</a:t>
            </a:r>
          </a:p>
          <a:p>
            <a:pPr marL="0" indent="0">
              <a:buFont typeface="Wingdings 2"/>
              <a:buNone/>
            </a:pPr>
            <a:endParaRPr lang="en-US" sz="2200" dirty="0">
              <a:solidFill>
                <a:schemeClr val="tx2"/>
              </a:solidFill>
              <a:latin typeface="Arial" pitchFamily="34" charset="0"/>
              <a:cs typeface="Arial" pitchFamily="34" charset="0"/>
            </a:endParaRPr>
          </a:p>
        </p:txBody>
      </p:sp>
      <p:sp>
        <p:nvSpPr>
          <p:cNvPr id="14" name="Title 1"/>
          <p:cNvSpPr txBox="1">
            <a:spLocks/>
          </p:cNvSpPr>
          <p:nvPr/>
        </p:nvSpPr>
        <p:spPr>
          <a:xfrm>
            <a:off x="896814" y="533400"/>
            <a:ext cx="7315201" cy="762000"/>
          </a:xfrm>
          <a:prstGeom prst="rect">
            <a:avLst/>
          </a:prstGeom>
        </p:spPr>
        <p:txBody>
          <a:bodyPr bIns="91440" anchor="b" anchorCtr="0">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n-US" dirty="0" smtClean="0">
                <a:latin typeface="Arial" pitchFamily="34" charset="0"/>
                <a:cs typeface="Arial" pitchFamily="34" charset="0"/>
              </a:rPr>
              <a:t>Scenario 3</a:t>
            </a:r>
            <a:endParaRPr lang="en-US" dirty="0">
              <a:latin typeface="Arial" pitchFamily="34" charset="0"/>
              <a:cs typeface="Arial" pitchFamily="34" charset="0"/>
            </a:endParaRPr>
          </a:p>
        </p:txBody>
      </p:sp>
    </p:spTree>
    <p:custDataLst>
      <p:tags r:id="rId1"/>
    </p:custDataLst>
    <p:extLst>
      <p:ext uri="{BB962C8B-B14F-4D97-AF65-F5344CB8AC3E}">
        <p14:creationId xmlns:p14="http://schemas.microsoft.com/office/powerpoint/2010/main" val="1462359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childTnLst>
                          </p:cTn>
                        </p:par>
                        <p:par>
                          <p:cTn id="8" fill="hold">
                            <p:stCondLst>
                              <p:cond delay="2000"/>
                            </p:stCondLst>
                            <p:childTnLst>
                              <p:par>
                                <p:cTn id="9" presetID="10" presetClass="entr" presetSubtype="0" fill="hold" grpId="0" nodeType="afterEffect">
                                  <p:stCondLst>
                                    <p:cond delay="75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childTnLst>
                                </p:cTn>
                              </p:par>
                            </p:childTnLst>
                          </p:cTn>
                        </p:par>
                        <p:par>
                          <p:cTn id="12" fill="hold">
                            <p:stCondLst>
                              <p:cond delay="375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4250"/>
                            </p:stCondLst>
                            <p:childTnLst>
                              <p:par>
                                <p:cTn id="17" presetID="10" presetClass="entr" presetSubtype="0" fill="hold" nodeType="afterEffect">
                                  <p:stCondLst>
                                    <p:cond delay="1000"/>
                                  </p:stCondLst>
                                  <p:childTnLst>
                                    <p:set>
                                      <p:cBhvr>
                                        <p:cTn id="18" dur="1" fill="hold">
                                          <p:stCondLst>
                                            <p:cond delay="0"/>
                                          </p:stCondLst>
                                        </p:cTn>
                                        <p:tgtEl>
                                          <p:spTgt spid="13">
                                            <p:txEl>
                                              <p:pRg st="0" end="0"/>
                                            </p:txEl>
                                          </p:spTgt>
                                        </p:tgtEl>
                                        <p:attrNameLst>
                                          <p:attrName>style.visibility</p:attrName>
                                        </p:attrNameLst>
                                      </p:cBhvr>
                                      <p:to>
                                        <p:strVal val="visible"/>
                                      </p:to>
                                    </p:set>
                                    <p:animEffect transition="in" filter="fade">
                                      <p:cBhvr>
                                        <p:cTn id="19" dur="1000"/>
                                        <p:tgtEl>
                                          <p:spTgt spid="13">
                                            <p:txEl>
                                              <p:pRg st="0" end="0"/>
                                            </p:txEl>
                                          </p:spTgt>
                                        </p:tgtEl>
                                      </p:cBhvr>
                                    </p:animEffect>
                                  </p:childTnLst>
                                </p:cTn>
                              </p:par>
                            </p:childTnLst>
                          </p:cTn>
                        </p:par>
                        <p:par>
                          <p:cTn id="20" fill="hold">
                            <p:stCondLst>
                              <p:cond delay="6250"/>
                            </p:stCondLst>
                            <p:childTnLst>
                              <p:par>
                                <p:cTn id="21" presetID="10" presetClass="entr" presetSubtype="0" fill="hold" nodeType="afterEffect">
                                  <p:stCondLst>
                                    <p:cond delay="500"/>
                                  </p:stCondLst>
                                  <p:childTnLst>
                                    <p:set>
                                      <p:cBhvr>
                                        <p:cTn id="22" dur="1" fill="hold">
                                          <p:stCondLst>
                                            <p:cond delay="0"/>
                                          </p:stCondLst>
                                        </p:cTn>
                                        <p:tgtEl>
                                          <p:spTgt spid="13">
                                            <p:txEl>
                                              <p:pRg st="1" end="1"/>
                                            </p:txEl>
                                          </p:spTgt>
                                        </p:tgtEl>
                                        <p:attrNameLst>
                                          <p:attrName>style.visibility</p:attrName>
                                        </p:attrNameLst>
                                      </p:cBhvr>
                                      <p:to>
                                        <p:strVal val="visible"/>
                                      </p:to>
                                    </p:set>
                                    <p:animEffect transition="in" filter="fade">
                                      <p:cBhvr>
                                        <p:cTn id="23" dur="1000"/>
                                        <p:tgtEl>
                                          <p:spTgt spid="13">
                                            <p:txEl>
                                              <p:pRg st="1" end="1"/>
                                            </p:txEl>
                                          </p:spTgt>
                                        </p:tgtEl>
                                      </p:cBhvr>
                                    </p:animEffect>
                                  </p:childTnLst>
                                </p:cTn>
                              </p:par>
                            </p:childTnLst>
                          </p:cTn>
                        </p:par>
                        <p:par>
                          <p:cTn id="24" fill="hold">
                            <p:stCondLst>
                              <p:cond delay="7750"/>
                            </p:stCondLst>
                            <p:childTnLst>
                              <p:par>
                                <p:cTn id="25" presetID="10" presetClass="entr" presetSubtype="0" fill="hold" nodeType="afterEffect">
                                  <p:stCondLst>
                                    <p:cond delay="500"/>
                                  </p:stCondLst>
                                  <p:childTnLst>
                                    <p:set>
                                      <p:cBhvr>
                                        <p:cTn id="26" dur="1" fill="hold">
                                          <p:stCondLst>
                                            <p:cond delay="0"/>
                                          </p:stCondLst>
                                        </p:cTn>
                                        <p:tgtEl>
                                          <p:spTgt spid="13">
                                            <p:txEl>
                                              <p:pRg st="2" end="2"/>
                                            </p:txEl>
                                          </p:spTgt>
                                        </p:tgtEl>
                                        <p:attrNameLst>
                                          <p:attrName>style.visibility</p:attrName>
                                        </p:attrNameLst>
                                      </p:cBhvr>
                                      <p:to>
                                        <p:strVal val="visible"/>
                                      </p:to>
                                    </p:set>
                                    <p:animEffect transition="in" filter="fade">
                                      <p:cBhvr>
                                        <p:cTn id="27" dur="1000"/>
                                        <p:tgtEl>
                                          <p:spTgt spid="13">
                                            <p:txEl>
                                              <p:pRg st="2" end="2"/>
                                            </p:txEl>
                                          </p:spTgt>
                                        </p:tgtEl>
                                      </p:cBhvr>
                                    </p:animEffect>
                                  </p:childTnLst>
                                </p:cTn>
                              </p:par>
                            </p:childTnLst>
                          </p:cTn>
                        </p:par>
                        <p:par>
                          <p:cTn id="28" fill="hold">
                            <p:stCondLst>
                              <p:cond delay="9250"/>
                            </p:stCondLst>
                            <p:childTnLst>
                              <p:par>
                                <p:cTn id="29" presetID="10" presetClass="entr" presetSubtype="0" fill="hold" nodeType="afterEffect">
                                  <p:stCondLst>
                                    <p:cond delay="500"/>
                                  </p:stCondLst>
                                  <p:childTnLst>
                                    <p:set>
                                      <p:cBhvr>
                                        <p:cTn id="30" dur="1" fill="hold">
                                          <p:stCondLst>
                                            <p:cond delay="0"/>
                                          </p:stCondLst>
                                        </p:cTn>
                                        <p:tgtEl>
                                          <p:spTgt spid="13">
                                            <p:txEl>
                                              <p:pRg st="3" end="3"/>
                                            </p:txEl>
                                          </p:spTgt>
                                        </p:tgtEl>
                                        <p:attrNameLst>
                                          <p:attrName>style.visibility</p:attrName>
                                        </p:attrNameLst>
                                      </p:cBhvr>
                                      <p:to>
                                        <p:strVal val="visible"/>
                                      </p:to>
                                    </p:set>
                                    <p:animEffect transition="in" filter="fade">
                                      <p:cBhvr>
                                        <p:cTn id="31" dur="1000"/>
                                        <p:tgtEl>
                                          <p:spTgt spid="1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lionsclubs.org/common/images/logos/lionlogo_bw.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6237288"/>
            <a:ext cx="457200" cy="432816"/>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7315200" y="6265015"/>
            <a:ext cx="1311757" cy="347235"/>
            <a:chOff x="7315200" y="6265015"/>
            <a:chExt cx="1311757" cy="347235"/>
          </a:xfrm>
        </p:grpSpPr>
        <p:sp>
          <p:nvSpPr>
            <p:cNvPr id="6" name="TextBox 5"/>
            <p:cNvSpPr txBox="1"/>
            <p:nvPr/>
          </p:nvSpPr>
          <p:spPr>
            <a:xfrm>
              <a:off x="7315200" y="6273696"/>
              <a:ext cx="914400" cy="338554"/>
            </a:xfrm>
            <a:prstGeom prst="rect">
              <a:avLst/>
            </a:prstGeom>
            <a:noFill/>
          </p:spPr>
          <p:txBody>
            <a:bodyPr wrap="square" rtlCol="0">
              <a:spAutoFit/>
            </a:bodyPr>
            <a:lstStyle/>
            <a:p>
              <a:r>
                <a:rPr lang="en-US" sz="800" dirty="0" smtClean="0">
                  <a:solidFill>
                    <a:schemeClr val="tx2"/>
                  </a:solidFill>
                  <a:latin typeface="Arial" pitchFamily="34" charset="0"/>
                  <a:cs typeface="Arial" pitchFamily="34" charset="0"/>
                </a:rPr>
                <a:t>Click arrow to advance slide.</a:t>
              </a:r>
              <a:endParaRPr lang="en-US" sz="800" dirty="0">
                <a:solidFill>
                  <a:schemeClr val="tx2"/>
                </a:solidFill>
                <a:latin typeface="Arial" pitchFamily="34" charset="0"/>
                <a:cs typeface="Arial" pitchFamily="34" charset="0"/>
              </a:endParaRPr>
            </a:p>
          </p:txBody>
        </p:sp>
        <p:pic>
          <p:nvPicPr>
            <p:cNvPr id="7" name="Picture 2" descr="C:\Users\vcicero\AppData\Local\Microsoft\Windows\Temporary Internet Files\Content.IE5\61BR4OU5\arrow-orange-right-6041-large[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66957" y="6265015"/>
              <a:ext cx="360000" cy="341400"/>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p:cNvSpPr txBox="1"/>
          <p:nvPr/>
        </p:nvSpPr>
        <p:spPr>
          <a:xfrm>
            <a:off x="904875" y="2514600"/>
            <a:ext cx="7315200" cy="2554545"/>
          </a:xfrm>
          <a:prstGeom prst="rect">
            <a:avLst/>
          </a:prstGeom>
          <a:noFill/>
        </p:spPr>
        <p:txBody>
          <a:bodyPr wrap="square" rtlCol="0">
            <a:spAutoFit/>
          </a:bodyPr>
          <a:lstStyle/>
          <a:p>
            <a:pPr marL="342900" indent="-342900">
              <a:buFont typeface="Arial" pitchFamily="34" charset="0"/>
              <a:buChar char="•"/>
            </a:pPr>
            <a:r>
              <a:rPr lang="en-US" sz="2000" dirty="0" smtClean="0">
                <a:solidFill>
                  <a:schemeClr val="tx2"/>
                </a:solidFill>
                <a:latin typeface="Arial" pitchFamily="34" charset="0"/>
                <a:cs typeface="Arial" pitchFamily="34" charset="0"/>
              </a:rPr>
              <a:t>Has a membership satisfaction survey been conducted to determine the reasons why members left the organization?  </a:t>
            </a:r>
            <a:endParaRPr lang="en-US" sz="2000" dirty="0">
              <a:solidFill>
                <a:schemeClr val="tx2"/>
              </a:solidFill>
              <a:latin typeface="Arial" pitchFamily="34" charset="0"/>
              <a:cs typeface="Arial" pitchFamily="34" charset="0"/>
            </a:endParaRPr>
          </a:p>
          <a:p>
            <a:pPr marL="342900" indent="-342900">
              <a:buFont typeface="Arial" pitchFamily="34" charset="0"/>
              <a:buChar char="•"/>
            </a:pPr>
            <a:r>
              <a:rPr lang="en-US" sz="2000" dirty="0" smtClean="0">
                <a:solidFill>
                  <a:schemeClr val="tx2"/>
                </a:solidFill>
                <a:latin typeface="Arial" pitchFamily="34" charset="0"/>
                <a:cs typeface="Arial" pitchFamily="34" charset="0"/>
              </a:rPr>
              <a:t>Encourage club leadership to take the Member Motivation course available on the Lions Learning Center.</a:t>
            </a:r>
          </a:p>
          <a:p>
            <a:pPr marL="342900" indent="-342900">
              <a:buFont typeface="Arial" pitchFamily="34" charset="0"/>
              <a:buChar char="•"/>
            </a:pPr>
            <a:r>
              <a:rPr lang="en-US" sz="2000" dirty="0" smtClean="0">
                <a:solidFill>
                  <a:schemeClr val="tx2"/>
                </a:solidFill>
                <a:latin typeface="Arial" pitchFamily="34" charset="0"/>
                <a:cs typeface="Arial" pitchFamily="34" charset="0"/>
              </a:rPr>
              <a:t>Communicate your concerns with the district governor team and the GMT, who can assist with creating and implementing a membership satisfaction plan.</a:t>
            </a:r>
          </a:p>
          <a:p>
            <a:r>
              <a:rPr lang="en-US" sz="2000" dirty="0" smtClean="0">
                <a:solidFill>
                  <a:schemeClr val="tx2"/>
                </a:solidFill>
                <a:latin typeface="Arial" pitchFamily="34" charset="0"/>
                <a:cs typeface="Arial" pitchFamily="34" charset="0"/>
              </a:rPr>
              <a:t> </a:t>
            </a:r>
          </a:p>
        </p:txBody>
      </p:sp>
      <p:sp>
        <p:nvSpPr>
          <p:cNvPr id="9" name="Text Placeholder 2"/>
          <p:cNvSpPr txBox="1">
            <a:spLocks/>
          </p:cNvSpPr>
          <p:nvPr/>
        </p:nvSpPr>
        <p:spPr>
          <a:xfrm>
            <a:off x="913657" y="1371600"/>
            <a:ext cx="7315943" cy="1143000"/>
          </a:xfrm>
          <a:prstGeom prst="rect">
            <a:avLst/>
          </a:prstGeom>
        </p:spPr>
        <p:txBody>
          <a:bodyPr>
            <a:norm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a:buFont typeface="Wingdings 2"/>
              <a:buNone/>
            </a:pPr>
            <a:r>
              <a:rPr lang="en-US" sz="2200" dirty="0" smtClean="0">
                <a:solidFill>
                  <a:schemeClr val="tx2"/>
                </a:solidFill>
                <a:latin typeface="Arial" pitchFamily="34" charset="0"/>
                <a:cs typeface="Arial" pitchFamily="34" charset="0"/>
              </a:rPr>
              <a:t>You find a club that is holding regular meetings and conducting service projects, yet is not maintaining steady membership.</a:t>
            </a:r>
          </a:p>
          <a:p>
            <a:endParaRPr lang="en-US" sz="2200" dirty="0" smtClean="0">
              <a:solidFill>
                <a:schemeClr val="tx2"/>
              </a:solidFill>
              <a:latin typeface="Arial" pitchFamily="34" charset="0"/>
              <a:cs typeface="Arial" pitchFamily="34" charset="0"/>
            </a:endParaRPr>
          </a:p>
          <a:p>
            <a:pPr marL="0" indent="0">
              <a:buFont typeface="Wingdings 2"/>
              <a:buNone/>
            </a:pPr>
            <a:endParaRPr lang="en-US" sz="2200" dirty="0" smtClean="0">
              <a:solidFill>
                <a:schemeClr val="tx2"/>
              </a:solidFill>
              <a:latin typeface="Arial" pitchFamily="34" charset="0"/>
              <a:cs typeface="Arial" pitchFamily="34" charset="0"/>
            </a:endParaRPr>
          </a:p>
          <a:p>
            <a:pPr marL="0" indent="0">
              <a:buFont typeface="Wingdings 2"/>
              <a:buNone/>
            </a:pPr>
            <a:endParaRPr lang="en-US" sz="2200" dirty="0" smtClean="0">
              <a:solidFill>
                <a:schemeClr val="tx2"/>
              </a:solidFill>
              <a:latin typeface="Arial" pitchFamily="34" charset="0"/>
              <a:cs typeface="Arial" pitchFamily="34" charset="0"/>
            </a:endParaRPr>
          </a:p>
          <a:p>
            <a:pPr marL="0" indent="0">
              <a:buFont typeface="Wingdings 2"/>
              <a:buNone/>
            </a:pPr>
            <a:endParaRPr lang="en-US" sz="2200" dirty="0" smtClean="0">
              <a:solidFill>
                <a:schemeClr val="tx2"/>
              </a:solidFill>
              <a:latin typeface="Arial" pitchFamily="34" charset="0"/>
              <a:cs typeface="Arial" pitchFamily="34" charset="0"/>
            </a:endParaRPr>
          </a:p>
          <a:p>
            <a:pPr marL="0" indent="0">
              <a:buFont typeface="Wingdings 2"/>
              <a:buNone/>
            </a:pPr>
            <a:endParaRPr lang="en-US" sz="2200" dirty="0">
              <a:solidFill>
                <a:schemeClr val="tx2"/>
              </a:solidFill>
              <a:latin typeface="Arial" pitchFamily="34" charset="0"/>
              <a:cs typeface="Arial" pitchFamily="34" charset="0"/>
            </a:endParaRPr>
          </a:p>
        </p:txBody>
      </p:sp>
      <p:sp>
        <p:nvSpPr>
          <p:cNvPr id="10" name="Title 1"/>
          <p:cNvSpPr txBox="1">
            <a:spLocks/>
          </p:cNvSpPr>
          <p:nvPr/>
        </p:nvSpPr>
        <p:spPr>
          <a:xfrm>
            <a:off x="896814" y="533400"/>
            <a:ext cx="7315201" cy="762000"/>
          </a:xfrm>
          <a:prstGeom prst="rect">
            <a:avLst/>
          </a:prstGeom>
        </p:spPr>
        <p:txBody>
          <a:bodyPr bIns="91440" anchor="b" anchorCtr="0">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n-US" dirty="0" smtClean="0">
                <a:latin typeface="Arial" pitchFamily="34" charset="0"/>
                <a:cs typeface="Arial" pitchFamily="34" charset="0"/>
              </a:rPr>
              <a:t>Scenario 3</a:t>
            </a:r>
            <a:endParaRPr lang="en-US" dirty="0">
              <a:latin typeface="Arial" pitchFamily="34" charset="0"/>
              <a:cs typeface="Arial" pitchFamily="34" charset="0"/>
            </a:endParaRPr>
          </a:p>
        </p:txBody>
      </p:sp>
    </p:spTree>
    <p:custDataLst>
      <p:tags r:id="rId1"/>
    </p:custDataLst>
    <p:extLst>
      <p:ext uri="{BB962C8B-B14F-4D97-AF65-F5344CB8AC3E}">
        <p14:creationId xmlns:p14="http://schemas.microsoft.com/office/powerpoint/2010/main" val="1230092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500"/>
                                        <p:tgtEl>
                                          <p:spTgt spid="8">
                                            <p:txEl>
                                              <p:pRg st="0" end="0"/>
                                            </p:txEl>
                                          </p:spTgt>
                                        </p:tgtEl>
                                      </p:cBhvr>
                                    </p:animEffect>
                                  </p:childTnLst>
                                </p:cTn>
                              </p:par>
                            </p:childTnLst>
                          </p:cTn>
                        </p:par>
                        <p:par>
                          <p:cTn id="8" fill="hold">
                            <p:stCondLst>
                              <p:cond delay="2500"/>
                            </p:stCondLst>
                            <p:childTnLst>
                              <p:par>
                                <p:cTn id="9" presetID="10" presetClass="entr" presetSubtype="0" fill="hold" nodeType="afterEffect">
                                  <p:stCondLst>
                                    <p:cond delay="1500"/>
                                  </p:stCondLst>
                                  <p:childTnLst>
                                    <p:set>
                                      <p:cBhvr>
                                        <p:cTn id="10" dur="1" fill="hold">
                                          <p:stCondLst>
                                            <p:cond delay="0"/>
                                          </p:stCondLst>
                                        </p:cTn>
                                        <p:tgtEl>
                                          <p:spTgt spid="8">
                                            <p:txEl>
                                              <p:pRg st="1" end="1"/>
                                            </p:txEl>
                                          </p:spTgt>
                                        </p:tgtEl>
                                        <p:attrNameLst>
                                          <p:attrName>style.visibility</p:attrName>
                                        </p:attrNameLst>
                                      </p:cBhvr>
                                      <p:to>
                                        <p:strVal val="visible"/>
                                      </p:to>
                                    </p:set>
                                    <p:animEffect transition="in" filter="fade">
                                      <p:cBhvr>
                                        <p:cTn id="11" dur="1500"/>
                                        <p:tgtEl>
                                          <p:spTgt spid="8">
                                            <p:txEl>
                                              <p:pRg st="1" end="1"/>
                                            </p:txEl>
                                          </p:spTgt>
                                        </p:tgtEl>
                                      </p:cBhvr>
                                    </p:animEffect>
                                  </p:childTnLst>
                                </p:cTn>
                              </p:par>
                            </p:childTnLst>
                          </p:cTn>
                        </p:par>
                        <p:par>
                          <p:cTn id="12" fill="hold">
                            <p:stCondLst>
                              <p:cond delay="5500"/>
                            </p:stCondLst>
                            <p:childTnLst>
                              <p:par>
                                <p:cTn id="13" presetID="10" presetClass="entr" presetSubtype="0" fill="hold" nodeType="afterEffect">
                                  <p:stCondLst>
                                    <p:cond delay="150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fade">
                                      <p:cBhvr>
                                        <p:cTn id="15" dur="1500"/>
                                        <p:tgtEl>
                                          <p:spTgt spid="8">
                                            <p:txEl>
                                              <p:pRg st="2" end="2"/>
                                            </p:txEl>
                                          </p:spTgt>
                                        </p:tgtEl>
                                      </p:cBhvr>
                                    </p:animEffect>
                                  </p:childTnLst>
                                </p:cTn>
                              </p:par>
                            </p:childTnLst>
                          </p:cTn>
                        </p:par>
                        <p:par>
                          <p:cTn id="16" fill="hold">
                            <p:stCondLst>
                              <p:cond delay="8500"/>
                            </p:stCondLst>
                            <p:childTnLst>
                              <p:par>
                                <p:cTn id="17" presetID="10" presetClass="entr" presetSubtype="0" fill="hold" nodeType="afterEffect">
                                  <p:stCondLst>
                                    <p:cond delay="1500"/>
                                  </p:stCondLst>
                                  <p:childTnLst>
                                    <p:set>
                                      <p:cBhvr>
                                        <p:cTn id="18" dur="1" fill="hold">
                                          <p:stCondLst>
                                            <p:cond delay="0"/>
                                          </p:stCondLst>
                                        </p:cTn>
                                        <p:tgtEl>
                                          <p:spTgt spid="8">
                                            <p:txEl>
                                              <p:pRg st="3" end="3"/>
                                            </p:txEl>
                                          </p:spTgt>
                                        </p:tgtEl>
                                        <p:attrNameLst>
                                          <p:attrName>style.visibility</p:attrName>
                                        </p:attrNameLst>
                                      </p:cBhvr>
                                      <p:to>
                                        <p:strVal val="visible"/>
                                      </p:to>
                                    </p:set>
                                    <p:animEffect transition="in" filter="fade">
                                      <p:cBhvr>
                                        <p:cTn id="19" dur="1500"/>
                                        <p:tgtEl>
                                          <p:spTgt spid="8">
                                            <p:txEl>
                                              <p:pRg st="3" end="3"/>
                                            </p:txEl>
                                          </p:spTgt>
                                        </p:tgtEl>
                                      </p:cBhvr>
                                    </p:animEffect>
                                  </p:childTnLst>
                                </p:cTn>
                              </p:par>
                            </p:childTnLst>
                          </p:cTn>
                        </p:par>
                        <p:par>
                          <p:cTn id="20" fill="hold">
                            <p:stCondLst>
                              <p:cond delay="11500"/>
                            </p:stCondLst>
                            <p:childTnLst>
                              <p:par>
                                <p:cTn id="21" presetID="10" presetClass="entr" presetSubtype="0" fill="hold" nodeType="afterEffect">
                                  <p:stCondLst>
                                    <p:cond delay="150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14400" y="685800"/>
            <a:ext cx="7315200" cy="2462213"/>
          </a:xfrm>
          <a:prstGeom prst="rect">
            <a:avLst/>
          </a:prstGeom>
          <a:noFill/>
        </p:spPr>
        <p:txBody>
          <a:bodyPr wrap="square" rtlCol="0">
            <a:spAutoFit/>
          </a:bodyPr>
          <a:lstStyle/>
          <a:p>
            <a:r>
              <a:rPr lang="en-US" sz="2200" dirty="0">
                <a:solidFill>
                  <a:schemeClr val="tx2"/>
                </a:solidFill>
                <a:latin typeface="Arial" pitchFamily="34" charset="0"/>
                <a:cs typeface="Arial" pitchFamily="34" charset="0"/>
              </a:rPr>
              <a:t>As you </a:t>
            </a:r>
            <a:r>
              <a:rPr lang="en-US" sz="2200" dirty="0" smtClean="0">
                <a:solidFill>
                  <a:schemeClr val="tx2"/>
                </a:solidFill>
                <a:latin typeface="Arial" pitchFamily="34" charset="0"/>
                <a:cs typeface="Arial" pitchFamily="34" charset="0"/>
              </a:rPr>
              <a:t>read </a:t>
            </a:r>
            <a:r>
              <a:rPr lang="en-US" sz="2200" dirty="0">
                <a:solidFill>
                  <a:schemeClr val="tx2"/>
                </a:solidFill>
                <a:latin typeface="Arial" pitchFamily="34" charset="0"/>
                <a:cs typeface="Arial" pitchFamily="34" charset="0"/>
              </a:rPr>
              <a:t>in module 1, the zone chairperson maintains several positions </a:t>
            </a:r>
            <a:r>
              <a:rPr lang="en-US" sz="2200" dirty="0" smtClean="0">
                <a:solidFill>
                  <a:schemeClr val="tx2"/>
                </a:solidFill>
                <a:latin typeface="Arial" pitchFamily="34" charset="0"/>
                <a:cs typeface="Arial" pitchFamily="34" charset="0"/>
              </a:rPr>
              <a:t>simultaneously. </a:t>
            </a:r>
          </a:p>
          <a:p>
            <a:endParaRPr lang="en-US" sz="2200" dirty="0" smtClean="0">
              <a:solidFill>
                <a:schemeClr val="tx2"/>
              </a:solidFill>
              <a:latin typeface="Arial" pitchFamily="34" charset="0"/>
              <a:cs typeface="Arial" pitchFamily="34" charset="0"/>
            </a:endParaRPr>
          </a:p>
          <a:p>
            <a:r>
              <a:rPr lang="en-US" sz="2200" dirty="0">
                <a:solidFill>
                  <a:schemeClr val="tx2"/>
                </a:solidFill>
                <a:latin typeface="Arial"/>
                <a:ea typeface="Arial"/>
              </a:rPr>
              <a:t>This module will focus on the role of </a:t>
            </a:r>
            <a:r>
              <a:rPr lang="en-US" sz="2200" dirty="0" smtClean="0">
                <a:solidFill>
                  <a:schemeClr val="tx2"/>
                </a:solidFill>
                <a:latin typeface="Arial"/>
                <a:ea typeface="Arial"/>
              </a:rPr>
              <a:t>zone chairperson </a:t>
            </a:r>
            <a:r>
              <a:rPr lang="en-US" sz="2200" dirty="0">
                <a:solidFill>
                  <a:schemeClr val="tx2"/>
                </a:solidFill>
                <a:latin typeface="Arial"/>
                <a:ea typeface="Arial"/>
              </a:rPr>
              <a:t>as the </a:t>
            </a:r>
            <a:r>
              <a:rPr lang="en-US" sz="2200" dirty="0" smtClean="0">
                <a:solidFill>
                  <a:schemeClr val="tx2"/>
                </a:solidFill>
                <a:latin typeface="Arial"/>
                <a:ea typeface="Arial"/>
              </a:rPr>
              <a:t>administrative officer </a:t>
            </a:r>
            <a:r>
              <a:rPr lang="en-US" sz="2200" dirty="0">
                <a:solidFill>
                  <a:schemeClr val="tx2"/>
                </a:solidFill>
                <a:latin typeface="Arial"/>
                <a:ea typeface="Arial"/>
              </a:rPr>
              <a:t>of the </a:t>
            </a:r>
            <a:r>
              <a:rPr lang="en-US" sz="2200" dirty="0" smtClean="0">
                <a:solidFill>
                  <a:schemeClr val="tx2"/>
                </a:solidFill>
                <a:latin typeface="Arial"/>
                <a:ea typeface="Arial"/>
              </a:rPr>
              <a:t>zone.</a:t>
            </a:r>
          </a:p>
          <a:p>
            <a:endParaRPr lang="en-US" sz="2200" dirty="0" smtClean="0">
              <a:solidFill>
                <a:schemeClr val="tx2"/>
              </a:solidFill>
              <a:latin typeface="Arial" pitchFamily="34" charset="0"/>
              <a:cs typeface="Arial" pitchFamily="34" charset="0"/>
            </a:endParaRPr>
          </a:p>
          <a:p>
            <a:r>
              <a:rPr lang="en-US" sz="2200" dirty="0" smtClean="0">
                <a:solidFill>
                  <a:schemeClr val="tx2"/>
                </a:solidFill>
                <a:latin typeface="Arial" pitchFamily="34" charset="0"/>
                <a:cs typeface="Arial" pitchFamily="34" charset="0"/>
              </a:rPr>
              <a:t>At </a:t>
            </a:r>
            <a:r>
              <a:rPr lang="en-US" sz="2200" dirty="0">
                <a:solidFill>
                  <a:schemeClr val="tx2"/>
                </a:solidFill>
                <a:latin typeface="Arial" pitchFamily="34" charset="0"/>
                <a:cs typeface="Arial" pitchFamily="34" charset="0"/>
              </a:rPr>
              <a:t>the end of this module, you will be able to: </a:t>
            </a:r>
          </a:p>
        </p:txBody>
      </p:sp>
      <p:sp>
        <p:nvSpPr>
          <p:cNvPr id="6" name="TextBox 5"/>
          <p:cNvSpPr txBox="1"/>
          <p:nvPr/>
        </p:nvSpPr>
        <p:spPr>
          <a:xfrm>
            <a:off x="914400" y="3193363"/>
            <a:ext cx="7315200" cy="1598899"/>
          </a:xfrm>
          <a:prstGeom prst="rect">
            <a:avLst/>
          </a:prstGeom>
          <a:noFill/>
        </p:spPr>
        <p:txBody>
          <a:bodyPr wrap="square" rtlCol="0">
            <a:spAutoFit/>
          </a:bodyPr>
          <a:lstStyle/>
          <a:p>
            <a:pPr marL="342900" marR="0" lvl="0" indent="-342900">
              <a:lnSpc>
                <a:spcPct val="115000"/>
              </a:lnSpc>
              <a:spcBef>
                <a:spcPts val="0"/>
              </a:spcBef>
              <a:spcAft>
                <a:spcPts val="0"/>
              </a:spcAft>
              <a:buFont typeface="Symbol"/>
              <a:buChar char=""/>
            </a:pPr>
            <a:r>
              <a:rPr lang="en-US" sz="2200" dirty="0">
                <a:solidFill>
                  <a:schemeClr val="tx2"/>
                </a:solidFill>
                <a:latin typeface="Arial"/>
                <a:ea typeface="Arial"/>
              </a:rPr>
              <a:t>Understand </a:t>
            </a:r>
            <a:r>
              <a:rPr lang="en-US" sz="2200" dirty="0" smtClean="0">
                <a:solidFill>
                  <a:schemeClr val="tx2"/>
                </a:solidFill>
                <a:latin typeface="Arial"/>
                <a:ea typeface="Arial"/>
              </a:rPr>
              <a:t>the obligations </a:t>
            </a:r>
            <a:r>
              <a:rPr lang="en-US" sz="2200" dirty="0">
                <a:solidFill>
                  <a:schemeClr val="tx2"/>
                </a:solidFill>
                <a:latin typeface="Arial"/>
                <a:ea typeface="Arial"/>
              </a:rPr>
              <a:t>and </a:t>
            </a:r>
            <a:r>
              <a:rPr lang="en-US" sz="2200" dirty="0" smtClean="0">
                <a:solidFill>
                  <a:schemeClr val="tx2"/>
                </a:solidFill>
                <a:latin typeface="Arial"/>
                <a:ea typeface="Arial"/>
              </a:rPr>
              <a:t>objective </a:t>
            </a:r>
            <a:r>
              <a:rPr lang="en-US" sz="2200" dirty="0">
                <a:solidFill>
                  <a:schemeClr val="tx2"/>
                </a:solidFill>
                <a:latin typeface="Arial"/>
                <a:ea typeface="Arial"/>
              </a:rPr>
              <a:t>of the zone chairperson at the club level </a:t>
            </a:r>
            <a:endParaRPr lang="en-US" sz="2200" dirty="0" smtClean="0">
              <a:solidFill>
                <a:schemeClr val="tx2"/>
              </a:solidFill>
              <a:latin typeface="Arial"/>
              <a:ea typeface="Arial"/>
            </a:endParaRPr>
          </a:p>
          <a:p>
            <a:pPr marL="342900" marR="0" lvl="0" indent="-342900">
              <a:lnSpc>
                <a:spcPct val="115000"/>
              </a:lnSpc>
              <a:spcBef>
                <a:spcPts val="0"/>
              </a:spcBef>
              <a:spcAft>
                <a:spcPts val="0"/>
              </a:spcAft>
              <a:buFont typeface="Symbol"/>
              <a:buChar char=""/>
            </a:pPr>
            <a:r>
              <a:rPr lang="en-US" sz="2200" dirty="0" smtClean="0">
                <a:solidFill>
                  <a:schemeClr val="tx2"/>
                </a:solidFill>
                <a:latin typeface="Arial"/>
                <a:ea typeface="Arial"/>
              </a:rPr>
              <a:t>Evaluate </a:t>
            </a:r>
            <a:r>
              <a:rPr lang="en-US" sz="2200" dirty="0">
                <a:solidFill>
                  <a:schemeClr val="tx2"/>
                </a:solidFill>
                <a:latin typeface="Arial"/>
                <a:ea typeface="Arial"/>
              </a:rPr>
              <a:t>the best way to support clubs in the zone</a:t>
            </a:r>
            <a:r>
              <a:rPr lang="en-US" sz="2200" dirty="0" smtClean="0">
                <a:solidFill>
                  <a:schemeClr val="tx2"/>
                </a:solidFill>
                <a:effectLst/>
                <a:latin typeface="Arial" pitchFamily="34" charset="0"/>
                <a:ea typeface="SimSun"/>
                <a:cs typeface="Arial" pitchFamily="34" charset="0"/>
              </a:rPr>
              <a:t> </a:t>
            </a:r>
          </a:p>
          <a:p>
            <a:endParaRPr lang="en-US" sz="2200" dirty="0">
              <a:solidFill>
                <a:schemeClr val="tx2"/>
              </a:solidFill>
              <a:latin typeface="Arial" pitchFamily="34" charset="0"/>
              <a:cs typeface="Arial" pitchFamily="34" charset="0"/>
            </a:endParaRPr>
          </a:p>
        </p:txBody>
      </p:sp>
      <p:pic>
        <p:nvPicPr>
          <p:cNvPr id="11" name="Picture 2" descr="http://www.lionsclubs.org/common/images/logos/lionlogo_bw.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6237288"/>
            <a:ext cx="457200" cy="432816"/>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p:cNvGrpSpPr/>
          <p:nvPr/>
        </p:nvGrpSpPr>
        <p:grpSpPr>
          <a:xfrm>
            <a:off x="7315200" y="6265015"/>
            <a:ext cx="1311757" cy="347235"/>
            <a:chOff x="7315200" y="6265015"/>
            <a:chExt cx="1311757" cy="347235"/>
          </a:xfrm>
        </p:grpSpPr>
        <p:sp>
          <p:nvSpPr>
            <p:cNvPr id="13" name="TextBox 12"/>
            <p:cNvSpPr txBox="1"/>
            <p:nvPr/>
          </p:nvSpPr>
          <p:spPr>
            <a:xfrm>
              <a:off x="7315200" y="6273696"/>
              <a:ext cx="914400" cy="338554"/>
            </a:xfrm>
            <a:prstGeom prst="rect">
              <a:avLst/>
            </a:prstGeom>
            <a:noFill/>
          </p:spPr>
          <p:txBody>
            <a:bodyPr wrap="square" rtlCol="0">
              <a:spAutoFit/>
            </a:bodyPr>
            <a:lstStyle/>
            <a:p>
              <a:r>
                <a:rPr lang="en-US" sz="800" dirty="0" smtClean="0">
                  <a:solidFill>
                    <a:schemeClr val="tx2"/>
                  </a:solidFill>
                  <a:latin typeface="Arial" pitchFamily="34" charset="0"/>
                  <a:cs typeface="Arial" pitchFamily="34" charset="0"/>
                </a:rPr>
                <a:t>Click arrow to advance slide.</a:t>
              </a:r>
              <a:endParaRPr lang="en-US" sz="800" dirty="0">
                <a:solidFill>
                  <a:schemeClr val="tx2"/>
                </a:solidFill>
                <a:latin typeface="Arial" pitchFamily="34" charset="0"/>
                <a:cs typeface="Arial" pitchFamily="34" charset="0"/>
              </a:endParaRPr>
            </a:p>
          </p:txBody>
        </p:sp>
        <p:pic>
          <p:nvPicPr>
            <p:cNvPr id="14" name="Picture 2" descr="C:\Users\vcicero\AppData\Local\Microsoft\Windows\Temporary Internet Files\Content.IE5\61BR4OU5\arrow-orange-right-6041-large[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66957" y="6265015"/>
              <a:ext cx="360000" cy="341400"/>
            </a:xfrm>
            <a:prstGeom prst="rect">
              <a:avLst/>
            </a:prstGeom>
            <a:noFill/>
            <a:extLst>
              <a:ext uri="{909E8E84-426E-40DD-AFC4-6F175D3DCCD1}">
                <a14:hiddenFill xmlns:a14="http://schemas.microsoft.com/office/drawing/2010/main">
                  <a:solidFill>
                    <a:srgbClr val="FFFFFF"/>
                  </a:solidFill>
                </a14:hiddenFill>
              </a:ext>
            </a:extLst>
          </p:spPr>
        </p:pic>
      </p:grpSp>
    </p:spTree>
    <p:custDataLst>
      <p:tags r:id="rId1"/>
    </p:custDataLst>
    <p:extLst>
      <p:ext uri="{BB962C8B-B14F-4D97-AF65-F5344CB8AC3E}">
        <p14:creationId xmlns:p14="http://schemas.microsoft.com/office/powerpoint/2010/main" val="575794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1000"/>
                                        <p:tgtEl>
                                          <p:spTgt spid="5">
                                            <p:txEl>
                                              <p:pRg st="2" end="2"/>
                                            </p:txEl>
                                          </p:spTgt>
                                        </p:tgtEl>
                                      </p:cBhvr>
                                    </p:animEffect>
                                  </p:childTnLst>
                                </p:cTn>
                              </p:par>
                            </p:childTnLst>
                          </p:cTn>
                        </p:par>
                        <p:par>
                          <p:cTn id="8" fill="hold">
                            <p:stCondLst>
                              <p:cond delay="2000"/>
                            </p:stCondLst>
                            <p:childTnLst>
                              <p:par>
                                <p:cTn id="9" presetID="10" presetClass="entr" presetSubtype="0" fill="hold" nodeType="afterEffect">
                                  <p:stCondLst>
                                    <p:cond delay="1000"/>
                                  </p:stCondLst>
                                  <p:childTnLst>
                                    <p:set>
                                      <p:cBhvr>
                                        <p:cTn id="10" dur="1" fill="hold">
                                          <p:stCondLst>
                                            <p:cond delay="0"/>
                                          </p:stCondLst>
                                        </p:cTn>
                                        <p:tgtEl>
                                          <p:spTgt spid="5">
                                            <p:txEl>
                                              <p:pRg st="4" end="4"/>
                                            </p:txEl>
                                          </p:spTgt>
                                        </p:tgtEl>
                                        <p:attrNameLst>
                                          <p:attrName>style.visibility</p:attrName>
                                        </p:attrNameLst>
                                      </p:cBhvr>
                                      <p:to>
                                        <p:strVal val="visible"/>
                                      </p:to>
                                    </p:set>
                                    <p:animEffect transition="in" filter="fade">
                                      <p:cBhvr>
                                        <p:cTn id="11" dur="1000"/>
                                        <p:tgtEl>
                                          <p:spTgt spid="5">
                                            <p:txEl>
                                              <p:pRg st="4" end="4"/>
                                            </p:txEl>
                                          </p:spTgt>
                                        </p:tgtEl>
                                      </p:cBhvr>
                                    </p:animEffect>
                                  </p:childTnLst>
                                </p:cTn>
                              </p:par>
                            </p:childTnLst>
                          </p:cTn>
                        </p:par>
                        <p:par>
                          <p:cTn id="12" fill="hold">
                            <p:stCondLst>
                              <p:cond delay="4000"/>
                            </p:stCondLst>
                            <p:childTnLst>
                              <p:par>
                                <p:cTn id="13" presetID="22" presetClass="entr" presetSubtype="8" fill="hold" nodeType="afterEffect">
                                  <p:stCondLst>
                                    <p:cond delay="100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wipe(left)">
                                      <p:cBhvr>
                                        <p:cTn id="15" dur="1000"/>
                                        <p:tgtEl>
                                          <p:spTgt spid="6">
                                            <p:txEl>
                                              <p:pRg st="0" end="0"/>
                                            </p:txEl>
                                          </p:spTgt>
                                        </p:tgtEl>
                                      </p:cBhvr>
                                    </p:animEffect>
                                  </p:childTnLst>
                                </p:cTn>
                              </p:par>
                            </p:childTnLst>
                          </p:cTn>
                        </p:par>
                        <p:par>
                          <p:cTn id="16" fill="hold">
                            <p:stCondLst>
                              <p:cond delay="6000"/>
                            </p:stCondLst>
                            <p:childTnLst>
                              <p:par>
                                <p:cTn id="17" presetID="22" presetClass="entr" presetSubtype="8" fill="hold" nodeType="afterEffect">
                                  <p:stCondLst>
                                    <p:cond delay="1000"/>
                                  </p:stCondLst>
                                  <p:childTnLst>
                                    <p:set>
                                      <p:cBhvr>
                                        <p:cTn id="18" dur="1" fill="hold">
                                          <p:stCondLst>
                                            <p:cond delay="0"/>
                                          </p:stCondLst>
                                        </p:cTn>
                                        <p:tgtEl>
                                          <p:spTgt spid="6">
                                            <p:txEl>
                                              <p:pRg st="1" end="1"/>
                                            </p:txEl>
                                          </p:spTgt>
                                        </p:tgtEl>
                                        <p:attrNameLst>
                                          <p:attrName>style.visibility</p:attrName>
                                        </p:attrNameLst>
                                      </p:cBhvr>
                                      <p:to>
                                        <p:strVal val="visible"/>
                                      </p:to>
                                    </p:set>
                                    <p:animEffect transition="in" filter="wipe(left)">
                                      <p:cBhvr>
                                        <p:cTn id="19" dur="1000"/>
                                        <p:tgtEl>
                                          <p:spTgt spid="6">
                                            <p:txEl>
                                              <p:pRg st="1" end="1"/>
                                            </p:txEl>
                                          </p:spTgt>
                                        </p:tgtEl>
                                      </p:cBhvr>
                                    </p:animEffect>
                                  </p:childTnLst>
                                </p:cTn>
                              </p:par>
                            </p:childTnLst>
                          </p:cTn>
                        </p:par>
                        <p:par>
                          <p:cTn id="20" fill="hold">
                            <p:stCondLst>
                              <p:cond delay="8000"/>
                            </p:stCondLst>
                            <p:childTnLst>
                              <p:par>
                                <p:cTn id="21" presetID="10" presetClass="entr" presetSubtype="0" fill="hold" nodeType="afterEffect">
                                  <p:stCondLst>
                                    <p:cond delay="25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sz="quarter" idx="4294967295"/>
          </p:nvPr>
        </p:nvSpPr>
        <p:spPr>
          <a:xfrm>
            <a:off x="913657" y="1600200"/>
            <a:ext cx="7315943" cy="1295400"/>
          </a:xfrm>
        </p:spPr>
        <p:txBody>
          <a:bodyPr>
            <a:normAutofit/>
          </a:bodyPr>
          <a:lstStyle/>
          <a:p>
            <a:pPr marL="0" indent="0">
              <a:buNone/>
            </a:pPr>
            <a:r>
              <a:rPr lang="en-US" sz="2400" dirty="0" smtClean="0">
                <a:solidFill>
                  <a:schemeClr val="tx2"/>
                </a:solidFill>
                <a:latin typeface="Arial" pitchFamily="34" charset="0"/>
                <a:cs typeface="Arial" pitchFamily="34" charset="0"/>
              </a:rPr>
              <a:t>Clubs face a variety of challenges. These challenges will be easier for clubs to overcome when supported by their zone and district. </a:t>
            </a:r>
          </a:p>
          <a:p>
            <a:pPr marL="0" indent="0">
              <a:buNone/>
            </a:pPr>
            <a:endParaRPr lang="en-US" sz="2400" dirty="0">
              <a:solidFill>
                <a:schemeClr val="tx2"/>
              </a:solidFill>
              <a:latin typeface="Arial" pitchFamily="34" charset="0"/>
              <a:cs typeface="Arial" pitchFamily="34" charset="0"/>
            </a:endParaRPr>
          </a:p>
        </p:txBody>
      </p:sp>
      <p:sp>
        <p:nvSpPr>
          <p:cNvPr id="2" name="Title 1"/>
          <p:cNvSpPr>
            <a:spLocks noGrp="1"/>
          </p:cNvSpPr>
          <p:nvPr>
            <p:ph type="title" idx="4294967295"/>
          </p:nvPr>
        </p:nvSpPr>
        <p:spPr>
          <a:xfrm>
            <a:off x="914399" y="685800"/>
            <a:ext cx="7315201" cy="762000"/>
          </a:xfrm>
        </p:spPr>
        <p:txBody>
          <a:bodyPr/>
          <a:lstStyle/>
          <a:p>
            <a:r>
              <a:rPr lang="en-US" dirty="0" smtClean="0">
                <a:latin typeface="Arial" pitchFamily="34" charset="0"/>
                <a:cs typeface="Arial" pitchFamily="34" charset="0"/>
              </a:rPr>
              <a:t>How did you do?  </a:t>
            </a:r>
            <a:endParaRPr lang="en-US" dirty="0">
              <a:latin typeface="Arial" pitchFamily="34" charset="0"/>
              <a:cs typeface="Arial" pitchFamily="34" charset="0"/>
            </a:endParaRPr>
          </a:p>
        </p:txBody>
      </p:sp>
      <p:pic>
        <p:nvPicPr>
          <p:cNvPr id="4" name="Picture 2" descr="http://www.lionsclubs.org/common/images/logos/lionlogo_bw.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6237288"/>
            <a:ext cx="457200" cy="432816"/>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7315200" y="6265015"/>
            <a:ext cx="1311757" cy="347235"/>
            <a:chOff x="7315200" y="6265015"/>
            <a:chExt cx="1311757" cy="347235"/>
          </a:xfrm>
        </p:grpSpPr>
        <p:sp>
          <p:nvSpPr>
            <p:cNvPr id="6" name="TextBox 5"/>
            <p:cNvSpPr txBox="1"/>
            <p:nvPr/>
          </p:nvSpPr>
          <p:spPr>
            <a:xfrm>
              <a:off x="7315200" y="6273696"/>
              <a:ext cx="914400" cy="338554"/>
            </a:xfrm>
            <a:prstGeom prst="rect">
              <a:avLst/>
            </a:prstGeom>
            <a:noFill/>
          </p:spPr>
          <p:txBody>
            <a:bodyPr wrap="square" rtlCol="0">
              <a:spAutoFit/>
            </a:bodyPr>
            <a:lstStyle/>
            <a:p>
              <a:r>
                <a:rPr lang="en-US" sz="800" dirty="0" smtClean="0">
                  <a:solidFill>
                    <a:schemeClr val="tx2"/>
                  </a:solidFill>
                  <a:latin typeface="Arial" pitchFamily="34" charset="0"/>
                  <a:cs typeface="Arial" pitchFamily="34" charset="0"/>
                </a:rPr>
                <a:t>Click arrow to advance slide.</a:t>
              </a:r>
              <a:endParaRPr lang="en-US" sz="800" dirty="0">
                <a:solidFill>
                  <a:schemeClr val="tx2"/>
                </a:solidFill>
                <a:latin typeface="Arial" pitchFamily="34" charset="0"/>
                <a:cs typeface="Arial" pitchFamily="34" charset="0"/>
              </a:endParaRPr>
            </a:p>
          </p:txBody>
        </p:sp>
        <p:pic>
          <p:nvPicPr>
            <p:cNvPr id="7" name="Picture 2" descr="C:\Users\vcicero\AppData\Local\Microsoft\Windows\Temporary Internet Files\Content.IE5\61BR4OU5\arrow-orange-right-6041-large[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66957" y="6265015"/>
              <a:ext cx="360000" cy="341400"/>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p:cNvSpPr txBox="1"/>
          <p:nvPr/>
        </p:nvSpPr>
        <p:spPr>
          <a:xfrm>
            <a:off x="904875" y="2843748"/>
            <a:ext cx="7315200" cy="1569660"/>
          </a:xfrm>
          <a:prstGeom prst="rect">
            <a:avLst/>
          </a:prstGeom>
          <a:noFill/>
        </p:spPr>
        <p:txBody>
          <a:bodyPr wrap="square" rtlCol="0">
            <a:spAutoFit/>
          </a:bodyPr>
          <a:lstStyle/>
          <a:p>
            <a:r>
              <a:rPr lang="en-US" sz="2400" dirty="0" smtClean="0">
                <a:solidFill>
                  <a:schemeClr val="tx2"/>
                </a:solidFill>
                <a:latin typeface="Arial" pitchFamily="34" charset="0"/>
                <a:cs typeface="Arial" pitchFamily="34" charset="0"/>
              </a:rPr>
              <a:t>As zone chairperson, you are the link between clubs in the zone and the supportive programs and leaders in the district.  </a:t>
            </a:r>
          </a:p>
          <a:p>
            <a:endParaRPr lang="en-US" sz="2400" dirty="0" smtClean="0">
              <a:solidFill>
                <a:schemeClr val="tx2"/>
              </a:solidFill>
              <a:latin typeface="Arial" pitchFamily="34" charset="0"/>
              <a:cs typeface="Arial" pitchFamily="34" charset="0"/>
            </a:endParaRPr>
          </a:p>
        </p:txBody>
      </p:sp>
    </p:spTree>
    <p:custDataLst>
      <p:tags r:id="rId1"/>
    </p:custDataLst>
    <p:extLst>
      <p:ext uri="{BB962C8B-B14F-4D97-AF65-F5344CB8AC3E}">
        <p14:creationId xmlns:p14="http://schemas.microsoft.com/office/powerpoint/2010/main" val="1357291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200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childTnLst>
                                </p:cTn>
                              </p:par>
                            </p:childTnLst>
                          </p:cTn>
                        </p:par>
                        <p:par>
                          <p:cTn id="12" fill="hold">
                            <p:stCondLst>
                              <p:cond delay="50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7772400" cy="1143000"/>
          </a:xfrm>
        </p:spPr>
        <p:txBody>
          <a:bodyPr/>
          <a:lstStyle/>
          <a:p>
            <a:pPr algn="ctr"/>
            <a:r>
              <a:rPr lang="en-US" dirty="0" smtClean="0">
                <a:latin typeface="Arial" pitchFamily="34" charset="0"/>
                <a:cs typeface="Arial" pitchFamily="34" charset="0"/>
              </a:rPr>
              <a:t>Quick Check</a:t>
            </a:r>
            <a:endParaRPr lang="en-US" dirty="0">
              <a:latin typeface="Arial" pitchFamily="34" charset="0"/>
              <a:cs typeface="Arial" pitchFamily="34" charset="0"/>
            </a:endParaRPr>
          </a:p>
        </p:txBody>
      </p:sp>
      <p:sp>
        <p:nvSpPr>
          <p:cNvPr id="3" name="Content Placeholder 2"/>
          <p:cNvSpPr>
            <a:spLocks noGrp="1"/>
          </p:cNvSpPr>
          <p:nvPr>
            <p:ph sz="quarter" idx="1"/>
          </p:nvPr>
        </p:nvSpPr>
        <p:spPr>
          <a:xfrm>
            <a:off x="685800" y="1447800"/>
            <a:ext cx="7772400" cy="4572000"/>
          </a:xfrm>
        </p:spPr>
        <p:txBody>
          <a:bodyPr/>
          <a:lstStyle/>
          <a:p>
            <a:pPr marL="0" indent="0">
              <a:buNone/>
            </a:pPr>
            <a:r>
              <a:rPr lang="en-US" dirty="0" smtClean="0">
                <a:solidFill>
                  <a:schemeClr val="tx2"/>
                </a:solidFill>
                <a:latin typeface="Arial" pitchFamily="34" charset="0"/>
                <a:cs typeface="Arial" pitchFamily="34" charset="0"/>
              </a:rPr>
              <a:t>Are you ready to take on your responsibilities?</a:t>
            </a:r>
          </a:p>
          <a:p>
            <a:pPr marL="0" indent="0">
              <a:buNone/>
            </a:pPr>
            <a:endParaRPr lang="en-US" dirty="0" smtClean="0">
              <a:solidFill>
                <a:schemeClr val="tx2"/>
              </a:solidFill>
              <a:latin typeface="Arial" pitchFamily="34" charset="0"/>
              <a:cs typeface="Arial" pitchFamily="34" charset="0"/>
            </a:endParaRPr>
          </a:p>
          <a:p>
            <a:pPr marL="0" indent="0">
              <a:buNone/>
            </a:pPr>
            <a:r>
              <a:rPr lang="en-US" dirty="0" smtClean="0">
                <a:solidFill>
                  <a:schemeClr val="tx2"/>
                </a:solidFill>
                <a:latin typeface="Arial" pitchFamily="34" charset="0"/>
                <a:cs typeface="Arial" pitchFamily="34" charset="0"/>
              </a:rPr>
              <a:t>Review the questions on page 10 of the workbook.  </a:t>
            </a:r>
          </a:p>
          <a:p>
            <a:pPr marL="0" indent="0">
              <a:buNone/>
            </a:pPr>
            <a:endParaRPr lang="en-US" dirty="0">
              <a:solidFill>
                <a:schemeClr val="tx2"/>
              </a:solidFill>
              <a:latin typeface="Arial" pitchFamily="34" charset="0"/>
              <a:cs typeface="Arial" pitchFamily="34" charset="0"/>
            </a:endParaRPr>
          </a:p>
          <a:p>
            <a:pPr marL="0" indent="0">
              <a:buNone/>
            </a:pPr>
            <a:r>
              <a:rPr lang="en-US" dirty="0" smtClean="0">
                <a:solidFill>
                  <a:schemeClr val="tx2"/>
                </a:solidFill>
                <a:latin typeface="Arial" pitchFamily="34" charset="0"/>
                <a:cs typeface="Arial" pitchFamily="34" charset="0"/>
              </a:rPr>
              <a:t>If you are not able to answer affirmatively, make time in your schedule to complete suggested skill development.   </a:t>
            </a:r>
            <a:endParaRPr lang="en-US" dirty="0">
              <a:solidFill>
                <a:schemeClr val="tx2"/>
              </a:solidFill>
              <a:latin typeface="Arial" pitchFamily="34" charset="0"/>
              <a:cs typeface="Arial" pitchFamily="34" charset="0"/>
            </a:endParaRPr>
          </a:p>
        </p:txBody>
      </p:sp>
      <p:cxnSp>
        <p:nvCxnSpPr>
          <p:cNvPr id="9" name="Straight Connector 8"/>
          <p:cNvCxnSpPr/>
          <p:nvPr/>
        </p:nvCxnSpPr>
        <p:spPr>
          <a:xfrm>
            <a:off x="3200400" y="1326410"/>
            <a:ext cx="2888184" cy="240"/>
          </a:xfrm>
          <a:prstGeom prst="line">
            <a:avLst/>
          </a:prstGeom>
          <a:ln>
            <a:solidFill>
              <a:schemeClr val="accent2">
                <a:lumMod val="50000"/>
              </a:schemeClr>
            </a:solidFill>
          </a:ln>
        </p:spPr>
        <p:style>
          <a:lnRef idx="3">
            <a:schemeClr val="accent6"/>
          </a:lnRef>
          <a:fillRef idx="0">
            <a:schemeClr val="accent6"/>
          </a:fillRef>
          <a:effectRef idx="2">
            <a:schemeClr val="accent6"/>
          </a:effectRef>
          <a:fontRef idx="minor">
            <a:schemeClr val="tx1"/>
          </a:fontRef>
        </p:style>
      </p:cxnSp>
      <p:grpSp>
        <p:nvGrpSpPr>
          <p:cNvPr id="10" name="Group 9"/>
          <p:cNvGrpSpPr/>
          <p:nvPr/>
        </p:nvGrpSpPr>
        <p:grpSpPr>
          <a:xfrm>
            <a:off x="7315200" y="6265015"/>
            <a:ext cx="1311757" cy="347235"/>
            <a:chOff x="7315200" y="6265015"/>
            <a:chExt cx="1311757" cy="347235"/>
          </a:xfrm>
        </p:grpSpPr>
        <p:sp>
          <p:nvSpPr>
            <p:cNvPr id="11" name="TextBox 10"/>
            <p:cNvSpPr txBox="1"/>
            <p:nvPr/>
          </p:nvSpPr>
          <p:spPr>
            <a:xfrm>
              <a:off x="7315200" y="6273696"/>
              <a:ext cx="914400" cy="338554"/>
            </a:xfrm>
            <a:prstGeom prst="rect">
              <a:avLst/>
            </a:prstGeom>
            <a:noFill/>
          </p:spPr>
          <p:txBody>
            <a:bodyPr wrap="square" rtlCol="0">
              <a:spAutoFit/>
            </a:bodyPr>
            <a:lstStyle/>
            <a:p>
              <a:r>
                <a:rPr lang="en-US" sz="800" dirty="0" smtClean="0">
                  <a:solidFill>
                    <a:schemeClr val="tx2"/>
                  </a:solidFill>
                  <a:latin typeface="Arial" pitchFamily="34" charset="0"/>
                  <a:cs typeface="Arial" pitchFamily="34" charset="0"/>
                </a:rPr>
                <a:t>Click arrow to advance slide.</a:t>
              </a:r>
              <a:endParaRPr lang="en-US" sz="800" dirty="0">
                <a:solidFill>
                  <a:schemeClr val="tx2"/>
                </a:solidFill>
                <a:latin typeface="Arial" pitchFamily="34" charset="0"/>
                <a:cs typeface="Arial" pitchFamily="34" charset="0"/>
              </a:endParaRPr>
            </a:p>
          </p:txBody>
        </p:sp>
        <p:pic>
          <p:nvPicPr>
            <p:cNvPr id="12" name="Picture 2" descr="C:\Users\vcicero\AppData\Local\Microsoft\Windows\Temporary Internet Files\Content.IE5\61BR4OU5\arrow-orange-right-6041-large[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66957" y="6265015"/>
              <a:ext cx="360000" cy="341400"/>
            </a:xfrm>
            <a:prstGeom prst="rect">
              <a:avLst/>
            </a:prstGeom>
            <a:noFill/>
            <a:extLst>
              <a:ext uri="{909E8E84-426E-40DD-AFC4-6F175D3DCCD1}">
                <a14:hiddenFill xmlns:a14="http://schemas.microsoft.com/office/drawing/2010/main">
                  <a:solidFill>
                    <a:srgbClr val="FFFFFF"/>
                  </a:solidFill>
                </a14:hiddenFill>
              </a:ext>
            </a:extLst>
          </p:spPr>
        </p:pic>
      </p:grpSp>
    </p:spTree>
    <p:custDataLst>
      <p:tags r:id="rId1"/>
    </p:custDataLst>
    <p:extLst>
      <p:ext uri="{BB962C8B-B14F-4D97-AF65-F5344CB8AC3E}">
        <p14:creationId xmlns:p14="http://schemas.microsoft.com/office/powerpoint/2010/main" val="2474546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0-#ppt_w/2"/>
                                          </p:val>
                                        </p:tav>
                                        <p:tav tm="100000">
                                          <p:val>
                                            <p:strVal val="#ppt_x"/>
                                          </p:val>
                                        </p:tav>
                                      </p:tavLst>
                                    </p:anim>
                                    <p:anim calcmode="lin" valueType="num">
                                      <p:cBhvr additive="base">
                                        <p:cTn id="13" dur="500" fill="hold"/>
                                        <p:tgtEl>
                                          <p:spTgt spid="9"/>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1000"/>
                                        <p:tgtEl>
                                          <p:spTgt spid="3">
                                            <p:txEl>
                                              <p:pRg st="0" end="0"/>
                                            </p:txEl>
                                          </p:spTgt>
                                        </p:tgtEl>
                                      </p:cBhvr>
                                    </p:animEffect>
                                  </p:childTnLst>
                                </p:cTn>
                              </p:par>
                            </p:childTnLst>
                          </p:cTn>
                        </p:par>
                        <p:par>
                          <p:cTn id="18" fill="hold">
                            <p:stCondLst>
                              <p:cond delay="2000"/>
                            </p:stCondLst>
                            <p:childTnLst>
                              <p:par>
                                <p:cTn id="19" presetID="10" presetClass="entr" presetSubtype="0" fill="hold" nodeType="afterEffect">
                                  <p:stCondLst>
                                    <p:cond delay="100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childTnLst>
                                </p:cTn>
                              </p:par>
                            </p:childTnLst>
                          </p:cTn>
                        </p:par>
                        <p:par>
                          <p:cTn id="22" fill="hold">
                            <p:stCondLst>
                              <p:cond delay="4000"/>
                            </p:stCondLst>
                            <p:childTnLst>
                              <p:par>
                                <p:cTn id="23" presetID="10" presetClass="entr" presetSubtype="0" fill="hold" nodeType="afterEffect">
                                  <p:stCondLst>
                                    <p:cond delay="100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1000"/>
                                        <p:tgtEl>
                                          <p:spTgt spid="3">
                                            <p:txEl>
                                              <p:pRg st="4" end="4"/>
                                            </p:txEl>
                                          </p:spTgt>
                                        </p:tgtEl>
                                      </p:cBhvr>
                                    </p:animEffect>
                                  </p:childTnLst>
                                </p:cTn>
                              </p:par>
                            </p:childTnLst>
                          </p:cTn>
                        </p:par>
                        <p:par>
                          <p:cTn id="26" fill="hold">
                            <p:stCondLst>
                              <p:cond delay="6000"/>
                            </p:stCondLst>
                            <p:childTnLst>
                              <p:par>
                                <p:cTn id="27" presetID="10" presetClass="entr" presetSubtype="0"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952500"/>
            <a:ext cx="7315200" cy="1362075"/>
          </a:xfrm>
        </p:spPr>
        <p:txBody>
          <a:bodyPr/>
          <a:lstStyle/>
          <a:p>
            <a:r>
              <a:rPr lang="en-US" dirty="0" smtClean="0">
                <a:latin typeface="Arial" pitchFamily="34" charset="0"/>
                <a:cs typeface="Arial" pitchFamily="34" charset="0"/>
              </a:rPr>
              <a:t>Module Summary</a:t>
            </a:r>
            <a:endParaRPr lang="en-US" dirty="0">
              <a:latin typeface="Arial" pitchFamily="34" charset="0"/>
              <a:cs typeface="Arial" pitchFamily="34" charset="0"/>
            </a:endParaRPr>
          </a:p>
        </p:txBody>
      </p:sp>
      <p:sp>
        <p:nvSpPr>
          <p:cNvPr id="17" name="TextBox 16"/>
          <p:cNvSpPr txBox="1"/>
          <p:nvPr/>
        </p:nvSpPr>
        <p:spPr>
          <a:xfrm>
            <a:off x="914400" y="2536871"/>
            <a:ext cx="7315200" cy="2677656"/>
          </a:xfrm>
          <a:prstGeom prst="rect">
            <a:avLst/>
          </a:prstGeom>
          <a:noFill/>
        </p:spPr>
        <p:txBody>
          <a:bodyPr wrap="square" rtlCol="0">
            <a:spAutoFit/>
          </a:bodyPr>
          <a:lstStyle/>
          <a:p>
            <a:r>
              <a:rPr lang="en-US" sz="2400" dirty="0">
                <a:solidFill>
                  <a:schemeClr val="tx2"/>
                </a:solidFill>
                <a:latin typeface="Arial" pitchFamily="34" charset="0"/>
                <a:cs typeface="Arial" pitchFamily="34" charset="0"/>
              </a:rPr>
              <a:t>An effective zone chairperson will be very familiar with the clubs </a:t>
            </a:r>
            <a:r>
              <a:rPr lang="en-US" sz="2400" dirty="0" smtClean="0">
                <a:solidFill>
                  <a:schemeClr val="tx2"/>
                </a:solidFill>
                <a:latin typeface="Arial" pitchFamily="34" charset="0"/>
                <a:cs typeface="Arial" pitchFamily="34" charset="0"/>
              </a:rPr>
              <a:t>in </a:t>
            </a:r>
            <a:r>
              <a:rPr lang="en-US" sz="2400" dirty="0">
                <a:solidFill>
                  <a:schemeClr val="tx2"/>
                </a:solidFill>
                <a:latin typeface="Arial" pitchFamily="34" charset="0"/>
                <a:cs typeface="Arial" pitchFamily="34" charset="0"/>
              </a:rPr>
              <a:t>the zone.  Understanding the health of the clubs, the service activities they are conducting, member satisfaction, and each club’s strengths and challenges, will allow the zone chairperson to effectively manage the health of the </a:t>
            </a:r>
            <a:r>
              <a:rPr lang="en-US" sz="2400" dirty="0" smtClean="0">
                <a:solidFill>
                  <a:schemeClr val="tx2"/>
                </a:solidFill>
                <a:latin typeface="Arial" pitchFamily="34" charset="0"/>
                <a:cs typeface="Arial" pitchFamily="34" charset="0"/>
              </a:rPr>
              <a:t>clubs in the zone</a:t>
            </a:r>
            <a:r>
              <a:rPr lang="en-US" sz="2400" dirty="0">
                <a:solidFill>
                  <a:schemeClr val="tx2"/>
                </a:solidFill>
                <a:latin typeface="Arial" pitchFamily="34" charset="0"/>
                <a:cs typeface="Arial" pitchFamily="34" charset="0"/>
              </a:rPr>
              <a:t>.</a:t>
            </a:r>
            <a:r>
              <a:rPr lang="en-US" sz="2400" dirty="0" smtClean="0">
                <a:solidFill>
                  <a:schemeClr val="tx2"/>
                </a:solidFill>
                <a:latin typeface="Arial" pitchFamily="34" charset="0"/>
                <a:cs typeface="Arial" pitchFamily="34" charset="0"/>
              </a:rPr>
              <a:t> </a:t>
            </a:r>
            <a:endParaRPr lang="en-US" sz="2400" dirty="0">
              <a:solidFill>
                <a:schemeClr val="tx2"/>
              </a:solidFill>
              <a:latin typeface="Arial" pitchFamily="34" charset="0"/>
              <a:cs typeface="Arial" pitchFamily="34" charset="0"/>
            </a:endParaRPr>
          </a:p>
        </p:txBody>
      </p:sp>
      <p:grpSp>
        <p:nvGrpSpPr>
          <p:cNvPr id="20" name="Group 19"/>
          <p:cNvGrpSpPr/>
          <p:nvPr/>
        </p:nvGrpSpPr>
        <p:grpSpPr>
          <a:xfrm>
            <a:off x="7315200" y="6265015"/>
            <a:ext cx="1311757" cy="347235"/>
            <a:chOff x="7315200" y="6265015"/>
            <a:chExt cx="1311757" cy="347235"/>
          </a:xfrm>
        </p:grpSpPr>
        <p:sp>
          <p:nvSpPr>
            <p:cNvPr id="21" name="TextBox 20"/>
            <p:cNvSpPr txBox="1"/>
            <p:nvPr/>
          </p:nvSpPr>
          <p:spPr>
            <a:xfrm>
              <a:off x="7315200" y="6273696"/>
              <a:ext cx="914400" cy="338554"/>
            </a:xfrm>
            <a:prstGeom prst="rect">
              <a:avLst/>
            </a:prstGeom>
            <a:noFill/>
          </p:spPr>
          <p:txBody>
            <a:bodyPr wrap="square" rtlCol="0">
              <a:spAutoFit/>
            </a:bodyPr>
            <a:lstStyle/>
            <a:p>
              <a:r>
                <a:rPr lang="en-US" sz="800" dirty="0" smtClean="0">
                  <a:solidFill>
                    <a:schemeClr val="tx2"/>
                  </a:solidFill>
                  <a:latin typeface="Arial" pitchFamily="34" charset="0"/>
                  <a:cs typeface="Arial" pitchFamily="34" charset="0"/>
                </a:rPr>
                <a:t>Click arrow to advance slide.</a:t>
              </a:r>
              <a:endParaRPr lang="en-US" sz="800" dirty="0">
                <a:solidFill>
                  <a:schemeClr val="tx2"/>
                </a:solidFill>
                <a:latin typeface="Arial" pitchFamily="34" charset="0"/>
                <a:cs typeface="Arial" pitchFamily="34" charset="0"/>
              </a:endParaRPr>
            </a:p>
          </p:txBody>
        </p:sp>
        <p:pic>
          <p:nvPicPr>
            <p:cNvPr id="22" name="Picture 2" descr="C:\Users\vcicero\AppData\Local\Microsoft\Windows\Temporary Internet Files\Content.IE5\61BR4OU5\arrow-orange-right-6041-large[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66957" y="6265015"/>
              <a:ext cx="360000" cy="341400"/>
            </a:xfrm>
            <a:prstGeom prst="rect">
              <a:avLst/>
            </a:prstGeom>
            <a:noFill/>
            <a:extLst>
              <a:ext uri="{909E8E84-426E-40DD-AFC4-6F175D3DCCD1}">
                <a14:hiddenFill xmlns:a14="http://schemas.microsoft.com/office/drawing/2010/main">
                  <a:solidFill>
                    <a:srgbClr val="FFFFFF"/>
                  </a:solidFill>
                </a14:hiddenFill>
              </a:ext>
            </a:extLst>
          </p:spPr>
        </p:pic>
      </p:grpSp>
      <p:pic>
        <p:nvPicPr>
          <p:cNvPr id="23" name="Picture 2" descr="http://www.lionsclubs.org/common/images/logos/lionlogo_bw.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6237288"/>
            <a:ext cx="457200" cy="43281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19208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1000"/>
                                        <p:tgtEl>
                                          <p:spTgt spid="17">
                                            <p:txEl>
                                              <p:pRg st="0" end="0"/>
                                            </p:txEl>
                                          </p:spTgt>
                                        </p:tgtEl>
                                      </p:cBhvr>
                                    </p:animEffect>
                                  </p:childTnLst>
                                </p:cTn>
                              </p:par>
                            </p:childTnLst>
                          </p:cTn>
                        </p:par>
                        <p:par>
                          <p:cTn id="8" fill="hold">
                            <p:stCondLst>
                              <p:cond delay="1500"/>
                            </p:stCondLst>
                            <p:childTnLst>
                              <p:par>
                                <p:cTn id="9" presetID="10" presetClass="entr" presetSubtype="0" fill="hold" nodeType="afterEffect">
                                  <p:stCondLst>
                                    <p:cond delay="150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952500"/>
            <a:ext cx="7315200" cy="1362075"/>
          </a:xfrm>
        </p:spPr>
        <p:txBody>
          <a:bodyPr/>
          <a:lstStyle/>
          <a:p>
            <a:r>
              <a:rPr lang="en-US" dirty="0" smtClean="0">
                <a:latin typeface="Arial" pitchFamily="34" charset="0"/>
                <a:cs typeface="Arial" pitchFamily="34" charset="0"/>
              </a:rPr>
              <a:t>Module Summary</a:t>
            </a:r>
            <a:endParaRPr lang="en-US" dirty="0">
              <a:latin typeface="Arial" pitchFamily="34" charset="0"/>
              <a:cs typeface="Arial" pitchFamily="34" charset="0"/>
            </a:endParaRPr>
          </a:p>
        </p:txBody>
      </p:sp>
      <p:sp>
        <p:nvSpPr>
          <p:cNvPr id="17" name="TextBox 16"/>
          <p:cNvSpPr txBox="1"/>
          <p:nvPr/>
        </p:nvSpPr>
        <p:spPr>
          <a:xfrm>
            <a:off x="914400" y="2536871"/>
            <a:ext cx="7315200" cy="3046988"/>
          </a:xfrm>
          <a:prstGeom prst="rect">
            <a:avLst/>
          </a:prstGeom>
          <a:noFill/>
        </p:spPr>
        <p:txBody>
          <a:bodyPr wrap="square" rtlCol="0">
            <a:spAutoFit/>
          </a:bodyPr>
          <a:lstStyle/>
          <a:p>
            <a:r>
              <a:rPr lang="en-US" sz="2400" dirty="0">
                <a:solidFill>
                  <a:schemeClr val="tx2"/>
                </a:solidFill>
                <a:latin typeface="Arial" pitchFamily="34" charset="0"/>
                <a:cs typeface="Arial" pitchFamily="34" charset="0"/>
              </a:rPr>
              <a:t>In addition to club </a:t>
            </a:r>
            <a:r>
              <a:rPr lang="en-US" sz="2400" dirty="0" smtClean="0">
                <a:solidFill>
                  <a:schemeClr val="tx2"/>
                </a:solidFill>
                <a:latin typeface="Arial" pitchFamily="34" charset="0"/>
                <a:cs typeface="Arial" pitchFamily="34" charset="0"/>
              </a:rPr>
              <a:t>visits, the </a:t>
            </a:r>
            <a:r>
              <a:rPr lang="en-US" sz="2400" dirty="0">
                <a:solidFill>
                  <a:schemeClr val="tx2"/>
                </a:solidFill>
                <a:latin typeface="Arial" pitchFamily="34" charset="0"/>
                <a:cs typeface="Arial" pitchFamily="34" charset="0"/>
              </a:rPr>
              <a:t>zone chairperson has several </a:t>
            </a:r>
            <a:r>
              <a:rPr lang="en-US" sz="2400" dirty="0" smtClean="0">
                <a:solidFill>
                  <a:schemeClr val="tx2"/>
                </a:solidFill>
                <a:latin typeface="Arial" pitchFamily="34" charset="0"/>
                <a:cs typeface="Arial" pitchFamily="34" charset="0"/>
              </a:rPr>
              <a:t>tools available </a:t>
            </a:r>
            <a:r>
              <a:rPr lang="en-US" sz="2400" dirty="0">
                <a:solidFill>
                  <a:schemeClr val="tx2"/>
                </a:solidFill>
                <a:latin typeface="Arial" pitchFamily="34" charset="0"/>
                <a:cs typeface="Arial" pitchFamily="34" charset="0"/>
              </a:rPr>
              <a:t>which help assess the health of clubs in the zone.  </a:t>
            </a:r>
            <a:endParaRPr lang="en-US" sz="2400" dirty="0" smtClean="0">
              <a:solidFill>
                <a:schemeClr val="tx2"/>
              </a:solidFill>
              <a:latin typeface="Arial" pitchFamily="34" charset="0"/>
              <a:cs typeface="Arial" pitchFamily="34" charset="0"/>
            </a:endParaRPr>
          </a:p>
          <a:p>
            <a:endParaRPr lang="en-US" sz="2400" dirty="0">
              <a:solidFill>
                <a:schemeClr val="tx2"/>
              </a:solidFill>
              <a:latin typeface="Arial" pitchFamily="34" charset="0"/>
              <a:cs typeface="Arial" pitchFamily="34" charset="0"/>
            </a:endParaRPr>
          </a:p>
          <a:p>
            <a:r>
              <a:rPr lang="en-US" sz="2400" dirty="0" smtClean="0">
                <a:solidFill>
                  <a:schemeClr val="tx2"/>
                </a:solidFill>
                <a:latin typeface="Arial" pitchFamily="34" charset="0"/>
                <a:cs typeface="Arial" pitchFamily="34" charset="0"/>
              </a:rPr>
              <a:t>Furthermore, there </a:t>
            </a:r>
            <a:r>
              <a:rPr lang="en-US" sz="2400" dirty="0">
                <a:solidFill>
                  <a:schemeClr val="tx2"/>
                </a:solidFill>
                <a:latin typeface="Arial" pitchFamily="34" charset="0"/>
                <a:cs typeface="Arial" pitchFamily="34" charset="0"/>
              </a:rPr>
              <a:t>are </a:t>
            </a:r>
            <a:r>
              <a:rPr lang="en-US" sz="2400" dirty="0" smtClean="0">
                <a:solidFill>
                  <a:schemeClr val="tx2"/>
                </a:solidFill>
                <a:latin typeface="Arial" pitchFamily="34" charset="0"/>
                <a:cs typeface="Arial" pitchFamily="34" charset="0"/>
              </a:rPr>
              <a:t>many </a:t>
            </a:r>
            <a:r>
              <a:rPr lang="en-US" sz="2400" dirty="0">
                <a:solidFill>
                  <a:schemeClr val="tx2"/>
                </a:solidFill>
                <a:latin typeface="Arial" pitchFamily="34" charset="0"/>
                <a:cs typeface="Arial" pitchFamily="34" charset="0"/>
              </a:rPr>
              <a:t>resources available to </a:t>
            </a:r>
            <a:r>
              <a:rPr lang="en-US" sz="2400" dirty="0" smtClean="0">
                <a:solidFill>
                  <a:schemeClr val="tx2"/>
                </a:solidFill>
                <a:latin typeface="Arial" pitchFamily="34" charset="0"/>
                <a:cs typeface="Arial" pitchFamily="34" charset="0"/>
              </a:rPr>
              <a:t>the zone chairperson, club leadership and club members, that </a:t>
            </a:r>
            <a:r>
              <a:rPr lang="en-US" sz="2400" dirty="0">
                <a:solidFill>
                  <a:schemeClr val="tx2"/>
                </a:solidFill>
                <a:latin typeface="Arial" pitchFamily="34" charset="0"/>
                <a:cs typeface="Arial" pitchFamily="34" charset="0"/>
              </a:rPr>
              <a:t>can help promote member satisfaction and leadership development.</a:t>
            </a:r>
          </a:p>
        </p:txBody>
      </p:sp>
      <p:grpSp>
        <p:nvGrpSpPr>
          <p:cNvPr id="20" name="Group 19"/>
          <p:cNvGrpSpPr/>
          <p:nvPr/>
        </p:nvGrpSpPr>
        <p:grpSpPr>
          <a:xfrm>
            <a:off x="7315200" y="6265015"/>
            <a:ext cx="1311757" cy="347235"/>
            <a:chOff x="7315200" y="6265015"/>
            <a:chExt cx="1311757" cy="347235"/>
          </a:xfrm>
        </p:grpSpPr>
        <p:sp>
          <p:nvSpPr>
            <p:cNvPr id="21" name="TextBox 20"/>
            <p:cNvSpPr txBox="1"/>
            <p:nvPr/>
          </p:nvSpPr>
          <p:spPr>
            <a:xfrm>
              <a:off x="7315200" y="6273696"/>
              <a:ext cx="914400" cy="338554"/>
            </a:xfrm>
            <a:prstGeom prst="rect">
              <a:avLst/>
            </a:prstGeom>
            <a:noFill/>
          </p:spPr>
          <p:txBody>
            <a:bodyPr wrap="square" rtlCol="0">
              <a:spAutoFit/>
            </a:bodyPr>
            <a:lstStyle/>
            <a:p>
              <a:r>
                <a:rPr lang="en-US" sz="800" dirty="0" smtClean="0">
                  <a:solidFill>
                    <a:schemeClr val="tx2"/>
                  </a:solidFill>
                  <a:latin typeface="Arial" pitchFamily="34" charset="0"/>
                  <a:cs typeface="Arial" pitchFamily="34" charset="0"/>
                </a:rPr>
                <a:t>Click arrow to advance slide.</a:t>
              </a:r>
              <a:endParaRPr lang="en-US" sz="800" dirty="0">
                <a:solidFill>
                  <a:schemeClr val="tx2"/>
                </a:solidFill>
                <a:latin typeface="Arial" pitchFamily="34" charset="0"/>
                <a:cs typeface="Arial" pitchFamily="34" charset="0"/>
              </a:endParaRPr>
            </a:p>
          </p:txBody>
        </p:sp>
        <p:pic>
          <p:nvPicPr>
            <p:cNvPr id="22" name="Picture 2" descr="C:\Users\vcicero\AppData\Local\Microsoft\Windows\Temporary Internet Files\Content.IE5\61BR4OU5\arrow-orange-right-6041-large[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66957" y="6265015"/>
              <a:ext cx="360000" cy="341400"/>
            </a:xfrm>
            <a:prstGeom prst="rect">
              <a:avLst/>
            </a:prstGeom>
            <a:noFill/>
            <a:extLst>
              <a:ext uri="{909E8E84-426E-40DD-AFC4-6F175D3DCCD1}">
                <a14:hiddenFill xmlns:a14="http://schemas.microsoft.com/office/drawing/2010/main">
                  <a:solidFill>
                    <a:srgbClr val="FFFFFF"/>
                  </a:solidFill>
                </a14:hiddenFill>
              </a:ext>
            </a:extLst>
          </p:spPr>
        </p:pic>
      </p:grpSp>
      <p:pic>
        <p:nvPicPr>
          <p:cNvPr id="23" name="Picture 2" descr="http://www.lionsclubs.org/common/images/logos/lionlogo_bw.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6237288"/>
            <a:ext cx="457200" cy="43281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058101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1000"/>
                                        <p:tgtEl>
                                          <p:spTgt spid="17">
                                            <p:txEl>
                                              <p:pRg st="0" end="0"/>
                                            </p:txEl>
                                          </p:spTgt>
                                        </p:tgtEl>
                                      </p:cBhvr>
                                    </p:animEffect>
                                  </p:childTnLst>
                                </p:cTn>
                              </p:par>
                            </p:childTnLst>
                          </p:cTn>
                        </p:par>
                        <p:par>
                          <p:cTn id="8" fill="hold">
                            <p:stCondLst>
                              <p:cond delay="1500"/>
                            </p:stCondLst>
                            <p:childTnLst>
                              <p:par>
                                <p:cTn id="9" presetID="10" presetClass="entr" presetSubtype="0" fill="hold" nodeType="afterEffect">
                                  <p:stCondLst>
                                    <p:cond delay="1500"/>
                                  </p:stCondLst>
                                  <p:childTnLst>
                                    <p:set>
                                      <p:cBhvr>
                                        <p:cTn id="10" dur="1" fill="hold">
                                          <p:stCondLst>
                                            <p:cond delay="0"/>
                                          </p:stCondLst>
                                        </p:cTn>
                                        <p:tgtEl>
                                          <p:spTgt spid="17">
                                            <p:txEl>
                                              <p:pRg st="2" end="2"/>
                                            </p:txEl>
                                          </p:spTgt>
                                        </p:tgtEl>
                                        <p:attrNameLst>
                                          <p:attrName>style.visibility</p:attrName>
                                        </p:attrNameLst>
                                      </p:cBhvr>
                                      <p:to>
                                        <p:strVal val="visible"/>
                                      </p:to>
                                    </p:set>
                                    <p:animEffect transition="in" filter="fade">
                                      <p:cBhvr>
                                        <p:cTn id="11" dur="1000"/>
                                        <p:tgtEl>
                                          <p:spTgt spid="17">
                                            <p:txEl>
                                              <p:pRg st="2" end="2"/>
                                            </p:txEl>
                                          </p:spTgt>
                                        </p:tgtEl>
                                      </p:cBhvr>
                                    </p:animEffect>
                                  </p:childTnLst>
                                </p:cTn>
                              </p:par>
                            </p:childTnLst>
                          </p:cTn>
                        </p:par>
                        <p:par>
                          <p:cTn id="12" fill="hold">
                            <p:stCondLst>
                              <p:cond delay="4000"/>
                            </p:stCondLst>
                            <p:childTnLst>
                              <p:par>
                                <p:cTn id="13" presetID="10" presetClass="entr" presetSubtype="0" fill="hold" nodeType="afterEffect">
                                  <p:stCondLst>
                                    <p:cond delay="150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14400" y="685800"/>
            <a:ext cx="7315200" cy="1569660"/>
          </a:xfrm>
          <a:prstGeom prst="rect">
            <a:avLst/>
          </a:prstGeom>
          <a:noFill/>
        </p:spPr>
        <p:txBody>
          <a:bodyPr wrap="square" rtlCol="0">
            <a:spAutoFit/>
          </a:bodyPr>
          <a:lstStyle/>
          <a:p>
            <a:pPr algn="ctr"/>
            <a:r>
              <a:rPr lang="en-US" sz="2400" dirty="0">
                <a:solidFill>
                  <a:schemeClr val="tx2"/>
                </a:solidFill>
                <a:latin typeface="Arial" pitchFamily="34" charset="0"/>
                <a:cs typeface="Arial" pitchFamily="34" charset="0"/>
              </a:rPr>
              <a:t>This </a:t>
            </a:r>
            <a:r>
              <a:rPr lang="en-US" sz="2400" dirty="0" smtClean="0">
                <a:solidFill>
                  <a:schemeClr val="tx2"/>
                </a:solidFill>
                <a:latin typeface="Arial" pitchFamily="34" charset="0"/>
                <a:cs typeface="Arial" pitchFamily="34" charset="0"/>
              </a:rPr>
              <a:t>concludes module 2: </a:t>
            </a:r>
            <a:r>
              <a:rPr lang="en-US" sz="2400" dirty="0">
                <a:solidFill>
                  <a:schemeClr val="tx2"/>
                </a:solidFill>
                <a:latin typeface="Arial" pitchFamily="34" charset="0"/>
                <a:cs typeface="Arial" pitchFamily="34" charset="0"/>
              </a:rPr>
              <a:t> </a:t>
            </a:r>
            <a:r>
              <a:rPr lang="en-US" sz="2400" dirty="0" smtClean="0">
                <a:solidFill>
                  <a:schemeClr val="tx2"/>
                </a:solidFill>
                <a:latin typeface="Arial" pitchFamily="34" charset="0"/>
                <a:cs typeface="Arial" pitchFamily="34" charset="0"/>
              </a:rPr>
              <a:t>Zone </a:t>
            </a:r>
            <a:r>
              <a:rPr lang="en-US" sz="2400" dirty="0">
                <a:solidFill>
                  <a:schemeClr val="tx2"/>
                </a:solidFill>
                <a:latin typeface="Arial" pitchFamily="34" charset="0"/>
                <a:cs typeface="Arial" pitchFamily="34" charset="0"/>
              </a:rPr>
              <a:t>Chairperson as the Administrative Officer of the Zone</a:t>
            </a:r>
            <a:endParaRPr lang="en-US" sz="2400" dirty="0" smtClean="0">
              <a:solidFill>
                <a:schemeClr val="tx2"/>
              </a:solidFill>
              <a:latin typeface="Arial" pitchFamily="34" charset="0"/>
              <a:cs typeface="Arial" pitchFamily="34" charset="0"/>
            </a:endParaRPr>
          </a:p>
          <a:p>
            <a:pPr algn="ctr"/>
            <a:endParaRPr lang="en-US" sz="2400" dirty="0">
              <a:solidFill>
                <a:schemeClr val="tx2"/>
              </a:solidFill>
              <a:latin typeface="Arial" pitchFamily="34" charset="0"/>
              <a:cs typeface="Arial" pitchFamily="34" charset="0"/>
            </a:endParaRPr>
          </a:p>
          <a:p>
            <a:r>
              <a:rPr lang="en-US" sz="2400" dirty="0" smtClean="0">
                <a:solidFill>
                  <a:schemeClr val="tx2"/>
                </a:solidFill>
                <a:latin typeface="Arial" pitchFamily="34" charset="0"/>
                <a:cs typeface="Arial" pitchFamily="34" charset="0"/>
              </a:rPr>
              <a:t>Have we met our objectives?</a:t>
            </a:r>
            <a:endParaRPr lang="en-US" sz="2400" dirty="0">
              <a:solidFill>
                <a:schemeClr val="tx2"/>
              </a:solidFill>
              <a:latin typeface="Arial" pitchFamily="34" charset="0"/>
              <a:cs typeface="Arial" pitchFamily="34" charset="0"/>
            </a:endParaRPr>
          </a:p>
        </p:txBody>
      </p:sp>
      <p:sp>
        <p:nvSpPr>
          <p:cNvPr id="6" name="TextBox 5"/>
          <p:cNvSpPr txBox="1"/>
          <p:nvPr/>
        </p:nvSpPr>
        <p:spPr>
          <a:xfrm>
            <a:off x="914400" y="2536871"/>
            <a:ext cx="7315200" cy="1791260"/>
          </a:xfrm>
          <a:prstGeom prst="rect">
            <a:avLst/>
          </a:prstGeom>
          <a:noFill/>
        </p:spPr>
        <p:txBody>
          <a:bodyPr wrap="square" rtlCol="0">
            <a:spAutoFit/>
          </a:bodyPr>
          <a:lstStyle/>
          <a:p>
            <a:pPr marL="342900" marR="0" lvl="0" indent="-342900">
              <a:lnSpc>
                <a:spcPct val="115000"/>
              </a:lnSpc>
              <a:spcBef>
                <a:spcPts val="0"/>
              </a:spcBef>
              <a:spcAft>
                <a:spcPts val="0"/>
              </a:spcAft>
              <a:buFont typeface="Wingdings" pitchFamily="2" charset="2"/>
              <a:buChar char="ü"/>
            </a:pPr>
            <a:r>
              <a:rPr lang="en-US" sz="2400" dirty="0" smtClean="0">
                <a:solidFill>
                  <a:schemeClr val="tx2"/>
                </a:solidFill>
                <a:latin typeface="Arial" pitchFamily="34" charset="0"/>
                <a:ea typeface="SimSun"/>
                <a:cs typeface="Arial" pitchFamily="34" charset="0"/>
              </a:rPr>
              <a:t>Examined the </a:t>
            </a:r>
            <a:r>
              <a:rPr lang="en-US" sz="2400" dirty="0">
                <a:solidFill>
                  <a:schemeClr val="tx2"/>
                </a:solidFill>
                <a:latin typeface="Arial" pitchFamily="34" charset="0"/>
                <a:ea typeface="SimSun"/>
                <a:cs typeface="Arial" pitchFamily="34" charset="0"/>
              </a:rPr>
              <a:t>obligations and </a:t>
            </a:r>
            <a:r>
              <a:rPr lang="en-US" sz="2400" dirty="0" smtClean="0">
                <a:solidFill>
                  <a:schemeClr val="tx2"/>
                </a:solidFill>
                <a:latin typeface="Arial" pitchFamily="34" charset="0"/>
                <a:ea typeface="SimSun"/>
                <a:cs typeface="Arial" pitchFamily="34" charset="0"/>
              </a:rPr>
              <a:t>objective </a:t>
            </a:r>
            <a:r>
              <a:rPr lang="en-US" sz="2400" dirty="0">
                <a:solidFill>
                  <a:schemeClr val="tx2"/>
                </a:solidFill>
                <a:latin typeface="Arial" pitchFamily="34" charset="0"/>
                <a:ea typeface="SimSun"/>
                <a:cs typeface="Arial" pitchFamily="34" charset="0"/>
              </a:rPr>
              <a:t>of the zone chairperson at the club level </a:t>
            </a:r>
          </a:p>
          <a:p>
            <a:pPr marL="342900" marR="0" lvl="0" indent="-342900">
              <a:lnSpc>
                <a:spcPct val="115000"/>
              </a:lnSpc>
              <a:spcBef>
                <a:spcPts val="0"/>
              </a:spcBef>
              <a:spcAft>
                <a:spcPts val="0"/>
              </a:spcAft>
              <a:buFont typeface="Wingdings" pitchFamily="2" charset="2"/>
              <a:buChar char="ü"/>
            </a:pPr>
            <a:r>
              <a:rPr lang="en-US" sz="2400" dirty="0" smtClean="0">
                <a:solidFill>
                  <a:schemeClr val="tx2"/>
                </a:solidFill>
                <a:latin typeface="Arial" pitchFamily="34" charset="0"/>
                <a:ea typeface="SimSun"/>
                <a:cs typeface="Arial" pitchFamily="34" charset="0"/>
              </a:rPr>
              <a:t>Evaluated </a:t>
            </a:r>
            <a:r>
              <a:rPr lang="en-US" sz="2400" dirty="0">
                <a:solidFill>
                  <a:schemeClr val="tx2"/>
                </a:solidFill>
                <a:latin typeface="Arial" pitchFamily="34" charset="0"/>
                <a:ea typeface="SimSun"/>
                <a:cs typeface="Arial" pitchFamily="34" charset="0"/>
              </a:rPr>
              <a:t>the </a:t>
            </a:r>
            <a:r>
              <a:rPr lang="en-US" sz="2400" dirty="0" smtClean="0">
                <a:solidFill>
                  <a:schemeClr val="tx2"/>
                </a:solidFill>
                <a:latin typeface="Arial" pitchFamily="34" charset="0"/>
                <a:ea typeface="SimSun"/>
                <a:cs typeface="Arial" pitchFamily="34" charset="0"/>
              </a:rPr>
              <a:t>many ways to support </a:t>
            </a:r>
            <a:r>
              <a:rPr lang="en-US" sz="2400" dirty="0">
                <a:solidFill>
                  <a:schemeClr val="tx2"/>
                </a:solidFill>
                <a:latin typeface="Arial" pitchFamily="34" charset="0"/>
                <a:ea typeface="SimSun"/>
                <a:cs typeface="Arial" pitchFamily="34" charset="0"/>
              </a:rPr>
              <a:t>clubs in the zone</a:t>
            </a:r>
            <a:endParaRPr lang="en-US" sz="2400" dirty="0">
              <a:solidFill>
                <a:schemeClr val="tx2"/>
              </a:solidFill>
              <a:latin typeface="Arial" pitchFamily="34" charset="0"/>
              <a:cs typeface="Arial" pitchFamily="34" charset="0"/>
            </a:endParaRPr>
          </a:p>
        </p:txBody>
      </p:sp>
      <p:pic>
        <p:nvPicPr>
          <p:cNvPr id="12" name="Picture 2" descr="http://www.lionsclubs.org/common/images/logos/lionlogo_bw.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6237288"/>
            <a:ext cx="457200" cy="432816"/>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12"/>
          <p:cNvGrpSpPr/>
          <p:nvPr/>
        </p:nvGrpSpPr>
        <p:grpSpPr>
          <a:xfrm>
            <a:off x="7315200" y="6265015"/>
            <a:ext cx="1311757" cy="347235"/>
            <a:chOff x="7315200" y="6265015"/>
            <a:chExt cx="1311757" cy="347235"/>
          </a:xfrm>
        </p:grpSpPr>
        <p:sp>
          <p:nvSpPr>
            <p:cNvPr id="14" name="TextBox 13"/>
            <p:cNvSpPr txBox="1"/>
            <p:nvPr/>
          </p:nvSpPr>
          <p:spPr>
            <a:xfrm>
              <a:off x="7315200" y="6273696"/>
              <a:ext cx="914400" cy="338554"/>
            </a:xfrm>
            <a:prstGeom prst="rect">
              <a:avLst/>
            </a:prstGeom>
            <a:noFill/>
          </p:spPr>
          <p:txBody>
            <a:bodyPr wrap="square" rtlCol="0">
              <a:spAutoFit/>
            </a:bodyPr>
            <a:lstStyle/>
            <a:p>
              <a:r>
                <a:rPr lang="en-US" sz="800" dirty="0" smtClean="0">
                  <a:solidFill>
                    <a:schemeClr val="tx2"/>
                  </a:solidFill>
                  <a:latin typeface="Arial" pitchFamily="34" charset="0"/>
                  <a:cs typeface="Arial" pitchFamily="34" charset="0"/>
                </a:rPr>
                <a:t>Click arrow to advance slide.</a:t>
              </a:r>
              <a:endParaRPr lang="en-US" sz="800" dirty="0">
                <a:solidFill>
                  <a:schemeClr val="tx2"/>
                </a:solidFill>
                <a:latin typeface="Arial" pitchFamily="34" charset="0"/>
                <a:cs typeface="Arial" pitchFamily="34" charset="0"/>
              </a:endParaRPr>
            </a:p>
          </p:txBody>
        </p:sp>
        <p:pic>
          <p:nvPicPr>
            <p:cNvPr id="15" name="Picture 2" descr="C:\Users\vcicero\AppData\Local\Microsoft\Windows\Temporary Internet Files\Content.IE5\61BR4OU5\arrow-orange-right-6041-large[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66957" y="6265015"/>
              <a:ext cx="360000" cy="341400"/>
            </a:xfrm>
            <a:prstGeom prst="rect">
              <a:avLst/>
            </a:prstGeom>
            <a:noFill/>
            <a:extLst>
              <a:ext uri="{909E8E84-426E-40DD-AFC4-6F175D3DCCD1}">
                <a14:hiddenFill xmlns:a14="http://schemas.microsoft.com/office/drawing/2010/main">
                  <a:solidFill>
                    <a:srgbClr val="FFFFFF"/>
                  </a:solidFill>
                </a14:hiddenFill>
              </a:ext>
            </a:extLst>
          </p:spPr>
        </p:pic>
      </p:grpSp>
    </p:spTree>
    <p:custDataLst>
      <p:tags r:id="rId1"/>
    </p:custDataLst>
    <p:extLst>
      <p:ext uri="{BB962C8B-B14F-4D97-AF65-F5344CB8AC3E}">
        <p14:creationId xmlns:p14="http://schemas.microsoft.com/office/powerpoint/2010/main" val="3531800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1000"/>
                                        <p:tgtEl>
                                          <p:spTgt spid="5">
                                            <p:txEl>
                                              <p:pRg st="2" end="2"/>
                                            </p:txEl>
                                          </p:spTgt>
                                        </p:tgtEl>
                                      </p:cBhvr>
                                    </p:animEffect>
                                  </p:childTnLst>
                                </p:cTn>
                              </p:par>
                            </p:childTnLst>
                          </p:cTn>
                        </p:par>
                        <p:par>
                          <p:cTn id="8" fill="hold">
                            <p:stCondLst>
                              <p:cond delay="1500"/>
                            </p:stCondLst>
                            <p:childTnLst>
                              <p:par>
                                <p:cTn id="9" presetID="10" presetClass="entr" presetSubtype="0" fill="hold" nodeType="afterEffect">
                                  <p:stCondLst>
                                    <p:cond delay="50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1000"/>
                                        <p:tgtEl>
                                          <p:spTgt spid="6">
                                            <p:txEl>
                                              <p:pRg st="0" end="0"/>
                                            </p:txEl>
                                          </p:spTgt>
                                        </p:tgtEl>
                                      </p:cBhvr>
                                    </p:animEffect>
                                  </p:childTnLst>
                                </p:cTn>
                              </p:par>
                            </p:childTnLst>
                          </p:cTn>
                        </p:par>
                        <p:par>
                          <p:cTn id="12" fill="hold">
                            <p:stCondLst>
                              <p:cond delay="3000"/>
                            </p:stCondLst>
                            <p:childTnLst>
                              <p:par>
                                <p:cTn id="13" presetID="10" presetClass="entr" presetSubtype="0" fill="hold" nodeType="afterEffect">
                                  <p:stCondLst>
                                    <p:cond delay="50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fade">
                                      <p:cBhvr>
                                        <p:cTn id="15" dur="1000"/>
                                        <p:tgtEl>
                                          <p:spTgt spid="6">
                                            <p:txEl>
                                              <p:pRg st="1" end="1"/>
                                            </p:txEl>
                                          </p:spTgt>
                                        </p:tgtEl>
                                      </p:cBhvr>
                                    </p:animEffect>
                                  </p:childTnLst>
                                </p:cTn>
                              </p:par>
                            </p:childTnLst>
                          </p:cTn>
                        </p:par>
                        <p:par>
                          <p:cTn id="16" fill="hold">
                            <p:stCondLst>
                              <p:cond delay="4500"/>
                            </p:stCondLst>
                            <p:childTnLst>
                              <p:par>
                                <p:cTn id="17" presetID="10" presetClass="entr" presetSubtype="0" fill="hold" nodeType="afterEffect">
                                  <p:stCondLst>
                                    <p:cond delay="150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5178" y="952500"/>
            <a:ext cx="7772400" cy="1362075"/>
          </a:xfrm>
        </p:spPr>
        <p:txBody>
          <a:bodyPr/>
          <a:lstStyle/>
          <a:p>
            <a:r>
              <a:rPr lang="en-US" dirty="0" smtClean="0">
                <a:latin typeface="Arial" pitchFamily="34" charset="0"/>
                <a:cs typeface="Arial" pitchFamily="34" charset="0"/>
              </a:rPr>
              <a:t>Thank you for your participation.</a:t>
            </a:r>
            <a:endParaRPr lang="en-US" dirty="0">
              <a:latin typeface="Arial" pitchFamily="34" charset="0"/>
              <a:cs typeface="Arial" pitchFamily="34" charset="0"/>
            </a:endParaRPr>
          </a:p>
        </p:txBody>
      </p:sp>
      <p:sp>
        <p:nvSpPr>
          <p:cNvPr id="3" name="Text Placeholder 2"/>
          <p:cNvSpPr>
            <a:spLocks noGrp="1"/>
          </p:cNvSpPr>
          <p:nvPr>
            <p:ph type="body" idx="1"/>
          </p:nvPr>
        </p:nvSpPr>
        <p:spPr>
          <a:xfrm>
            <a:off x="685800" y="2547938"/>
            <a:ext cx="7772400" cy="3905758"/>
          </a:xfrm>
        </p:spPr>
        <p:txBody>
          <a:bodyPr>
            <a:noAutofit/>
          </a:bodyPr>
          <a:lstStyle/>
          <a:p>
            <a:pPr lvl="0">
              <a:spcBef>
                <a:spcPts val="0"/>
              </a:spcBef>
              <a:buClrTx/>
              <a:buSzTx/>
            </a:pPr>
            <a:r>
              <a:rPr lang="en-US" sz="2000" dirty="0" smtClean="0">
                <a:solidFill>
                  <a:schemeClr val="tx2"/>
                </a:solidFill>
                <a:latin typeface="Arial" pitchFamily="34" charset="0"/>
                <a:cs typeface="Arial" pitchFamily="34" charset="0"/>
              </a:rPr>
              <a:t>Please complete the following modules to learn more.</a:t>
            </a:r>
          </a:p>
          <a:p>
            <a:pPr lvl="0">
              <a:spcBef>
                <a:spcPts val="0"/>
              </a:spcBef>
              <a:buClrTx/>
              <a:buSzTx/>
            </a:pPr>
            <a:endParaRPr lang="en-US" sz="2000" dirty="0" smtClean="0">
              <a:solidFill>
                <a:schemeClr val="tx2"/>
              </a:solidFill>
              <a:latin typeface="Arial" pitchFamily="34" charset="0"/>
              <a:cs typeface="Arial" pitchFamily="34" charset="0"/>
            </a:endParaRPr>
          </a:p>
          <a:p>
            <a:pPr lvl="0">
              <a:spcBef>
                <a:spcPts val="0"/>
              </a:spcBef>
              <a:buClrTx/>
              <a:buSzTx/>
            </a:pPr>
            <a:r>
              <a:rPr lang="en-US" sz="2000" dirty="0" smtClean="0">
                <a:solidFill>
                  <a:schemeClr val="tx2"/>
                </a:solidFill>
                <a:latin typeface="Arial" pitchFamily="34" charset="0"/>
                <a:cs typeface="Arial" pitchFamily="34" charset="0"/>
              </a:rPr>
              <a:t>Module 1: Roles and Responsibilities Overview</a:t>
            </a:r>
          </a:p>
          <a:p>
            <a:pPr lvl="0">
              <a:spcBef>
                <a:spcPts val="0"/>
              </a:spcBef>
              <a:buClrTx/>
              <a:buSzTx/>
            </a:pPr>
            <a:endParaRPr lang="en-US" sz="2000" dirty="0" smtClean="0">
              <a:solidFill>
                <a:schemeClr val="tx2"/>
              </a:solidFill>
              <a:latin typeface="Arial" pitchFamily="34" charset="0"/>
              <a:cs typeface="Arial" pitchFamily="34" charset="0"/>
            </a:endParaRPr>
          </a:p>
          <a:p>
            <a:pPr lvl="0">
              <a:spcBef>
                <a:spcPts val="0"/>
              </a:spcBef>
              <a:buClrTx/>
              <a:buSzTx/>
            </a:pPr>
            <a:r>
              <a:rPr lang="en-US" sz="2000" dirty="0">
                <a:solidFill>
                  <a:schemeClr val="tx2"/>
                </a:solidFill>
                <a:latin typeface="Arial" pitchFamily="34" charset="0"/>
                <a:cs typeface="Arial" pitchFamily="34" charset="0"/>
              </a:rPr>
              <a:t>Module 3: Zone Chairperson </a:t>
            </a:r>
            <a:r>
              <a:rPr lang="en-US" sz="2000" dirty="0" smtClean="0">
                <a:solidFill>
                  <a:schemeClr val="tx2"/>
                </a:solidFill>
                <a:latin typeface="Arial" pitchFamily="34" charset="0"/>
                <a:cs typeface="Arial" pitchFamily="34" charset="0"/>
              </a:rPr>
              <a:t>and the District Governor’s </a:t>
            </a:r>
            <a:r>
              <a:rPr lang="en-US" sz="2000" dirty="0">
                <a:solidFill>
                  <a:schemeClr val="tx2"/>
                </a:solidFill>
                <a:latin typeface="Arial" pitchFamily="34" charset="0"/>
                <a:cs typeface="Arial" pitchFamily="34" charset="0"/>
              </a:rPr>
              <a:t>Advisory </a:t>
            </a:r>
            <a:r>
              <a:rPr lang="en-US" sz="2000" dirty="0" smtClean="0">
                <a:solidFill>
                  <a:schemeClr val="tx2"/>
                </a:solidFill>
                <a:latin typeface="Arial" pitchFamily="34" charset="0"/>
                <a:cs typeface="Arial" pitchFamily="34" charset="0"/>
              </a:rPr>
              <a:t>	    Committee</a:t>
            </a:r>
          </a:p>
          <a:p>
            <a:pPr lvl="0">
              <a:spcBef>
                <a:spcPts val="0"/>
              </a:spcBef>
              <a:buClrTx/>
              <a:buSzTx/>
            </a:pPr>
            <a:endParaRPr lang="en-US" sz="2000" dirty="0" smtClean="0">
              <a:solidFill>
                <a:schemeClr val="tx2"/>
              </a:solidFill>
              <a:latin typeface="Arial" pitchFamily="34" charset="0"/>
              <a:cs typeface="Arial" pitchFamily="34" charset="0"/>
            </a:endParaRPr>
          </a:p>
          <a:p>
            <a:pPr lvl="0">
              <a:spcBef>
                <a:spcPts val="0"/>
              </a:spcBef>
              <a:buClrTx/>
              <a:buSzTx/>
            </a:pPr>
            <a:r>
              <a:rPr lang="en-US" sz="2000" dirty="0" smtClean="0">
                <a:solidFill>
                  <a:schemeClr val="tx2"/>
                </a:solidFill>
                <a:latin typeface="Arial" pitchFamily="34" charset="0"/>
                <a:cs typeface="Arial" pitchFamily="34" charset="0"/>
              </a:rPr>
              <a:t>Module 4</a:t>
            </a:r>
            <a:r>
              <a:rPr lang="en-US" sz="2000" dirty="0">
                <a:solidFill>
                  <a:schemeClr val="tx2"/>
                </a:solidFill>
                <a:latin typeface="Arial" pitchFamily="34" charset="0"/>
                <a:cs typeface="Arial" pitchFamily="34" charset="0"/>
              </a:rPr>
              <a:t>: Zone Chairperson as Member of the District Cabinet</a:t>
            </a:r>
          </a:p>
          <a:p>
            <a:pPr lvl="0" algn="ctr">
              <a:spcBef>
                <a:spcPts val="0"/>
              </a:spcBef>
              <a:buClrTx/>
              <a:buSzTx/>
            </a:pPr>
            <a:endParaRPr lang="en-US" sz="2000" dirty="0" smtClean="0">
              <a:solidFill>
                <a:schemeClr val="tx2"/>
              </a:solidFill>
              <a:latin typeface="Arial" pitchFamily="34" charset="0"/>
              <a:cs typeface="Arial" pitchFamily="34" charset="0"/>
            </a:endParaRPr>
          </a:p>
          <a:p>
            <a:pPr lvl="0" algn="ctr">
              <a:spcBef>
                <a:spcPts val="0"/>
              </a:spcBef>
              <a:buClrTx/>
              <a:buSzTx/>
            </a:pPr>
            <a:r>
              <a:rPr lang="en-US" sz="2000" dirty="0" smtClean="0">
                <a:solidFill>
                  <a:schemeClr val="tx2"/>
                </a:solidFill>
                <a:latin typeface="Arial" pitchFamily="34" charset="0"/>
                <a:cs typeface="Arial" pitchFamily="34" charset="0"/>
              </a:rPr>
              <a:t>If </a:t>
            </a:r>
            <a:r>
              <a:rPr lang="en-US" sz="2000" dirty="0">
                <a:solidFill>
                  <a:schemeClr val="tx2"/>
                </a:solidFill>
                <a:latin typeface="Arial" pitchFamily="34" charset="0"/>
                <a:cs typeface="Arial" pitchFamily="34" charset="0"/>
              </a:rPr>
              <a:t>you have any questions, please contact:</a:t>
            </a:r>
          </a:p>
          <a:p>
            <a:pPr lvl="0" algn="ctr">
              <a:spcBef>
                <a:spcPts val="0"/>
              </a:spcBef>
              <a:buClrTx/>
              <a:buSzTx/>
            </a:pPr>
            <a:endParaRPr lang="en-US" sz="1200" dirty="0" smtClean="0">
              <a:solidFill>
                <a:schemeClr val="tx2"/>
              </a:solidFill>
              <a:latin typeface="Arial" pitchFamily="34" charset="0"/>
              <a:cs typeface="Arial" pitchFamily="34" charset="0"/>
            </a:endParaRPr>
          </a:p>
          <a:p>
            <a:pPr lvl="0" algn="ctr">
              <a:spcBef>
                <a:spcPts val="0"/>
              </a:spcBef>
              <a:buClrTx/>
              <a:buSzTx/>
            </a:pPr>
            <a:r>
              <a:rPr lang="en-US" sz="2000" dirty="0" smtClean="0">
                <a:solidFill>
                  <a:schemeClr val="tx2"/>
                </a:solidFill>
                <a:latin typeface="Arial" pitchFamily="34" charset="0"/>
                <a:cs typeface="Arial" pitchFamily="34" charset="0"/>
              </a:rPr>
              <a:t>eLearning@Lionsclubs.org</a:t>
            </a:r>
            <a:endParaRPr lang="en-US" sz="2000" dirty="0">
              <a:solidFill>
                <a:schemeClr val="tx2"/>
              </a:solidFill>
              <a:latin typeface="Arial" pitchFamily="34" charset="0"/>
              <a:cs typeface="Arial" pitchFamily="34" charset="0"/>
            </a:endParaRPr>
          </a:p>
          <a:p>
            <a:endParaRPr lang="en-US" sz="1400" dirty="0">
              <a:solidFill>
                <a:schemeClr val="tx2"/>
              </a:solidFill>
              <a:latin typeface="Arial" pitchFamily="34" charset="0"/>
              <a:cs typeface="Arial" pitchFamily="34" charset="0"/>
            </a:endParaRPr>
          </a:p>
        </p:txBody>
      </p:sp>
      <p:pic>
        <p:nvPicPr>
          <p:cNvPr id="9" name="Picture 2" descr="http://www.lionsclubs.org/common/images/logos/lionlogo_bw.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6237288"/>
            <a:ext cx="457200" cy="432816"/>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p:cNvGrpSpPr/>
          <p:nvPr/>
        </p:nvGrpSpPr>
        <p:grpSpPr>
          <a:xfrm>
            <a:off x="7315200" y="6265015"/>
            <a:ext cx="1311757" cy="347235"/>
            <a:chOff x="7315200" y="6265015"/>
            <a:chExt cx="1311757" cy="347235"/>
          </a:xfrm>
        </p:grpSpPr>
        <p:sp>
          <p:nvSpPr>
            <p:cNvPr id="11" name="TextBox 10"/>
            <p:cNvSpPr txBox="1"/>
            <p:nvPr/>
          </p:nvSpPr>
          <p:spPr>
            <a:xfrm>
              <a:off x="7315200" y="6273696"/>
              <a:ext cx="914400" cy="338554"/>
            </a:xfrm>
            <a:prstGeom prst="rect">
              <a:avLst/>
            </a:prstGeom>
            <a:noFill/>
          </p:spPr>
          <p:txBody>
            <a:bodyPr wrap="square" rtlCol="0">
              <a:spAutoFit/>
            </a:bodyPr>
            <a:lstStyle/>
            <a:p>
              <a:r>
                <a:rPr lang="en-US" sz="800" dirty="0" smtClean="0">
                  <a:solidFill>
                    <a:schemeClr val="tx2"/>
                  </a:solidFill>
                  <a:latin typeface="Arial" pitchFamily="34" charset="0"/>
                  <a:cs typeface="Arial" pitchFamily="34" charset="0"/>
                </a:rPr>
                <a:t>Click arrow to advance slide.</a:t>
              </a:r>
              <a:endParaRPr lang="en-US" sz="800" dirty="0">
                <a:solidFill>
                  <a:schemeClr val="tx2"/>
                </a:solidFill>
                <a:latin typeface="Arial" pitchFamily="34" charset="0"/>
                <a:cs typeface="Arial" pitchFamily="34" charset="0"/>
              </a:endParaRPr>
            </a:p>
          </p:txBody>
        </p:sp>
        <p:pic>
          <p:nvPicPr>
            <p:cNvPr id="12" name="Picture 2" descr="C:\Users\vcicero\AppData\Local\Microsoft\Windows\Temporary Internet Files\Content.IE5\61BR4OU5\arrow-orange-right-6041-large[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66957" y="6265015"/>
              <a:ext cx="360000" cy="341400"/>
            </a:xfrm>
            <a:prstGeom prst="rect">
              <a:avLst/>
            </a:prstGeom>
            <a:noFill/>
            <a:extLst>
              <a:ext uri="{909E8E84-426E-40DD-AFC4-6F175D3DCCD1}">
                <a14:hiddenFill xmlns:a14="http://schemas.microsoft.com/office/drawing/2010/main">
                  <a:solidFill>
                    <a:srgbClr val="FFFFFF"/>
                  </a:solidFill>
                </a14:hiddenFill>
              </a:ext>
            </a:extLst>
          </p:spPr>
        </p:pic>
      </p:grpSp>
    </p:spTree>
    <p:custDataLst>
      <p:tags r:id="rId1"/>
    </p:custDataLst>
    <p:extLst>
      <p:ext uri="{BB962C8B-B14F-4D97-AF65-F5344CB8AC3E}">
        <p14:creationId xmlns:p14="http://schemas.microsoft.com/office/powerpoint/2010/main" val="1821753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par>
                          <p:cTn id="8" fill="hold">
                            <p:stCondLst>
                              <p:cond delay="1500"/>
                            </p:stCondLst>
                            <p:childTnLst>
                              <p:par>
                                <p:cTn id="9" presetID="10" presetClass="entr" presetSubtype="0" fill="hold" nodeType="afterEffect">
                                  <p:stCondLst>
                                    <p:cond delay="50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1000"/>
                                        <p:tgtEl>
                                          <p:spTgt spid="3">
                                            <p:txEl>
                                              <p:pRg st="2" end="2"/>
                                            </p:txEl>
                                          </p:spTgt>
                                        </p:tgtEl>
                                      </p:cBhvr>
                                    </p:animEffect>
                                  </p:childTnLst>
                                </p:cTn>
                              </p:par>
                            </p:childTnLst>
                          </p:cTn>
                        </p:par>
                        <p:par>
                          <p:cTn id="12" fill="hold">
                            <p:stCondLst>
                              <p:cond delay="3000"/>
                            </p:stCondLst>
                            <p:childTnLst>
                              <p:par>
                                <p:cTn id="13" presetID="10" presetClass="entr" presetSubtype="0" fill="hold" nodeType="afterEffect">
                                  <p:stCondLst>
                                    <p:cond delay="50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1000"/>
                                        <p:tgtEl>
                                          <p:spTgt spid="3">
                                            <p:txEl>
                                              <p:pRg st="4" end="4"/>
                                            </p:txEl>
                                          </p:spTgt>
                                        </p:tgtEl>
                                      </p:cBhvr>
                                    </p:animEffect>
                                  </p:childTnLst>
                                </p:cTn>
                              </p:par>
                            </p:childTnLst>
                          </p:cTn>
                        </p:par>
                        <p:par>
                          <p:cTn id="16" fill="hold">
                            <p:stCondLst>
                              <p:cond delay="4500"/>
                            </p:stCondLst>
                            <p:childTnLst>
                              <p:par>
                                <p:cTn id="17" presetID="10" presetClass="entr" presetSubtype="0" fill="hold" nodeType="afterEffect">
                                  <p:stCondLst>
                                    <p:cond delay="50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1000"/>
                                        <p:tgtEl>
                                          <p:spTgt spid="3">
                                            <p:txEl>
                                              <p:pRg st="6" end="6"/>
                                            </p:txEl>
                                          </p:spTgt>
                                        </p:tgtEl>
                                      </p:cBhvr>
                                    </p:animEffect>
                                  </p:childTnLst>
                                </p:cTn>
                              </p:par>
                            </p:childTnLst>
                          </p:cTn>
                        </p:par>
                        <p:par>
                          <p:cTn id="20" fill="hold">
                            <p:stCondLst>
                              <p:cond delay="6000"/>
                            </p:stCondLst>
                            <p:childTnLst>
                              <p:par>
                                <p:cTn id="21" presetID="10" presetClass="entr" presetSubtype="0" fill="hold" nodeType="afterEffect">
                                  <p:stCondLst>
                                    <p:cond delay="500"/>
                                  </p:stCondLst>
                                  <p:childTnLst>
                                    <p:set>
                                      <p:cBhvr>
                                        <p:cTn id="22" dur="1" fill="hold">
                                          <p:stCondLst>
                                            <p:cond delay="0"/>
                                          </p:stCondLst>
                                        </p:cTn>
                                        <p:tgtEl>
                                          <p:spTgt spid="3">
                                            <p:txEl>
                                              <p:pRg st="8" end="8"/>
                                            </p:txEl>
                                          </p:spTgt>
                                        </p:tgtEl>
                                        <p:attrNameLst>
                                          <p:attrName>style.visibility</p:attrName>
                                        </p:attrNameLst>
                                      </p:cBhvr>
                                      <p:to>
                                        <p:strVal val="visible"/>
                                      </p:to>
                                    </p:set>
                                    <p:animEffect transition="in" filter="fade">
                                      <p:cBhvr>
                                        <p:cTn id="23" dur="1000"/>
                                        <p:tgtEl>
                                          <p:spTgt spid="3">
                                            <p:txEl>
                                              <p:pRg st="8" end="8"/>
                                            </p:txEl>
                                          </p:spTgt>
                                        </p:tgtEl>
                                      </p:cBhvr>
                                    </p:animEffect>
                                  </p:childTnLst>
                                </p:cTn>
                              </p:par>
                              <p:par>
                                <p:cTn id="24" presetID="10" presetClass="entr" presetSubtype="0" fill="hold" nodeType="withEffect">
                                  <p:stCondLst>
                                    <p:cond delay="500"/>
                                  </p:stCondLst>
                                  <p:childTnLst>
                                    <p:set>
                                      <p:cBhvr>
                                        <p:cTn id="25" dur="1" fill="hold">
                                          <p:stCondLst>
                                            <p:cond delay="0"/>
                                          </p:stCondLst>
                                        </p:cTn>
                                        <p:tgtEl>
                                          <p:spTgt spid="3">
                                            <p:txEl>
                                              <p:pRg st="10" end="10"/>
                                            </p:txEl>
                                          </p:spTgt>
                                        </p:tgtEl>
                                        <p:attrNameLst>
                                          <p:attrName>style.visibility</p:attrName>
                                        </p:attrNameLst>
                                      </p:cBhvr>
                                      <p:to>
                                        <p:strVal val="visible"/>
                                      </p:to>
                                    </p:set>
                                    <p:animEffect transition="in" filter="fade">
                                      <p:cBhvr>
                                        <p:cTn id="26" dur="1000"/>
                                        <p:tgtEl>
                                          <p:spTgt spid="3">
                                            <p:txEl>
                                              <p:pRg st="10" end="10"/>
                                            </p:txEl>
                                          </p:spTgt>
                                        </p:tgtEl>
                                      </p:cBhvr>
                                    </p:animEffect>
                                  </p:childTnLst>
                                </p:cTn>
                              </p:par>
                            </p:childTnLst>
                          </p:cTn>
                        </p:par>
                        <p:par>
                          <p:cTn id="27" fill="hold">
                            <p:stCondLst>
                              <p:cond delay="7500"/>
                            </p:stCondLst>
                            <p:childTnLst>
                              <p:par>
                                <p:cTn id="28" presetID="10" presetClass="entr" presetSubtype="0" fill="hold" nodeType="afterEffect">
                                  <p:stCondLst>
                                    <p:cond delay="150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latin typeface="Arial" pitchFamily="34" charset="0"/>
                <a:cs typeface="Arial" pitchFamily="34" charset="0"/>
              </a:rPr>
              <a:t>Module 2:</a:t>
            </a:r>
          </a:p>
          <a:p>
            <a:pPr>
              <a:spcBef>
                <a:spcPts val="0"/>
              </a:spcBef>
            </a:pPr>
            <a:r>
              <a:rPr lang="en-US" dirty="0">
                <a:latin typeface="Arial" pitchFamily="34" charset="0"/>
                <a:cs typeface="Arial" pitchFamily="34" charset="0"/>
              </a:rPr>
              <a:t>Zone Chairperson as the </a:t>
            </a:r>
            <a:endParaRPr lang="en-US" dirty="0" smtClean="0">
              <a:latin typeface="Arial" pitchFamily="34" charset="0"/>
              <a:cs typeface="Arial" pitchFamily="34" charset="0"/>
            </a:endParaRPr>
          </a:p>
          <a:p>
            <a:pPr>
              <a:spcBef>
                <a:spcPts val="0"/>
              </a:spcBef>
            </a:pPr>
            <a:r>
              <a:rPr lang="en-US" dirty="0" smtClean="0">
                <a:latin typeface="Arial" pitchFamily="34" charset="0"/>
                <a:cs typeface="Arial" pitchFamily="34" charset="0"/>
              </a:rPr>
              <a:t>Administrative </a:t>
            </a:r>
            <a:r>
              <a:rPr lang="en-US" dirty="0">
                <a:latin typeface="Arial" pitchFamily="34" charset="0"/>
                <a:cs typeface="Arial" pitchFamily="34" charset="0"/>
              </a:rPr>
              <a:t>Officer of the Zone</a:t>
            </a:r>
          </a:p>
        </p:txBody>
      </p:sp>
      <p:sp>
        <p:nvSpPr>
          <p:cNvPr id="2" name="Title 1"/>
          <p:cNvSpPr>
            <a:spLocks noGrp="1"/>
          </p:cNvSpPr>
          <p:nvPr>
            <p:ph type="ctrTitle"/>
          </p:nvPr>
        </p:nvSpPr>
        <p:spPr/>
        <p:txBody>
          <a:bodyPr/>
          <a:lstStyle/>
          <a:p>
            <a:r>
              <a:rPr lang="en-US" dirty="0" smtClean="0">
                <a:latin typeface="Arial" pitchFamily="34" charset="0"/>
                <a:cs typeface="Arial" pitchFamily="34" charset="0"/>
              </a:rPr>
              <a:t>Zone Chairperson </a:t>
            </a:r>
            <a:r>
              <a:rPr lang="en-US" smtClean="0">
                <a:latin typeface="Arial" pitchFamily="34" charset="0"/>
                <a:cs typeface="Arial" pitchFamily="34" charset="0"/>
              </a:rPr>
              <a:t/>
            </a:r>
            <a:br>
              <a:rPr lang="en-US" smtClean="0">
                <a:latin typeface="Arial" pitchFamily="34" charset="0"/>
                <a:cs typeface="Arial" pitchFamily="34" charset="0"/>
              </a:rPr>
            </a:br>
            <a:r>
              <a:rPr lang="en-US" smtClean="0">
                <a:latin typeface="Arial" pitchFamily="34" charset="0"/>
                <a:cs typeface="Arial" pitchFamily="34" charset="0"/>
              </a:rPr>
              <a:t>Self-Guided </a:t>
            </a:r>
            <a:r>
              <a:rPr lang="en-US" dirty="0" smtClean="0">
                <a:latin typeface="Arial" pitchFamily="34" charset="0"/>
                <a:cs typeface="Arial" pitchFamily="34" charset="0"/>
              </a:rPr>
              <a:t>Training</a:t>
            </a:r>
            <a:endParaRPr lang="en-US" dirty="0">
              <a:latin typeface="Arial" pitchFamily="34" charset="0"/>
              <a:cs typeface="Arial" pitchFamily="34" charset="0"/>
            </a:endParaRPr>
          </a:p>
        </p:txBody>
      </p:sp>
      <p:sp>
        <p:nvSpPr>
          <p:cNvPr id="6" name="TextBox 5"/>
          <p:cNvSpPr txBox="1"/>
          <p:nvPr/>
        </p:nvSpPr>
        <p:spPr>
          <a:xfrm>
            <a:off x="903642" y="5761332"/>
            <a:ext cx="7315200" cy="369332"/>
          </a:xfrm>
          <a:prstGeom prst="rect">
            <a:avLst/>
          </a:prstGeom>
          <a:noFill/>
        </p:spPr>
        <p:txBody>
          <a:bodyPr wrap="square" rtlCol="0">
            <a:spAutoFit/>
          </a:bodyPr>
          <a:lstStyle/>
          <a:p>
            <a:pPr algn="ctr"/>
            <a:r>
              <a:rPr lang="en-US" dirty="0" smtClean="0">
                <a:solidFill>
                  <a:schemeClr val="tx2"/>
                </a:solidFill>
                <a:latin typeface="Arial" pitchFamily="34" charset="0"/>
                <a:cs typeface="Arial" pitchFamily="34" charset="0"/>
              </a:rPr>
              <a:t>Turn </a:t>
            </a:r>
            <a:r>
              <a:rPr lang="en-US" dirty="0">
                <a:solidFill>
                  <a:schemeClr val="tx2"/>
                </a:solidFill>
                <a:latin typeface="Arial" pitchFamily="34" charset="0"/>
                <a:cs typeface="Arial" pitchFamily="34" charset="0"/>
              </a:rPr>
              <a:t>to page 1 in your workbook.</a:t>
            </a:r>
          </a:p>
        </p:txBody>
      </p:sp>
      <p:pic>
        <p:nvPicPr>
          <p:cNvPr id="11" name="Picture 2" descr="http://www.lionsclubs.org/common/images/logos/lionlogo_bw.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6237288"/>
            <a:ext cx="457200" cy="432816"/>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p:cNvGrpSpPr/>
          <p:nvPr/>
        </p:nvGrpSpPr>
        <p:grpSpPr>
          <a:xfrm>
            <a:off x="7315200" y="6265015"/>
            <a:ext cx="1311757" cy="347235"/>
            <a:chOff x="7315200" y="6265015"/>
            <a:chExt cx="1311757" cy="347235"/>
          </a:xfrm>
        </p:grpSpPr>
        <p:sp>
          <p:nvSpPr>
            <p:cNvPr id="13" name="TextBox 12"/>
            <p:cNvSpPr txBox="1"/>
            <p:nvPr/>
          </p:nvSpPr>
          <p:spPr>
            <a:xfrm>
              <a:off x="7315200" y="6273696"/>
              <a:ext cx="914400" cy="338554"/>
            </a:xfrm>
            <a:prstGeom prst="rect">
              <a:avLst/>
            </a:prstGeom>
            <a:noFill/>
          </p:spPr>
          <p:txBody>
            <a:bodyPr wrap="square" rtlCol="0">
              <a:spAutoFit/>
            </a:bodyPr>
            <a:lstStyle/>
            <a:p>
              <a:r>
                <a:rPr lang="en-US" sz="800" dirty="0" smtClean="0">
                  <a:solidFill>
                    <a:schemeClr val="tx2"/>
                  </a:solidFill>
                  <a:latin typeface="Arial" pitchFamily="34" charset="0"/>
                  <a:cs typeface="Arial" pitchFamily="34" charset="0"/>
                </a:rPr>
                <a:t>Click arrow to advance slide.</a:t>
              </a:r>
              <a:endParaRPr lang="en-US" sz="800" dirty="0">
                <a:solidFill>
                  <a:schemeClr val="tx2"/>
                </a:solidFill>
                <a:latin typeface="Arial" pitchFamily="34" charset="0"/>
                <a:cs typeface="Arial" pitchFamily="34" charset="0"/>
              </a:endParaRPr>
            </a:p>
          </p:txBody>
        </p:sp>
        <p:pic>
          <p:nvPicPr>
            <p:cNvPr id="14" name="Picture 2" descr="C:\Users\vcicero\AppData\Local\Microsoft\Windows\Temporary Internet Files\Content.IE5\61BR4OU5\arrow-orange-right-6041-large[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66957" y="6265015"/>
              <a:ext cx="360000" cy="341400"/>
            </a:xfrm>
            <a:prstGeom prst="rect">
              <a:avLst/>
            </a:prstGeom>
            <a:noFill/>
            <a:extLst>
              <a:ext uri="{909E8E84-426E-40DD-AFC4-6F175D3DCCD1}">
                <a14:hiddenFill xmlns:a14="http://schemas.microsoft.com/office/drawing/2010/main">
                  <a:solidFill>
                    <a:srgbClr val="FFFFFF"/>
                  </a:solidFill>
                </a14:hiddenFill>
              </a:ext>
            </a:extLst>
          </p:spPr>
        </p:pic>
      </p:grpSp>
    </p:spTree>
    <p:custDataLst>
      <p:tags r:id="rId1"/>
    </p:custDataLst>
    <p:extLst>
      <p:ext uri="{BB962C8B-B14F-4D97-AF65-F5344CB8AC3E}">
        <p14:creationId xmlns:p14="http://schemas.microsoft.com/office/powerpoint/2010/main" val="729838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0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par>
                          <p:cTn id="8" fill="hold">
                            <p:stCondLst>
                              <p:cond delay="3000"/>
                            </p:stCondLst>
                            <p:childTnLst>
                              <p:par>
                                <p:cTn id="9" presetID="10" presetClass="entr" presetSubtype="0" fill="hold" nodeType="afterEffect">
                                  <p:stCondLst>
                                    <p:cond delay="50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7315200" y="6265015"/>
            <a:ext cx="1311757" cy="347235"/>
            <a:chOff x="7315200" y="6265015"/>
            <a:chExt cx="1311757" cy="347235"/>
          </a:xfrm>
        </p:grpSpPr>
        <p:sp>
          <p:nvSpPr>
            <p:cNvPr id="10" name="TextBox 9"/>
            <p:cNvSpPr txBox="1"/>
            <p:nvPr/>
          </p:nvSpPr>
          <p:spPr>
            <a:xfrm>
              <a:off x="7315200" y="6273696"/>
              <a:ext cx="914400" cy="338554"/>
            </a:xfrm>
            <a:prstGeom prst="rect">
              <a:avLst/>
            </a:prstGeom>
            <a:noFill/>
          </p:spPr>
          <p:txBody>
            <a:bodyPr wrap="square" rtlCol="0">
              <a:spAutoFit/>
            </a:bodyPr>
            <a:lstStyle/>
            <a:p>
              <a:r>
                <a:rPr lang="en-US" sz="800" dirty="0" smtClean="0">
                  <a:solidFill>
                    <a:schemeClr val="tx2"/>
                  </a:solidFill>
                  <a:latin typeface="Arial" pitchFamily="34" charset="0"/>
                  <a:cs typeface="Arial" pitchFamily="34" charset="0"/>
                </a:rPr>
                <a:t>Click arrow to advance slide.</a:t>
              </a:r>
              <a:endParaRPr lang="en-US" sz="800" dirty="0">
                <a:solidFill>
                  <a:schemeClr val="tx2"/>
                </a:solidFill>
                <a:latin typeface="Arial" pitchFamily="34" charset="0"/>
                <a:cs typeface="Arial" pitchFamily="34" charset="0"/>
              </a:endParaRPr>
            </a:p>
          </p:txBody>
        </p:sp>
        <p:pic>
          <p:nvPicPr>
            <p:cNvPr id="11" name="Picture 2" descr="C:\Users\vcicero\AppData\Local\Microsoft\Windows\Temporary Internet Files\Content.IE5\61BR4OU5\arrow-orange-right-6041-large[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66957" y="6265015"/>
              <a:ext cx="360000" cy="341400"/>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12" name="Diagram 11"/>
          <p:cNvGraphicFramePr/>
          <p:nvPr>
            <p:extLst>
              <p:ext uri="{D42A27DB-BD31-4B8C-83A1-F6EECF244321}">
                <p14:modId xmlns:p14="http://schemas.microsoft.com/office/powerpoint/2010/main" val="1749374766"/>
              </p:ext>
            </p:extLst>
          </p:nvPr>
        </p:nvGraphicFramePr>
        <p:xfrm>
          <a:off x="1979967" y="1661795"/>
          <a:ext cx="5172075" cy="313880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itle 2"/>
          <p:cNvSpPr>
            <a:spLocks noGrp="1"/>
          </p:cNvSpPr>
          <p:nvPr>
            <p:ph type="title"/>
          </p:nvPr>
        </p:nvSpPr>
        <p:spPr>
          <a:xfrm>
            <a:off x="685800" y="274638"/>
            <a:ext cx="7772400" cy="1143000"/>
          </a:xfrm>
        </p:spPr>
        <p:txBody>
          <a:bodyPr>
            <a:normAutofit/>
          </a:bodyPr>
          <a:lstStyle/>
          <a:p>
            <a:pPr algn="ctr"/>
            <a:r>
              <a:rPr lang="en-US" sz="2400" dirty="0">
                <a:latin typeface="Arial" pitchFamily="34" charset="0"/>
                <a:cs typeface="Arial" pitchFamily="34" charset="0"/>
              </a:rPr>
              <a:t>As zone chairperson, you are the administrative officer of the zone.</a:t>
            </a:r>
          </a:p>
        </p:txBody>
      </p:sp>
      <p:pic>
        <p:nvPicPr>
          <p:cNvPr id="13" name="Picture 2" descr="http://www.lionsclubs.org/common/images/logos/lionlogo_bw.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28600" y="6237288"/>
            <a:ext cx="457200" cy="43281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14400" y="5188803"/>
            <a:ext cx="7315200" cy="830997"/>
          </a:xfrm>
          <a:prstGeom prst="rect">
            <a:avLst/>
          </a:prstGeom>
          <a:noFill/>
        </p:spPr>
        <p:txBody>
          <a:bodyPr wrap="square" rtlCol="0">
            <a:spAutoFit/>
          </a:bodyPr>
          <a:lstStyle/>
          <a:p>
            <a:pPr algn="ctr"/>
            <a:r>
              <a:rPr lang="en-US" sz="2400" dirty="0">
                <a:solidFill>
                  <a:schemeClr val="tx2"/>
                </a:solidFill>
                <a:latin typeface="Arial" pitchFamily="34" charset="0"/>
                <a:cs typeface="Arial" pitchFamily="34" charset="0"/>
              </a:rPr>
              <a:t>Your objective is to maintain healthy and active clubs in </a:t>
            </a:r>
            <a:r>
              <a:rPr lang="en-US" sz="2400" dirty="0" smtClean="0">
                <a:solidFill>
                  <a:schemeClr val="tx2"/>
                </a:solidFill>
                <a:latin typeface="Arial" pitchFamily="34" charset="0"/>
                <a:cs typeface="Arial" pitchFamily="34" charset="0"/>
              </a:rPr>
              <a:t>the </a:t>
            </a:r>
            <a:r>
              <a:rPr lang="en-US" sz="2400" dirty="0">
                <a:solidFill>
                  <a:schemeClr val="tx2"/>
                </a:solidFill>
                <a:latin typeface="Arial" pitchFamily="34" charset="0"/>
                <a:cs typeface="Arial" pitchFamily="34" charset="0"/>
              </a:rPr>
              <a:t>zone.</a:t>
            </a:r>
          </a:p>
        </p:txBody>
      </p:sp>
    </p:spTree>
    <p:custDataLst>
      <p:tags r:id="rId1"/>
    </p:custDataLst>
    <p:extLst>
      <p:ext uri="{BB962C8B-B14F-4D97-AF65-F5344CB8AC3E}">
        <p14:creationId xmlns:p14="http://schemas.microsoft.com/office/powerpoint/2010/main" val="23846015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childTnLst>
                          </p:cTn>
                        </p:par>
                        <p:par>
                          <p:cTn id="8" fill="hold">
                            <p:stCondLst>
                              <p:cond delay="2000"/>
                            </p:stCondLst>
                            <p:childTnLst>
                              <p:par>
                                <p:cTn id="9" presetID="10" presetClass="entr" presetSubtype="0" fill="hold" grpId="0" nodeType="afterEffect">
                                  <p:stCondLst>
                                    <p:cond delay="50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childTnLst>
                                </p:cTn>
                              </p:par>
                            </p:childTnLst>
                          </p:cTn>
                        </p:par>
                        <p:par>
                          <p:cTn id="12" fill="hold">
                            <p:stCondLst>
                              <p:cond delay="3500"/>
                            </p:stCondLst>
                            <p:childTnLst>
                              <p:par>
                                <p:cTn id="13" presetID="10" presetClass="entr" presetSubtype="0" fill="hold" nodeType="afterEffect">
                                  <p:stCondLst>
                                    <p:cond delay="50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AsOne/>
      </p:bldGraphic>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1371600" y="5649428"/>
            <a:ext cx="640080" cy="640080"/>
            <a:chOff x="2741997" y="2204363"/>
            <a:chExt cx="3592273" cy="3592273"/>
          </a:xfrm>
        </p:grpSpPr>
        <p:sp>
          <p:nvSpPr>
            <p:cNvPr id="27" name="Freeform 26"/>
            <p:cNvSpPr/>
            <p:nvPr/>
          </p:nvSpPr>
          <p:spPr>
            <a:xfrm>
              <a:off x="2741997" y="2204363"/>
              <a:ext cx="3592273" cy="3592273"/>
            </a:xfrm>
            <a:custGeom>
              <a:avLst/>
              <a:gdLst>
                <a:gd name="connsiteX0" fmla="*/ 0 w 3592273"/>
                <a:gd name="connsiteY0" fmla="*/ 1796137 h 3592273"/>
                <a:gd name="connsiteX1" fmla="*/ 1796137 w 3592273"/>
                <a:gd name="connsiteY1" fmla="*/ 0 h 3592273"/>
                <a:gd name="connsiteX2" fmla="*/ 3592274 w 3592273"/>
                <a:gd name="connsiteY2" fmla="*/ 1796137 h 3592273"/>
                <a:gd name="connsiteX3" fmla="*/ 1796137 w 3592273"/>
                <a:gd name="connsiteY3" fmla="*/ 3592274 h 3592273"/>
                <a:gd name="connsiteX4" fmla="*/ 0 w 3592273"/>
                <a:gd name="connsiteY4" fmla="*/ 1796137 h 35922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2273" h="3592273">
                  <a:moveTo>
                    <a:pt x="0" y="1796137"/>
                  </a:moveTo>
                  <a:cubicBezTo>
                    <a:pt x="0" y="804158"/>
                    <a:pt x="804158" y="0"/>
                    <a:pt x="1796137" y="0"/>
                  </a:cubicBezTo>
                  <a:cubicBezTo>
                    <a:pt x="2788116" y="0"/>
                    <a:pt x="3592274" y="804158"/>
                    <a:pt x="3592274" y="1796137"/>
                  </a:cubicBezTo>
                  <a:cubicBezTo>
                    <a:pt x="3592274" y="2788116"/>
                    <a:pt x="2788116" y="3592274"/>
                    <a:pt x="1796137" y="3592274"/>
                  </a:cubicBezTo>
                  <a:cubicBezTo>
                    <a:pt x="804158" y="3592274"/>
                    <a:pt x="0" y="2788116"/>
                    <a:pt x="0" y="1796137"/>
                  </a:cubicBezTo>
                  <a:close/>
                </a:path>
              </a:pathLst>
            </a:custGeom>
            <a:solidFill>
              <a:schemeClr val="accent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350833" tIns="236509" rIns="1350833" bIns="2930715" numCol="1" spcCol="1270" anchor="ctr" anchorCtr="0">
              <a:noAutofit/>
            </a:bodyPr>
            <a:lstStyle/>
            <a:p>
              <a:pPr lvl="0" algn="ctr" defTabSz="355600">
                <a:lnSpc>
                  <a:spcPct val="90000"/>
                </a:lnSpc>
                <a:spcBef>
                  <a:spcPct val="0"/>
                </a:spcBef>
                <a:spcAft>
                  <a:spcPct val="35000"/>
                </a:spcAft>
              </a:pPr>
              <a:endParaRPr lang="en-US" sz="800" kern="1200" dirty="0">
                <a:latin typeface="Arial" pitchFamily="34" charset="0"/>
                <a:cs typeface="Arial" pitchFamily="34" charset="0"/>
              </a:endParaRPr>
            </a:p>
          </p:txBody>
        </p:sp>
        <p:sp>
          <p:nvSpPr>
            <p:cNvPr id="28" name="Freeform 27"/>
            <p:cNvSpPr/>
            <p:nvPr/>
          </p:nvSpPr>
          <p:spPr>
            <a:xfrm>
              <a:off x="3240365" y="2769787"/>
              <a:ext cx="2560332" cy="2560332"/>
            </a:xfrm>
            <a:custGeom>
              <a:avLst/>
              <a:gdLst>
                <a:gd name="connsiteX0" fmla="*/ 0 w 2560332"/>
                <a:gd name="connsiteY0" fmla="*/ 1280166 h 2560332"/>
                <a:gd name="connsiteX1" fmla="*/ 1280166 w 2560332"/>
                <a:gd name="connsiteY1" fmla="*/ 0 h 2560332"/>
                <a:gd name="connsiteX2" fmla="*/ 2560332 w 2560332"/>
                <a:gd name="connsiteY2" fmla="*/ 1280166 h 2560332"/>
                <a:gd name="connsiteX3" fmla="*/ 1280166 w 2560332"/>
                <a:gd name="connsiteY3" fmla="*/ 2560332 h 2560332"/>
                <a:gd name="connsiteX4" fmla="*/ 0 w 2560332"/>
                <a:gd name="connsiteY4" fmla="*/ 1280166 h 2560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0332" h="2560332">
                  <a:moveTo>
                    <a:pt x="0" y="1280166"/>
                  </a:moveTo>
                  <a:cubicBezTo>
                    <a:pt x="0" y="573150"/>
                    <a:pt x="573150" y="0"/>
                    <a:pt x="1280166" y="0"/>
                  </a:cubicBezTo>
                  <a:cubicBezTo>
                    <a:pt x="1987182" y="0"/>
                    <a:pt x="2560332" y="573150"/>
                    <a:pt x="2560332" y="1280166"/>
                  </a:cubicBezTo>
                  <a:cubicBezTo>
                    <a:pt x="2560332" y="1987182"/>
                    <a:pt x="1987182" y="2560332"/>
                    <a:pt x="1280166" y="2560332"/>
                  </a:cubicBezTo>
                  <a:cubicBezTo>
                    <a:pt x="573150" y="2560332"/>
                    <a:pt x="0" y="1987182"/>
                    <a:pt x="0" y="1280166"/>
                  </a:cubicBezTo>
                  <a:close/>
                </a:path>
              </a:pathLst>
            </a:custGeom>
            <a:solidFill>
              <a:schemeClr val="accent1">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89644" tIns="210516" rIns="889644" bIns="2002749" numCol="1" spcCol="1270" anchor="ctr" anchorCtr="0">
              <a:noAutofit/>
            </a:bodyPr>
            <a:lstStyle/>
            <a:p>
              <a:pPr lvl="0" algn="ctr" defTabSz="355600">
                <a:lnSpc>
                  <a:spcPct val="90000"/>
                </a:lnSpc>
                <a:spcBef>
                  <a:spcPct val="0"/>
                </a:spcBef>
                <a:spcAft>
                  <a:spcPct val="35000"/>
                </a:spcAft>
              </a:pPr>
              <a:endParaRPr lang="en-US" sz="800" kern="1200" dirty="0">
                <a:latin typeface="Arial" pitchFamily="34" charset="0"/>
                <a:cs typeface="Arial" pitchFamily="34" charset="0"/>
              </a:endParaRPr>
            </a:p>
          </p:txBody>
        </p:sp>
        <p:sp>
          <p:nvSpPr>
            <p:cNvPr id="29" name="Freeform 28"/>
            <p:cNvSpPr/>
            <p:nvPr/>
          </p:nvSpPr>
          <p:spPr>
            <a:xfrm>
              <a:off x="3699931" y="3278807"/>
              <a:ext cx="1676405" cy="1676405"/>
            </a:xfrm>
            <a:custGeom>
              <a:avLst/>
              <a:gdLst>
                <a:gd name="connsiteX0" fmla="*/ 0 w 1676408"/>
                <a:gd name="connsiteY0" fmla="*/ 838204 h 1676408"/>
                <a:gd name="connsiteX1" fmla="*/ 838204 w 1676408"/>
                <a:gd name="connsiteY1" fmla="*/ 0 h 1676408"/>
                <a:gd name="connsiteX2" fmla="*/ 1676408 w 1676408"/>
                <a:gd name="connsiteY2" fmla="*/ 838204 h 1676408"/>
                <a:gd name="connsiteX3" fmla="*/ 838204 w 1676408"/>
                <a:gd name="connsiteY3" fmla="*/ 1676408 h 1676408"/>
                <a:gd name="connsiteX4" fmla="*/ 0 w 1676408"/>
                <a:gd name="connsiteY4" fmla="*/ 838204 h 1676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6408" h="1676408">
                  <a:moveTo>
                    <a:pt x="0" y="838204"/>
                  </a:moveTo>
                  <a:cubicBezTo>
                    <a:pt x="0" y="375277"/>
                    <a:pt x="375277" y="0"/>
                    <a:pt x="838204" y="0"/>
                  </a:cubicBezTo>
                  <a:cubicBezTo>
                    <a:pt x="1301131" y="0"/>
                    <a:pt x="1676408" y="375277"/>
                    <a:pt x="1676408" y="838204"/>
                  </a:cubicBezTo>
                  <a:cubicBezTo>
                    <a:pt x="1676408" y="1301131"/>
                    <a:pt x="1301131" y="1676408"/>
                    <a:pt x="838204" y="1676408"/>
                  </a:cubicBezTo>
                  <a:cubicBezTo>
                    <a:pt x="375277" y="1676408"/>
                    <a:pt x="0" y="1301131"/>
                    <a:pt x="0" y="838204"/>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04497" tIns="182627" rIns="504497" bIns="1230382" numCol="1" spcCol="1270" anchor="ctr" anchorCtr="0">
              <a:noAutofit/>
            </a:bodyPr>
            <a:lstStyle/>
            <a:p>
              <a:pPr lvl="0" algn="ctr" defTabSz="355600">
                <a:lnSpc>
                  <a:spcPct val="90000"/>
                </a:lnSpc>
                <a:spcBef>
                  <a:spcPct val="0"/>
                </a:spcBef>
                <a:spcAft>
                  <a:spcPct val="35000"/>
                </a:spcAft>
              </a:pPr>
              <a:endParaRPr lang="en-US" sz="800" kern="1200" dirty="0">
                <a:latin typeface="Arial" pitchFamily="34" charset="0"/>
                <a:cs typeface="Arial" pitchFamily="34" charset="0"/>
              </a:endParaRPr>
            </a:p>
          </p:txBody>
        </p:sp>
        <p:sp>
          <p:nvSpPr>
            <p:cNvPr id="30" name="Freeform 29"/>
            <p:cNvSpPr/>
            <p:nvPr/>
          </p:nvSpPr>
          <p:spPr>
            <a:xfrm>
              <a:off x="4178906" y="3754429"/>
              <a:ext cx="718454" cy="718454"/>
            </a:xfrm>
            <a:custGeom>
              <a:avLst/>
              <a:gdLst>
                <a:gd name="connsiteX0" fmla="*/ 0 w 718454"/>
                <a:gd name="connsiteY0" fmla="*/ 359227 h 718454"/>
                <a:gd name="connsiteX1" fmla="*/ 359227 w 718454"/>
                <a:gd name="connsiteY1" fmla="*/ 0 h 718454"/>
                <a:gd name="connsiteX2" fmla="*/ 718454 w 718454"/>
                <a:gd name="connsiteY2" fmla="*/ 359227 h 718454"/>
                <a:gd name="connsiteX3" fmla="*/ 359227 w 718454"/>
                <a:gd name="connsiteY3" fmla="*/ 718454 h 718454"/>
                <a:gd name="connsiteX4" fmla="*/ 0 w 718454"/>
                <a:gd name="connsiteY4" fmla="*/ 359227 h 7184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8454" h="718454">
                  <a:moveTo>
                    <a:pt x="0" y="359227"/>
                  </a:moveTo>
                  <a:cubicBezTo>
                    <a:pt x="0" y="160831"/>
                    <a:pt x="160831" y="0"/>
                    <a:pt x="359227" y="0"/>
                  </a:cubicBezTo>
                  <a:cubicBezTo>
                    <a:pt x="557623" y="0"/>
                    <a:pt x="718454" y="160831"/>
                    <a:pt x="718454" y="359227"/>
                  </a:cubicBezTo>
                  <a:cubicBezTo>
                    <a:pt x="718454" y="557623"/>
                    <a:pt x="557623" y="718454"/>
                    <a:pt x="359227" y="718454"/>
                  </a:cubicBezTo>
                  <a:cubicBezTo>
                    <a:pt x="160831" y="718454"/>
                    <a:pt x="0" y="557623"/>
                    <a:pt x="0" y="359227"/>
                  </a:cubicBezTo>
                  <a:close/>
                </a:path>
              </a:pathLst>
            </a:custGeom>
            <a:solidFill>
              <a:schemeClr val="accent1">
                <a:lumMod val="60000"/>
                <a:lumOff val="40000"/>
              </a:schemeClr>
            </a:solidFill>
            <a:ln>
              <a:solidFill>
                <a:schemeClr val="accent1">
                  <a:lumMod val="60000"/>
                  <a:lumOff val="40000"/>
                </a:schemeClr>
              </a:solid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2111" tIns="236510" rIns="162111" bIns="236509" numCol="1" spcCol="1270" anchor="ctr" anchorCtr="0">
              <a:noAutofit/>
            </a:bodyPr>
            <a:lstStyle/>
            <a:p>
              <a:pPr lvl="0" algn="ctr" defTabSz="355600">
                <a:lnSpc>
                  <a:spcPct val="90000"/>
                </a:lnSpc>
                <a:spcBef>
                  <a:spcPct val="0"/>
                </a:spcBef>
                <a:spcAft>
                  <a:spcPct val="35000"/>
                </a:spcAft>
              </a:pPr>
              <a:endParaRPr lang="en-US" sz="800" kern="1200" dirty="0">
                <a:solidFill>
                  <a:schemeClr val="tx2"/>
                </a:solidFill>
                <a:latin typeface="Arial" pitchFamily="34" charset="0"/>
                <a:cs typeface="Arial" pitchFamily="34" charset="0"/>
              </a:endParaRPr>
            </a:p>
          </p:txBody>
        </p:sp>
      </p:grpSp>
      <p:sp>
        <p:nvSpPr>
          <p:cNvPr id="2" name="Title 1"/>
          <p:cNvSpPr>
            <a:spLocks noGrp="1"/>
          </p:cNvSpPr>
          <p:nvPr>
            <p:ph type="title"/>
          </p:nvPr>
        </p:nvSpPr>
        <p:spPr/>
        <p:txBody>
          <a:bodyPr>
            <a:noAutofit/>
          </a:bodyPr>
          <a:lstStyle/>
          <a:p>
            <a:pPr marL="0" marR="0">
              <a:lnSpc>
                <a:spcPct val="115000"/>
              </a:lnSpc>
              <a:spcBef>
                <a:spcPts val="0"/>
              </a:spcBef>
              <a:spcAft>
                <a:spcPts val="0"/>
              </a:spcAft>
            </a:pPr>
            <a:r>
              <a:rPr lang="en-US" sz="2800" dirty="0" smtClean="0">
                <a:latin typeface="Arial"/>
                <a:ea typeface="SimSun"/>
                <a:cs typeface="Times New Roman"/>
              </a:rPr>
              <a:t>To help you achieve this objective, you will need to ensure that clubs in the zone:</a:t>
            </a:r>
            <a:endParaRPr lang="en-US" sz="2800" dirty="0">
              <a:effectLst/>
              <a:latin typeface="Calibri"/>
              <a:ea typeface="SimSun"/>
              <a:cs typeface="Times New Roman"/>
            </a:endParaRPr>
          </a:p>
        </p:txBody>
      </p:sp>
      <p:sp>
        <p:nvSpPr>
          <p:cNvPr id="3" name="Content Placeholder 2"/>
          <p:cNvSpPr>
            <a:spLocks noGrp="1"/>
          </p:cNvSpPr>
          <p:nvPr>
            <p:ph sz="quarter" idx="1"/>
          </p:nvPr>
        </p:nvSpPr>
        <p:spPr/>
        <p:txBody>
          <a:bodyPr>
            <a:normAutofit/>
          </a:bodyPr>
          <a:lstStyle/>
          <a:p>
            <a:pPr marL="228600" marR="0">
              <a:lnSpc>
                <a:spcPct val="150000"/>
              </a:lnSpc>
              <a:spcBef>
                <a:spcPts val="0"/>
              </a:spcBef>
              <a:spcAft>
                <a:spcPts val="0"/>
              </a:spcAft>
            </a:pPr>
            <a:r>
              <a:rPr lang="en-US" sz="2400" dirty="0">
                <a:solidFill>
                  <a:schemeClr val="tx2"/>
                </a:solidFill>
                <a:latin typeface="Arial" pitchFamily="34" charset="0"/>
                <a:ea typeface="SimSun"/>
                <a:cs typeface="Arial" pitchFamily="34" charset="0"/>
              </a:rPr>
              <a:t>Understand their position and importance in the association </a:t>
            </a:r>
            <a:endParaRPr lang="en-US" sz="2400" dirty="0" smtClean="0">
              <a:solidFill>
                <a:schemeClr val="tx2"/>
              </a:solidFill>
              <a:latin typeface="Arial" pitchFamily="34" charset="0"/>
              <a:ea typeface="SimSun"/>
              <a:cs typeface="Arial" pitchFamily="34" charset="0"/>
            </a:endParaRPr>
          </a:p>
          <a:p>
            <a:pPr marL="228600" marR="0">
              <a:lnSpc>
                <a:spcPct val="150000"/>
              </a:lnSpc>
              <a:spcBef>
                <a:spcPts val="0"/>
              </a:spcBef>
              <a:spcAft>
                <a:spcPts val="0"/>
              </a:spcAft>
            </a:pPr>
            <a:r>
              <a:rPr lang="en-US" sz="2400" dirty="0" smtClean="0">
                <a:solidFill>
                  <a:schemeClr val="tx2"/>
                </a:solidFill>
                <a:latin typeface="Arial" pitchFamily="34" charset="0"/>
                <a:ea typeface="SimSun"/>
                <a:cs typeface="Arial" pitchFamily="34" charset="0"/>
              </a:rPr>
              <a:t>Function </a:t>
            </a:r>
            <a:r>
              <a:rPr lang="en-US" sz="2400" dirty="0">
                <a:solidFill>
                  <a:schemeClr val="tx2"/>
                </a:solidFill>
                <a:latin typeface="Arial" pitchFamily="34" charset="0"/>
                <a:ea typeface="SimSun"/>
                <a:cs typeface="Arial" pitchFamily="34" charset="0"/>
              </a:rPr>
              <a:t>within the </a:t>
            </a:r>
            <a:r>
              <a:rPr lang="en-US" sz="2400" dirty="0" smtClean="0">
                <a:solidFill>
                  <a:schemeClr val="tx2"/>
                </a:solidFill>
                <a:latin typeface="Arial" pitchFamily="34" charset="0"/>
                <a:ea typeface="SimSun"/>
                <a:cs typeface="Arial" pitchFamily="34" charset="0"/>
              </a:rPr>
              <a:t>framework of the association’s </a:t>
            </a:r>
            <a:r>
              <a:rPr lang="en-US" sz="2400" dirty="0">
                <a:solidFill>
                  <a:schemeClr val="tx2"/>
                </a:solidFill>
                <a:latin typeface="Arial" pitchFamily="34" charset="0"/>
                <a:ea typeface="SimSun"/>
                <a:cs typeface="Arial" pitchFamily="34" charset="0"/>
              </a:rPr>
              <a:t>constitution and </a:t>
            </a:r>
            <a:r>
              <a:rPr lang="en-US" sz="2400" dirty="0" smtClean="0">
                <a:solidFill>
                  <a:schemeClr val="tx2"/>
                </a:solidFill>
                <a:latin typeface="Arial" pitchFamily="34" charset="0"/>
                <a:ea typeface="SimSun"/>
                <a:cs typeface="Arial" pitchFamily="34" charset="0"/>
              </a:rPr>
              <a:t>policies</a:t>
            </a:r>
            <a:endParaRPr lang="en-US" sz="2400" dirty="0">
              <a:solidFill>
                <a:schemeClr val="tx2"/>
              </a:solidFill>
              <a:latin typeface="Arial" pitchFamily="34" charset="0"/>
              <a:ea typeface="SimSun"/>
              <a:cs typeface="Arial" pitchFamily="34" charset="0"/>
            </a:endParaRPr>
          </a:p>
          <a:p>
            <a:pPr marL="228600" marR="0">
              <a:lnSpc>
                <a:spcPct val="150000"/>
              </a:lnSpc>
              <a:spcBef>
                <a:spcPts val="0"/>
              </a:spcBef>
              <a:spcAft>
                <a:spcPts val="0"/>
              </a:spcAft>
            </a:pPr>
            <a:r>
              <a:rPr lang="en-US" sz="2400" dirty="0">
                <a:solidFill>
                  <a:schemeClr val="tx2"/>
                </a:solidFill>
                <a:latin typeface="Arial" pitchFamily="34" charset="0"/>
                <a:ea typeface="SimSun"/>
                <a:cs typeface="Arial" pitchFamily="34" charset="0"/>
              </a:rPr>
              <a:t>Feel an integral part of the district </a:t>
            </a:r>
            <a:r>
              <a:rPr lang="en-US" sz="2400" dirty="0" smtClean="0">
                <a:solidFill>
                  <a:schemeClr val="tx2"/>
                </a:solidFill>
                <a:latin typeface="Arial" pitchFamily="34" charset="0"/>
                <a:ea typeface="SimSun"/>
                <a:cs typeface="Arial" pitchFamily="34" charset="0"/>
              </a:rPr>
              <a:t> </a:t>
            </a:r>
          </a:p>
          <a:p>
            <a:pPr marL="228600" marR="0">
              <a:lnSpc>
                <a:spcPct val="150000"/>
              </a:lnSpc>
              <a:spcBef>
                <a:spcPts val="0"/>
              </a:spcBef>
              <a:spcAft>
                <a:spcPts val="0"/>
              </a:spcAft>
            </a:pPr>
            <a:r>
              <a:rPr lang="en-US" sz="2400" dirty="0" smtClean="0">
                <a:solidFill>
                  <a:schemeClr val="tx2"/>
                </a:solidFill>
                <a:latin typeface="Arial" pitchFamily="34" charset="0"/>
                <a:ea typeface="SimSun"/>
                <a:cs typeface="Arial" pitchFamily="34" charset="0"/>
              </a:rPr>
              <a:t>Strive </a:t>
            </a:r>
            <a:r>
              <a:rPr lang="en-US" sz="2400" dirty="0">
                <a:solidFill>
                  <a:schemeClr val="tx2"/>
                </a:solidFill>
                <a:latin typeface="Arial" pitchFamily="34" charset="0"/>
                <a:ea typeface="SimSun"/>
                <a:cs typeface="Arial" pitchFamily="34" charset="0"/>
              </a:rPr>
              <a:t>for excellence and continuous </a:t>
            </a:r>
            <a:r>
              <a:rPr lang="en-US" sz="2400" dirty="0" smtClean="0">
                <a:solidFill>
                  <a:schemeClr val="tx2"/>
                </a:solidFill>
                <a:latin typeface="Arial" pitchFamily="34" charset="0"/>
                <a:ea typeface="SimSun"/>
                <a:cs typeface="Arial" pitchFamily="34" charset="0"/>
              </a:rPr>
              <a:t>growth</a:t>
            </a:r>
            <a:endParaRPr lang="en-US" sz="2400" dirty="0">
              <a:solidFill>
                <a:schemeClr val="tx2"/>
              </a:solidFill>
              <a:latin typeface="Arial" pitchFamily="34" charset="0"/>
              <a:ea typeface="SimSun"/>
              <a:cs typeface="Arial" pitchFamily="34" charset="0"/>
            </a:endParaRPr>
          </a:p>
        </p:txBody>
      </p:sp>
      <p:grpSp>
        <p:nvGrpSpPr>
          <p:cNvPr id="4" name="Group 3"/>
          <p:cNvGrpSpPr/>
          <p:nvPr/>
        </p:nvGrpSpPr>
        <p:grpSpPr>
          <a:xfrm>
            <a:off x="7315200" y="6265015"/>
            <a:ext cx="1311757" cy="347235"/>
            <a:chOff x="7315200" y="6265015"/>
            <a:chExt cx="1311757" cy="347235"/>
          </a:xfrm>
        </p:grpSpPr>
        <p:sp>
          <p:nvSpPr>
            <p:cNvPr id="5" name="TextBox 4"/>
            <p:cNvSpPr txBox="1"/>
            <p:nvPr/>
          </p:nvSpPr>
          <p:spPr>
            <a:xfrm>
              <a:off x="7315200" y="6273696"/>
              <a:ext cx="914400" cy="338554"/>
            </a:xfrm>
            <a:prstGeom prst="rect">
              <a:avLst/>
            </a:prstGeom>
            <a:noFill/>
          </p:spPr>
          <p:txBody>
            <a:bodyPr wrap="square" rtlCol="0">
              <a:spAutoFit/>
            </a:bodyPr>
            <a:lstStyle/>
            <a:p>
              <a:r>
                <a:rPr lang="en-US" sz="800" dirty="0" smtClean="0">
                  <a:solidFill>
                    <a:schemeClr val="tx2"/>
                  </a:solidFill>
                  <a:latin typeface="Arial" pitchFamily="34" charset="0"/>
                  <a:cs typeface="Arial" pitchFamily="34" charset="0"/>
                </a:rPr>
                <a:t>Click arrow to advance slide.</a:t>
              </a:r>
              <a:endParaRPr lang="en-US" sz="800" dirty="0">
                <a:solidFill>
                  <a:schemeClr val="tx2"/>
                </a:solidFill>
                <a:latin typeface="Arial" pitchFamily="34" charset="0"/>
                <a:cs typeface="Arial" pitchFamily="34" charset="0"/>
              </a:endParaRPr>
            </a:p>
          </p:txBody>
        </p:sp>
        <p:pic>
          <p:nvPicPr>
            <p:cNvPr id="6" name="Picture 2" descr="C:\Users\vcicero\AppData\Local\Microsoft\Windows\Temporary Internet Files\Content.IE5\61BR4OU5\arrow-orange-right-6041-large[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66957" y="6265015"/>
              <a:ext cx="360000" cy="341400"/>
            </a:xfrm>
            <a:prstGeom prst="rect">
              <a:avLst/>
            </a:prstGeom>
            <a:noFill/>
            <a:extLst>
              <a:ext uri="{909E8E84-426E-40DD-AFC4-6F175D3DCCD1}">
                <a14:hiddenFill xmlns:a14="http://schemas.microsoft.com/office/drawing/2010/main">
                  <a:solidFill>
                    <a:srgbClr val="FFFFFF"/>
                  </a:solidFill>
                </a14:hiddenFill>
              </a:ext>
            </a:extLst>
          </p:spPr>
        </p:pic>
      </p:grpSp>
      <p:pic>
        <p:nvPicPr>
          <p:cNvPr id="7" name="Picture 2" descr="http://www.lionsclubs.org/common/images/logos/lionlogo_bw.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8600" y="6237288"/>
            <a:ext cx="457200" cy="432816"/>
          </a:xfrm>
          <a:prstGeom prst="rect">
            <a:avLst/>
          </a:prstGeom>
          <a:noFill/>
          <a:extLst>
            <a:ext uri="{909E8E84-426E-40DD-AFC4-6F175D3DCCD1}">
              <a14:hiddenFill xmlns:a14="http://schemas.microsoft.com/office/drawing/2010/main">
                <a:solidFill>
                  <a:srgbClr val="FFFFFF"/>
                </a:solidFill>
              </a14:hiddenFill>
            </a:ext>
          </a:extLst>
        </p:spPr>
      </p:pic>
      <p:grpSp>
        <p:nvGrpSpPr>
          <p:cNvPr id="23" name="Group 22"/>
          <p:cNvGrpSpPr/>
          <p:nvPr/>
        </p:nvGrpSpPr>
        <p:grpSpPr>
          <a:xfrm>
            <a:off x="2741997" y="2204363"/>
            <a:ext cx="3592273" cy="3592273"/>
            <a:chOff x="2741997" y="2204363"/>
            <a:chExt cx="3592273" cy="3592273"/>
          </a:xfrm>
        </p:grpSpPr>
        <p:sp>
          <p:nvSpPr>
            <p:cNvPr id="10" name="Freeform 9"/>
            <p:cNvSpPr/>
            <p:nvPr/>
          </p:nvSpPr>
          <p:spPr>
            <a:xfrm>
              <a:off x="2741997" y="2204363"/>
              <a:ext cx="3592273" cy="3592273"/>
            </a:xfrm>
            <a:custGeom>
              <a:avLst/>
              <a:gdLst>
                <a:gd name="connsiteX0" fmla="*/ 0 w 3592273"/>
                <a:gd name="connsiteY0" fmla="*/ 1796137 h 3592273"/>
                <a:gd name="connsiteX1" fmla="*/ 1796137 w 3592273"/>
                <a:gd name="connsiteY1" fmla="*/ 0 h 3592273"/>
                <a:gd name="connsiteX2" fmla="*/ 3592274 w 3592273"/>
                <a:gd name="connsiteY2" fmla="*/ 1796137 h 3592273"/>
                <a:gd name="connsiteX3" fmla="*/ 1796137 w 3592273"/>
                <a:gd name="connsiteY3" fmla="*/ 3592274 h 3592273"/>
                <a:gd name="connsiteX4" fmla="*/ 0 w 3592273"/>
                <a:gd name="connsiteY4" fmla="*/ 1796137 h 35922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2273" h="3592273">
                  <a:moveTo>
                    <a:pt x="0" y="1796137"/>
                  </a:moveTo>
                  <a:cubicBezTo>
                    <a:pt x="0" y="804158"/>
                    <a:pt x="804158" y="0"/>
                    <a:pt x="1796137" y="0"/>
                  </a:cubicBezTo>
                  <a:cubicBezTo>
                    <a:pt x="2788116" y="0"/>
                    <a:pt x="3592274" y="804158"/>
                    <a:pt x="3592274" y="1796137"/>
                  </a:cubicBezTo>
                  <a:cubicBezTo>
                    <a:pt x="3592274" y="2788116"/>
                    <a:pt x="2788116" y="3592274"/>
                    <a:pt x="1796137" y="3592274"/>
                  </a:cubicBezTo>
                  <a:cubicBezTo>
                    <a:pt x="804158" y="3592274"/>
                    <a:pt x="0" y="2788116"/>
                    <a:pt x="0" y="1796137"/>
                  </a:cubicBezTo>
                  <a:close/>
                </a:path>
              </a:pathLst>
            </a:custGeom>
            <a:solidFill>
              <a:schemeClr val="accent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350833" tIns="236509" rIns="1350833" bIns="2930715" numCol="1" spcCol="1270" anchor="ctr" anchorCtr="0">
              <a:noAutofit/>
            </a:bodyPr>
            <a:lstStyle/>
            <a:p>
              <a:pPr lvl="0" algn="ctr" defTabSz="355600">
                <a:lnSpc>
                  <a:spcPct val="90000"/>
                </a:lnSpc>
                <a:spcBef>
                  <a:spcPct val="0"/>
                </a:spcBef>
                <a:spcAft>
                  <a:spcPct val="35000"/>
                </a:spcAft>
              </a:pPr>
              <a:r>
                <a:rPr lang="en-US" sz="800" kern="1200" dirty="0">
                  <a:latin typeface="Arial" pitchFamily="34" charset="0"/>
                  <a:cs typeface="Arial" pitchFamily="34" charset="0"/>
                </a:rPr>
                <a:t>Constitutional Areas</a:t>
              </a:r>
            </a:p>
          </p:txBody>
        </p:sp>
        <p:sp>
          <p:nvSpPr>
            <p:cNvPr id="20" name="Freeform 19"/>
            <p:cNvSpPr/>
            <p:nvPr/>
          </p:nvSpPr>
          <p:spPr>
            <a:xfrm>
              <a:off x="3240365" y="2769787"/>
              <a:ext cx="2560332" cy="2560332"/>
            </a:xfrm>
            <a:custGeom>
              <a:avLst/>
              <a:gdLst>
                <a:gd name="connsiteX0" fmla="*/ 0 w 2560332"/>
                <a:gd name="connsiteY0" fmla="*/ 1280166 h 2560332"/>
                <a:gd name="connsiteX1" fmla="*/ 1280166 w 2560332"/>
                <a:gd name="connsiteY1" fmla="*/ 0 h 2560332"/>
                <a:gd name="connsiteX2" fmla="*/ 2560332 w 2560332"/>
                <a:gd name="connsiteY2" fmla="*/ 1280166 h 2560332"/>
                <a:gd name="connsiteX3" fmla="*/ 1280166 w 2560332"/>
                <a:gd name="connsiteY3" fmla="*/ 2560332 h 2560332"/>
                <a:gd name="connsiteX4" fmla="*/ 0 w 2560332"/>
                <a:gd name="connsiteY4" fmla="*/ 1280166 h 2560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0332" h="2560332">
                  <a:moveTo>
                    <a:pt x="0" y="1280166"/>
                  </a:moveTo>
                  <a:cubicBezTo>
                    <a:pt x="0" y="573150"/>
                    <a:pt x="573150" y="0"/>
                    <a:pt x="1280166" y="0"/>
                  </a:cubicBezTo>
                  <a:cubicBezTo>
                    <a:pt x="1987182" y="0"/>
                    <a:pt x="2560332" y="573150"/>
                    <a:pt x="2560332" y="1280166"/>
                  </a:cubicBezTo>
                  <a:cubicBezTo>
                    <a:pt x="2560332" y="1987182"/>
                    <a:pt x="1987182" y="2560332"/>
                    <a:pt x="1280166" y="2560332"/>
                  </a:cubicBezTo>
                  <a:cubicBezTo>
                    <a:pt x="573150" y="2560332"/>
                    <a:pt x="0" y="1987182"/>
                    <a:pt x="0" y="1280166"/>
                  </a:cubicBezTo>
                  <a:close/>
                </a:path>
              </a:pathLst>
            </a:custGeom>
            <a:solidFill>
              <a:schemeClr val="accent1">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89644" tIns="210516" rIns="889644" bIns="2002749" numCol="1" spcCol="1270" anchor="ctr" anchorCtr="0">
              <a:noAutofit/>
            </a:bodyPr>
            <a:lstStyle/>
            <a:p>
              <a:pPr lvl="0" algn="ctr" defTabSz="355600">
                <a:lnSpc>
                  <a:spcPct val="90000"/>
                </a:lnSpc>
                <a:spcBef>
                  <a:spcPct val="0"/>
                </a:spcBef>
                <a:spcAft>
                  <a:spcPct val="35000"/>
                </a:spcAft>
              </a:pPr>
              <a:r>
                <a:rPr lang="en-US" sz="800" kern="1200" dirty="0">
                  <a:latin typeface="Arial" pitchFamily="34" charset="0"/>
                  <a:cs typeface="Arial" pitchFamily="34" charset="0"/>
                </a:rPr>
                <a:t>Single and </a:t>
              </a:r>
              <a:r>
                <a:rPr lang="en-US" sz="800" kern="1200" dirty="0" smtClean="0">
                  <a:latin typeface="Arial" pitchFamily="34" charset="0"/>
                  <a:cs typeface="Arial" pitchFamily="34" charset="0"/>
                </a:rPr>
                <a:t>Multiple </a:t>
              </a:r>
              <a:r>
                <a:rPr lang="en-US" sz="800" kern="1200" dirty="0">
                  <a:latin typeface="Arial" pitchFamily="34" charset="0"/>
                  <a:cs typeface="Arial" pitchFamily="34" charset="0"/>
                </a:rPr>
                <a:t>Districts </a:t>
              </a:r>
            </a:p>
          </p:txBody>
        </p:sp>
        <p:sp>
          <p:nvSpPr>
            <p:cNvPr id="21" name="Freeform 20"/>
            <p:cNvSpPr/>
            <p:nvPr/>
          </p:nvSpPr>
          <p:spPr>
            <a:xfrm>
              <a:off x="3699929" y="3278805"/>
              <a:ext cx="1676408" cy="1676408"/>
            </a:xfrm>
            <a:custGeom>
              <a:avLst/>
              <a:gdLst>
                <a:gd name="connsiteX0" fmla="*/ 0 w 1676408"/>
                <a:gd name="connsiteY0" fmla="*/ 838204 h 1676408"/>
                <a:gd name="connsiteX1" fmla="*/ 838204 w 1676408"/>
                <a:gd name="connsiteY1" fmla="*/ 0 h 1676408"/>
                <a:gd name="connsiteX2" fmla="*/ 1676408 w 1676408"/>
                <a:gd name="connsiteY2" fmla="*/ 838204 h 1676408"/>
                <a:gd name="connsiteX3" fmla="*/ 838204 w 1676408"/>
                <a:gd name="connsiteY3" fmla="*/ 1676408 h 1676408"/>
                <a:gd name="connsiteX4" fmla="*/ 0 w 1676408"/>
                <a:gd name="connsiteY4" fmla="*/ 838204 h 1676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6408" h="1676408">
                  <a:moveTo>
                    <a:pt x="0" y="838204"/>
                  </a:moveTo>
                  <a:cubicBezTo>
                    <a:pt x="0" y="375277"/>
                    <a:pt x="375277" y="0"/>
                    <a:pt x="838204" y="0"/>
                  </a:cubicBezTo>
                  <a:cubicBezTo>
                    <a:pt x="1301131" y="0"/>
                    <a:pt x="1676408" y="375277"/>
                    <a:pt x="1676408" y="838204"/>
                  </a:cubicBezTo>
                  <a:cubicBezTo>
                    <a:pt x="1676408" y="1301131"/>
                    <a:pt x="1301131" y="1676408"/>
                    <a:pt x="838204" y="1676408"/>
                  </a:cubicBezTo>
                  <a:cubicBezTo>
                    <a:pt x="375277" y="1676408"/>
                    <a:pt x="0" y="1301131"/>
                    <a:pt x="0" y="838204"/>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04497" tIns="182627" rIns="504497" bIns="1230382" numCol="1" spcCol="1270" anchor="ctr" anchorCtr="0">
              <a:noAutofit/>
            </a:bodyPr>
            <a:lstStyle/>
            <a:p>
              <a:pPr lvl="0" algn="ctr" defTabSz="355600">
                <a:lnSpc>
                  <a:spcPct val="90000"/>
                </a:lnSpc>
                <a:spcBef>
                  <a:spcPct val="0"/>
                </a:spcBef>
                <a:spcAft>
                  <a:spcPct val="35000"/>
                </a:spcAft>
              </a:pPr>
              <a:r>
                <a:rPr lang="en-US" sz="800" kern="1200" dirty="0">
                  <a:latin typeface="Arial" pitchFamily="34" charset="0"/>
                  <a:cs typeface="Arial" pitchFamily="34" charset="0"/>
                </a:rPr>
                <a:t>Zones and Regions</a:t>
              </a:r>
            </a:p>
          </p:txBody>
        </p:sp>
        <p:sp>
          <p:nvSpPr>
            <p:cNvPr id="22" name="Freeform 21"/>
            <p:cNvSpPr/>
            <p:nvPr/>
          </p:nvSpPr>
          <p:spPr>
            <a:xfrm>
              <a:off x="4178906" y="3754429"/>
              <a:ext cx="718454" cy="718454"/>
            </a:xfrm>
            <a:custGeom>
              <a:avLst/>
              <a:gdLst>
                <a:gd name="connsiteX0" fmla="*/ 0 w 718454"/>
                <a:gd name="connsiteY0" fmla="*/ 359227 h 718454"/>
                <a:gd name="connsiteX1" fmla="*/ 359227 w 718454"/>
                <a:gd name="connsiteY1" fmla="*/ 0 h 718454"/>
                <a:gd name="connsiteX2" fmla="*/ 718454 w 718454"/>
                <a:gd name="connsiteY2" fmla="*/ 359227 h 718454"/>
                <a:gd name="connsiteX3" fmla="*/ 359227 w 718454"/>
                <a:gd name="connsiteY3" fmla="*/ 718454 h 718454"/>
                <a:gd name="connsiteX4" fmla="*/ 0 w 718454"/>
                <a:gd name="connsiteY4" fmla="*/ 359227 h 7184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8454" h="718454">
                  <a:moveTo>
                    <a:pt x="0" y="359227"/>
                  </a:moveTo>
                  <a:cubicBezTo>
                    <a:pt x="0" y="160831"/>
                    <a:pt x="160831" y="0"/>
                    <a:pt x="359227" y="0"/>
                  </a:cubicBezTo>
                  <a:cubicBezTo>
                    <a:pt x="557623" y="0"/>
                    <a:pt x="718454" y="160831"/>
                    <a:pt x="718454" y="359227"/>
                  </a:cubicBezTo>
                  <a:cubicBezTo>
                    <a:pt x="718454" y="557623"/>
                    <a:pt x="557623" y="718454"/>
                    <a:pt x="359227" y="718454"/>
                  </a:cubicBezTo>
                  <a:cubicBezTo>
                    <a:pt x="160831" y="718454"/>
                    <a:pt x="0" y="557623"/>
                    <a:pt x="0" y="359227"/>
                  </a:cubicBezTo>
                  <a:close/>
                </a:path>
              </a:pathLst>
            </a:custGeom>
            <a:solidFill>
              <a:schemeClr val="accent1">
                <a:lumMod val="60000"/>
                <a:lumOff val="40000"/>
              </a:schemeClr>
            </a:solidFill>
            <a:ln>
              <a:solidFill>
                <a:schemeClr val="accent1">
                  <a:lumMod val="60000"/>
                  <a:lumOff val="40000"/>
                </a:schemeClr>
              </a:solid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2111" tIns="236510" rIns="162111" bIns="236509" numCol="1" spcCol="1270" anchor="ctr" anchorCtr="0">
              <a:noAutofit/>
            </a:bodyPr>
            <a:lstStyle/>
            <a:p>
              <a:pPr lvl="0" algn="ctr" defTabSz="355600">
                <a:lnSpc>
                  <a:spcPct val="90000"/>
                </a:lnSpc>
                <a:spcBef>
                  <a:spcPct val="0"/>
                </a:spcBef>
                <a:spcAft>
                  <a:spcPct val="35000"/>
                </a:spcAft>
              </a:pPr>
              <a:r>
                <a:rPr lang="en-US" sz="800" kern="1200" dirty="0">
                  <a:solidFill>
                    <a:schemeClr val="tx2"/>
                  </a:solidFill>
                  <a:latin typeface="Arial" pitchFamily="34" charset="0"/>
                  <a:cs typeface="Arial" pitchFamily="34" charset="0"/>
                </a:rPr>
                <a:t>Clubs</a:t>
              </a:r>
            </a:p>
          </p:txBody>
        </p:sp>
      </p:grpSp>
      <p:sp>
        <p:nvSpPr>
          <p:cNvPr id="12" name="Heart 11"/>
          <p:cNvSpPr/>
          <p:nvPr/>
        </p:nvSpPr>
        <p:spPr>
          <a:xfrm>
            <a:off x="4239509" y="3831516"/>
            <a:ext cx="609600" cy="609600"/>
          </a:xfrm>
          <a:prstGeom prst="hear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632642">
            <a:off x="7917601" y="2721847"/>
            <a:ext cx="527072" cy="1186587"/>
          </a:xfrm>
          <a:prstGeom prst="rect">
            <a:avLst/>
          </a:prstGeom>
        </p:spPr>
      </p:pic>
      <p:pic>
        <p:nvPicPr>
          <p:cNvPr id="3077" name="Picture 5" descr="C:\Users\vcicero\AppData\Local\Microsoft\Windows\Temporary Internet Files\Content.IE5\PJY9C9IT\Community[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19800" y="3581400"/>
            <a:ext cx="1808074" cy="1476477"/>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Users\vcicero\AppData\Local\Microsoft\Windows\Temporary Internet Files\Content.IE5\OEUHIQ2G\community[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197600" y="4876800"/>
            <a:ext cx="1727200" cy="1295400"/>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1185334" y="5410200"/>
            <a:ext cx="5367866" cy="1066800"/>
            <a:chOff x="1185334" y="5410200"/>
            <a:chExt cx="5367866" cy="1066800"/>
          </a:xfrm>
        </p:grpSpPr>
        <p:graphicFrame>
          <p:nvGraphicFramePr>
            <p:cNvPr id="15" name="Diagram 14"/>
            <p:cNvGraphicFramePr/>
            <p:nvPr>
              <p:extLst>
                <p:ext uri="{D42A27DB-BD31-4B8C-83A1-F6EECF244321}">
                  <p14:modId xmlns:p14="http://schemas.microsoft.com/office/powerpoint/2010/main" val="931820079"/>
                </p:ext>
              </p:extLst>
            </p:nvPr>
          </p:nvGraphicFramePr>
          <p:xfrm>
            <a:off x="1185334" y="5410200"/>
            <a:ext cx="1024466" cy="106680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pic>
          <p:nvPicPr>
            <p:cNvPr id="17" name="Picture 5" descr="C:\Users\vcicero\AppData\Local\Microsoft\Windows\Temporary Internet Files\Content.IE5\PJY9C9IT\Community[1].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114800" y="5577900"/>
              <a:ext cx="914400" cy="7467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rot="614249">
              <a:off x="2929787" y="5512268"/>
              <a:ext cx="406169" cy="914400"/>
            </a:xfrm>
            <a:prstGeom prst="rect">
              <a:avLst/>
            </a:prstGeom>
          </p:spPr>
        </p:pic>
        <p:pic>
          <p:nvPicPr>
            <p:cNvPr id="19" name="Picture 6" descr="C:\Users\vcicero\AppData\Local\Microsoft\Windows\Temporary Internet Files\Content.IE5\OEUHIQ2G\community[1].jp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5455920" y="5562600"/>
              <a:ext cx="1097280" cy="822960"/>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TextBox 13"/>
          <p:cNvSpPr txBox="1"/>
          <p:nvPr/>
        </p:nvSpPr>
        <p:spPr>
          <a:xfrm>
            <a:off x="903642" y="5761332"/>
            <a:ext cx="7315200" cy="369332"/>
          </a:xfrm>
          <a:prstGeom prst="rect">
            <a:avLst/>
          </a:prstGeom>
          <a:noFill/>
        </p:spPr>
        <p:txBody>
          <a:bodyPr wrap="square" rtlCol="0">
            <a:spAutoFit/>
          </a:bodyPr>
          <a:lstStyle/>
          <a:p>
            <a:pPr algn="ctr"/>
            <a:r>
              <a:rPr lang="en-US" dirty="0" smtClean="0">
                <a:solidFill>
                  <a:schemeClr val="tx2"/>
                </a:solidFill>
                <a:latin typeface="Arial" pitchFamily="34" charset="0"/>
                <a:cs typeface="Arial" pitchFamily="34" charset="0"/>
              </a:rPr>
              <a:t>Complete page </a:t>
            </a:r>
            <a:r>
              <a:rPr lang="en-US" dirty="0">
                <a:solidFill>
                  <a:schemeClr val="tx2"/>
                </a:solidFill>
                <a:latin typeface="Arial" pitchFamily="34" charset="0"/>
                <a:cs typeface="Arial" pitchFamily="34" charset="0"/>
              </a:rPr>
              <a:t>1 in your workbook.</a:t>
            </a:r>
          </a:p>
        </p:txBody>
      </p:sp>
      <p:sp>
        <p:nvSpPr>
          <p:cNvPr id="16" name="Heart 15"/>
          <p:cNvSpPr/>
          <p:nvPr/>
        </p:nvSpPr>
        <p:spPr>
          <a:xfrm>
            <a:off x="1600200" y="5913120"/>
            <a:ext cx="182880" cy="182880"/>
          </a:xfrm>
          <a:prstGeom prst="hear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937116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1000"/>
                                        <p:tgtEl>
                                          <p:spTgt spid="23"/>
                                        </p:tgtEl>
                                      </p:cBhvr>
                                    </p:animEffect>
                                  </p:childTnLst>
                                </p:cTn>
                              </p:par>
                              <p:par>
                                <p:cTn id="11" presetID="10" presetClass="entr" presetSubtype="0" fill="hold" grpId="1"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childTnLst>
                                </p:cTn>
                              </p:par>
                            </p:childTnLst>
                          </p:cTn>
                        </p:par>
                        <p:par>
                          <p:cTn id="14" fill="hold">
                            <p:stCondLst>
                              <p:cond delay="2500"/>
                            </p:stCondLst>
                            <p:childTnLst>
                              <p:par>
                                <p:cTn id="15" presetID="26" presetClass="emph" presetSubtype="0" fill="hold" grpId="0" nodeType="afterEffect">
                                  <p:stCondLst>
                                    <p:cond delay="0"/>
                                  </p:stCondLst>
                                  <p:childTnLst>
                                    <p:animEffect transition="out" filter="fade">
                                      <p:cBhvr>
                                        <p:cTn id="16" dur="1250" tmFilter="0, 0; .2, .5; .8, .5; 1, 0"/>
                                        <p:tgtEl>
                                          <p:spTgt spid="12"/>
                                        </p:tgtEl>
                                      </p:cBhvr>
                                    </p:animEffect>
                                    <p:animScale>
                                      <p:cBhvr>
                                        <p:cTn id="17" dur="625" autoRev="1" fill="hold"/>
                                        <p:tgtEl>
                                          <p:spTgt spid="12"/>
                                        </p:tgtEl>
                                      </p:cBhvr>
                                      <p:by x="105000" y="105000"/>
                                    </p:animScale>
                                  </p:childTnLst>
                                </p:cTn>
                              </p:par>
                              <p:par>
                                <p:cTn id="18" presetID="10" presetClass="exit" presetSubtype="0" fill="hold" grpId="2" nodeType="withEffect">
                                  <p:stCondLst>
                                    <p:cond delay="1000"/>
                                  </p:stCondLst>
                                  <p:childTnLst>
                                    <p:animEffect transition="out" filter="fade">
                                      <p:cBhvr>
                                        <p:cTn id="19" dur="1000"/>
                                        <p:tgtEl>
                                          <p:spTgt spid="12"/>
                                        </p:tgtEl>
                                      </p:cBhvr>
                                    </p:animEffect>
                                    <p:set>
                                      <p:cBhvr>
                                        <p:cTn id="20" dur="1" fill="hold">
                                          <p:stCondLst>
                                            <p:cond delay="999"/>
                                          </p:stCondLst>
                                        </p:cTn>
                                        <p:tgtEl>
                                          <p:spTgt spid="12"/>
                                        </p:tgtEl>
                                        <p:attrNameLst>
                                          <p:attrName>style.visibility</p:attrName>
                                        </p:attrNameLst>
                                      </p:cBhvr>
                                      <p:to>
                                        <p:strVal val="hidden"/>
                                      </p:to>
                                    </p:set>
                                  </p:childTnLst>
                                </p:cTn>
                              </p:par>
                              <p:par>
                                <p:cTn id="21" presetID="10" presetClass="exit" presetSubtype="0" fill="hold" nodeType="withEffect">
                                  <p:stCondLst>
                                    <p:cond delay="1000"/>
                                  </p:stCondLst>
                                  <p:childTnLst>
                                    <p:animEffect transition="out" filter="fade">
                                      <p:cBhvr>
                                        <p:cTn id="22" dur="1000"/>
                                        <p:tgtEl>
                                          <p:spTgt spid="23"/>
                                        </p:tgtEl>
                                      </p:cBhvr>
                                    </p:animEffect>
                                    <p:set>
                                      <p:cBhvr>
                                        <p:cTn id="23" dur="1" fill="hold">
                                          <p:stCondLst>
                                            <p:cond delay="999"/>
                                          </p:stCondLst>
                                        </p:cTn>
                                        <p:tgtEl>
                                          <p:spTgt spid="23"/>
                                        </p:tgtEl>
                                        <p:attrNameLst>
                                          <p:attrName>style.visibility</p:attrName>
                                        </p:attrNameLst>
                                      </p:cBhvr>
                                      <p:to>
                                        <p:strVal val="hidden"/>
                                      </p:to>
                                    </p:set>
                                  </p:childTnLst>
                                </p:cTn>
                              </p:par>
                            </p:childTnLst>
                          </p:cTn>
                        </p:par>
                        <p:par>
                          <p:cTn id="24" fill="hold">
                            <p:stCondLst>
                              <p:cond delay="4500"/>
                            </p:stCondLst>
                            <p:childTnLst>
                              <p:par>
                                <p:cTn id="25" presetID="10" presetClass="entr" presetSubtype="0" fill="hold" nodeType="after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fade">
                                      <p:cBhvr>
                                        <p:cTn id="27" dur="1000"/>
                                        <p:tgtEl>
                                          <p:spTgt spid="3">
                                            <p:txEl>
                                              <p:pRg st="1" end="1"/>
                                            </p:txEl>
                                          </p:spTgt>
                                        </p:tgtEl>
                                      </p:cBhvr>
                                    </p:animEffect>
                                  </p:childTnLst>
                                </p:cTn>
                              </p:par>
                            </p:childTnLst>
                          </p:cTn>
                        </p:par>
                        <p:par>
                          <p:cTn id="28" fill="hold">
                            <p:stCondLst>
                              <p:cond delay="5500"/>
                            </p:stCondLst>
                            <p:childTnLst>
                              <p:par>
                                <p:cTn id="29" presetID="10"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childTnLst>
                                </p:cTn>
                              </p:par>
                            </p:childTnLst>
                          </p:cTn>
                        </p:par>
                        <p:par>
                          <p:cTn id="32" fill="hold">
                            <p:stCondLst>
                              <p:cond delay="6500"/>
                            </p:stCondLst>
                            <p:childTnLst>
                              <p:par>
                                <p:cTn id="33" presetID="10" presetClass="exit" presetSubtype="0" fill="hold" nodeType="afterEffect">
                                  <p:stCondLst>
                                    <p:cond delay="500"/>
                                  </p:stCondLst>
                                  <p:childTnLst>
                                    <p:animEffect transition="out" filter="fade">
                                      <p:cBhvr>
                                        <p:cTn id="34" dur="1000"/>
                                        <p:tgtEl>
                                          <p:spTgt spid="13"/>
                                        </p:tgtEl>
                                      </p:cBhvr>
                                    </p:animEffect>
                                    <p:set>
                                      <p:cBhvr>
                                        <p:cTn id="35" dur="1" fill="hold">
                                          <p:stCondLst>
                                            <p:cond delay="999"/>
                                          </p:stCondLst>
                                        </p:cTn>
                                        <p:tgtEl>
                                          <p:spTgt spid="13"/>
                                        </p:tgtEl>
                                        <p:attrNameLst>
                                          <p:attrName>style.visibility</p:attrName>
                                        </p:attrNameLst>
                                      </p:cBhvr>
                                      <p:to>
                                        <p:strVal val="hidden"/>
                                      </p:to>
                                    </p:set>
                                  </p:childTnLst>
                                </p:cTn>
                              </p:par>
                            </p:childTnLst>
                          </p:cTn>
                        </p:par>
                        <p:par>
                          <p:cTn id="36" fill="hold">
                            <p:stCondLst>
                              <p:cond delay="8000"/>
                            </p:stCondLst>
                            <p:childTnLst>
                              <p:par>
                                <p:cTn id="37" presetID="10" presetClass="entr" presetSubtype="0" fill="hold" nodeType="after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Effect transition="in" filter="fade">
                                      <p:cBhvr>
                                        <p:cTn id="39" dur="1000"/>
                                        <p:tgtEl>
                                          <p:spTgt spid="3">
                                            <p:txEl>
                                              <p:pRg st="2" end="2"/>
                                            </p:txEl>
                                          </p:spTgt>
                                        </p:tgtEl>
                                      </p:cBhvr>
                                    </p:animEffect>
                                  </p:childTnLst>
                                </p:cTn>
                              </p:par>
                            </p:childTnLst>
                          </p:cTn>
                        </p:par>
                        <p:par>
                          <p:cTn id="40" fill="hold">
                            <p:stCondLst>
                              <p:cond delay="9000"/>
                            </p:stCondLst>
                            <p:childTnLst>
                              <p:par>
                                <p:cTn id="41" presetID="10" presetClass="entr" presetSubtype="0" fill="hold" nodeType="afterEffect">
                                  <p:stCondLst>
                                    <p:cond delay="0"/>
                                  </p:stCondLst>
                                  <p:childTnLst>
                                    <p:set>
                                      <p:cBhvr>
                                        <p:cTn id="42" dur="1" fill="hold">
                                          <p:stCondLst>
                                            <p:cond delay="0"/>
                                          </p:stCondLst>
                                        </p:cTn>
                                        <p:tgtEl>
                                          <p:spTgt spid="3077"/>
                                        </p:tgtEl>
                                        <p:attrNameLst>
                                          <p:attrName>style.visibility</p:attrName>
                                        </p:attrNameLst>
                                      </p:cBhvr>
                                      <p:to>
                                        <p:strVal val="visible"/>
                                      </p:to>
                                    </p:set>
                                    <p:animEffect transition="in" filter="fade">
                                      <p:cBhvr>
                                        <p:cTn id="43" dur="1000"/>
                                        <p:tgtEl>
                                          <p:spTgt spid="3077"/>
                                        </p:tgtEl>
                                      </p:cBhvr>
                                    </p:animEffect>
                                  </p:childTnLst>
                                </p:cTn>
                              </p:par>
                            </p:childTnLst>
                          </p:cTn>
                        </p:par>
                        <p:par>
                          <p:cTn id="44" fill="hold">
                            <p:stCondLst>
                              <p:cond delay="10000"/>
                            </p:stCondLst>
                            <p:childTnLst>
                              <p:par>
                                <p:cTn id="45" presetID="10" presetClass="exit" presetSubtype="0" fill="hold" nodeType="afterEffect">
                                  <p:stCondLst>
                                    <p:cond delay="500"/>
                                  </p:stCondLst>
                                  <p:childTnLst>
                                    <p:animEffect transition="out" filter="fade">
                                      <p:cBhvr>
                                        <p:cTn id="46" dur="1000"/>
                                        <p:tgtEl>
                                          <p:spTgt spid="3077"/>
                                        </p:tgtEl>
                                      </p:cBhvr>
                                    </p:animEffect>
                                    <p:set>
                                      <p:cBhvr>
                                        <p:cTn id="47" dur="1" fill="hold">
                                          <p:stCondLst>
                                            <p:cond delay="999"/>
                                          </p:stCondLst>
                                        </p:cTn>
                                        <p:tgtEl>
                                          <p:spTgt spid="3077"/>
                                        </p:tgtEl>
                                        <p:attrNameLst>
                                          <p:attrName>style.visibility</p:attrName>
                                        </p:attrNameLst>
                                      </p:cBhvr>
                                      <p:to>
                                        <p:strVal val="hidden"/>
                                      </p:to>
                                    </p:set>
                                  </p:childTnLst>
                                </p:cTn>
                              </p:par>
                            </p:childTnLst>
                          </p:cTn>
                        </p:par>
                        <p:par>
                          <p:cTn id="48" fill="hold">
                            <p:stCondLst>
                              <p:cond delay="11500"/>
                            </p:stCondLst>
                            <p:childTnLst>
                              <p:par>
                                <p:cTn id="49" presetID="10" presetClass="entr" presetSubtype="0" fill="hold" nodeType="afterEffect">
                                  <p:stCondLst>
                                    <p:cond delay="0"/>
                                  </p:stCondLst>
                                  <p:childTnLst>
                                    <p:set>
                                      <p:cBhvr>
                                        <p:cTn id="50" dur="1" fill="hold">
                                          <p:stCondLst>
                                            <p:cond delay="0"/>
                                          </p:stCondLst>
                                        </p:cTn>
                                        <p:tgtEl>
                                          <p:spTgt spid="3">
                                            <p:txEl>
                                              <p:pRg st="3" end="3"/>
                                            </p:txEl>
                                          </p:spTgt>
                                        </p:tgtEl>
                                        <p:attrNameLst>
                                          <p:attrName>style.visibility</p:attrName>
                                        </p:attrNameLst>
                                      </p:cBhvr>
                                      <p:to>
                                        <p:strVal val="visible"/>
                                      </p:to>
                                    </p:set>
                                    <p:animEffect transition="in" filter="fade">
                                      <p:cBhvr>
                                        <p:cTn id="51" dur="1000"/>
                                        <p:tgtEl>
                                          <p:spTgt spid="3">
                                            <p:txEl>
                                              <p:pRg st="3" end="3"/>
                                            </p:txEl>
                                          </p:spTgt>
                                        </p:tgtEl>
                                      </p:cBhvr>
                                    </p:animEffect>
                                  </p:childTnLst>
                                </p:cTn>
                              </p:par>
                            </p:childTnLst>
                          </p:cTn>
                        </p:par>
                        <p:par>
                          <p:cTn id="52" fill="hold">
                            <p:stCondLst>
                              <p:cond delay="12500"/>
                            </p:stCondLst>
                            <p:childTnLst>
                              <p:par>
                                <p:cTn id="53" presetID="10" presetClass="entr" presetSubtype="0" fill="hold" nodeType="afterEffect">
                                  <p:stCondLst>
                                    <p:cond delay="0"/>
                                  </p:stCondLst>
                                  <p:childTnLst>
                                    <p:set>
                                      <p:cBhvr>
                                        <p:cTn id="54" dur="1" fill="hold">
                                          <p:stCondLst>
                                            <p:cond delay="0"/>
                                          </p:stCondLst>
                                        </p:cTn>
                                        <p:tgtEl>
                                          <p:spTgt spid="3078"/>
                                        </p:tgtEl>
                                        <p:attrNameLst>
                                          <p:attrName>style.visibility</p:attrName>
                                        </p:attrNameLst>
                                      </p:cBhvr>
                                      <p:to>
                                        <p:strVal val="visible"/>
                                      </p:to>
                                    </p:set>
                                    <p:animEffect transition="in" filter="fade">
                                      <p:cBhvr>
                                        <p:cTn id="55" dur="1000"/>
                                        <p:tgtEl>
                                          <p:spTgt spid="3078"/>
                                        </p:tgtEl>
                                      </p:cBhvr>
                                    </p:animEffect>
                                  </p:childTnLst>
                                </p:cTn>
                              </p:par>
                            </p:childTnLst>
                          </p:cTn>
                        </p:par>
                        <p:par>
                          <p:cTn id="56" fill="hold">
                            <p:stCondLst>
                              <p:cond delay="13500"/>
                            </p:stCondLst>
                            <p:childTnLst>
                              <p:par>
                                <p:cTn id="57" presetID="10" presetClass="exit" presetSubtype="0" fill="hold" nodeType="afterEffect">
                                  <p:stCondLst>
                                    <p:cond delay="500"/>
                                  </p:stCondLst>
                                  <p:childTnLst>
                                    <p:animEffect transition="out" filter="fade">
                                      <p:cBhvr>
                                        <p:cTn id="58" dur="1000"/>
                                        <p:tgtEl>
                                          <p:spTgt spid="3078"/>
                                        </p:tgtEl>
                                      </p:cBhvr>
                                    </p:animEffect>
                                    <p:set>
                                      <p:cBhvr>
                                        <p:cTn id="59" dur="1" fill="hold">
                                          <p:stCondLst>
                                            <p:cond delay="999"/>
                                          </p:stCondLst>
                                        </p:cTn>
                                        <p:tgtEl>
                                          <p:spTgt spid="3078"/>
                                        </p:tgtEl>
                                        <p:attrNameLst>
                                          <p:attrName>style.visibility</p:attrName>
                                        </p:attrNameLst>
                                      </p:cBhvr>
                                      <p:to>
                                        <p:strVal val="hidden"/>
                                      </p:to>
                                    </p:set>
                                  </p:childTnLst>
                                </p:cTn>
                              </p:par>
                            </p:childTnLst>
                          </p:cTn>
                        </p:par>
                        <p:par>
                          <p:cTn id="60" fill="hold">
                            <p:stCondLst>
                              <p:cond delay="15000"/>
                            </p:stCondLst>
                            <p:childTnLst>
                              <p:par>
                                <p:cTn id="61" presetID="22" presetClass="entr" presetSubtype="8" fill="hold" nodeType="afterEffect">
                                  <p:stCondLst>
                                    <p:cond delay="750"/>
                                  </p:stCondLst>
                                  <p:childTnLst>
                                    <p:set>
                                      <p:cBhvr>
                                        <p:cTn id="62" dur="1" fill="hold">
                                          <p:stCondLst>
                                            <p:cond delay="0"/>
                                          </p:stCondLst>
                                        </p:cTn>
                                        <p:tgtEl>
                                          <p:spTgt spid="8"/>
                                        </p:tgtEl>
                                        <p:attrNameLst>
                                          <p:attrName>style.visibility</p:attrName>
                                        </p:attrNameLst>
                                      </p:cBhvr>
                                      <p:to>
                                        <p:strVal val="visible"/>
                                      </p:to>
                                    </p:set>
                                    <p:animEffect transition="in" filter="wipe(left)">
                                      <p:cBhvr>
                                        <p:cTn id="63" dur="2500"/>
                                        <p:tgtEl>
                                          <p:spTgt spid="8"/>
                                        </p:tgtEl>
                                      </p:cBhvr>
                                    </p:animEffect>
                                  </p:childTnLst>
                                </p:cTn>
                              </p:par>
                              <p:par>
                                <p:cTn id="64" presetID="10" presetClass="entr" presetSubtype="0" fill="hold" nodeType="with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fade">
                                      <p:cBhvr>
                                        <p:cTn id="66" dur="1000"/>
                                        <p:tgtEl>
                                          <p:spTgt spid="26"/>
                                        </p:tgtEl>
                                      </p:cBhvr>
                                    </p:animEffect>
                                  </p:childTnLst>
                                </p:cTn>
                              </p:par>
                              <p:par>
                                <p:cTn id="67" presetID="10" presetClass="entr" presetSubtype="0" fill="hold" grpId="1" nodeType="with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fade">
                                      <p:cBhvr>
                                        <p:cTn id="69" dur="1000"/>
                                        <p:tgtEl>
                                          <p:spTgt spid="16"/>
                                        </p:tgtEl>
                                      </p:cBhvr>
                                    </p:animEffect>
                                  </p:childTnLst>
                                </p:cTn>
                              </p:par>
                              <p:par>
                                <p:cTn id="70" presetID="26" presetClass="emph" presetSubtype="0" fill="hold" grpId="0" nodeType="withEffect">
                                  <p:stCondLst>
                                    <p:cond delay="500"/>
                                  </p:stCondLst>
                                  <p:childTnLst>
                                    <p:animEffect transition="out" filter="fade">
                                      <p:cBhvr>
                                        <p:cTn id="71" dur="1250" tmFilter="0, 0; .2, .5; .8, .5; 1, 0"/>
                                        <p:tgtEl>
                                          <p:spTgt spid="16"/>
                                        </p:tgtEl>
                                      </p:cBhvr>
                                    </p:animEffect>
                                    <p:animScale>
                                      <p:cBhvr>
                                        <p:cTn id="72" dur="625" autoRev="1" fill="hold"/>
                                        <p:tgtEl>
                                          <p:spTgt spid="16"/>
                                        </p:tgtEl>
                                      </p:cBhvr>
                                      <p:by x="105000" y="105000"/>
                                    </p:animScale>
                                  </p:childTnLst>
                                </p:cTn>
                              </p:par>
                            </p:childTnLst>
                          </p:cTn>
                        </p:par>
                        <p:par>
                          <p:cTn id="73" fill="hold">
                            <p:stCondLst>
                              <p:cond delay="18250"/>
                            </p:stCondLst>
                            <p:childTnLst>
                              <p:par>
                                <p:cTn id="74" presetID="10" presetClass="exit" presetSubtype="0" fill="hold" grpId="2" nodeType="afterEffect">
                                  <p:stCondLst>
                                    <p:cond delay="0"/>
                                  </p:stCondLst>
                                  <p:childTnLst>
                                    <p:animEffect transition="out" filter="fade">
                                      <p:cBhvr>
                                        <p:cTn id="75" dur="500"/>
                                        <p:tgtEl>
                                          <p:spTgt spid="16"/>
                                        </p:tgtEl>
                                      </p:cBhvr>
                                    </p:animEffect>
                                    <p:set>
                                      <p:cBhvr>
                                        <p:cTn id="76" dur="1" fill="hold">
                                          <p:stCondLst>
                                            <p:cond delay="499"/>
                                          </p:stCondLst>
                                        </p:cTn>
                                        <p:tgtEl>
                                          <p:spTgt spid="16"/>
                                        </p:tgtEl>
                                        <p:attrNameLst>
                                          <p:attrName>style.visibility</p:attrName>
                                        </p:attrNameLst>
                                      </p:cBhvr>
                                      <p:to>
                                        <p:strVal val="hidden"/>
                                      </p:to>
                                    </p:set>
                                  </p:childTnLst>
                                </p:cTn>
                              </p:par>
                            </p:childTnLst>
                          </p:cTn>
                        </p:par>
                        <p:par>
                          <p:cTn id="77" fill="hold">
                            <p:stCondLst>
                              <p:cond delay="18750"/>
                            </p:stCondLst>
                            <p:childTnLst>
                              <p:par>
                                <p:cTn id="78" presetID="10" presetClass="exit" presetSubtype="0" fill="hold" nodeType="afterEffect">
                                  <p:stCondLst>
                                    <p:cond delay="0"/>
                                  </p:stCondLst>
                                  <p:childTnLst>
                                    <p:animEffect transition="out" filter="fade">
                                      <p:cBhvr>
                                        <p:cTn id="79" dur="2000"/>
                                        <p:tgtEl>
                                          <p:spTgt spid="8"/>
                                        </p:tgtEl>
                                      </p:cBhvr>
                                    </p:animEffect>
                                    <p:set>
                                      <p:cBhvr>
                                        <p:cTn id="80" dur="1" fill="hold">
                                          <p:stCondLst>
                                            <p:cond delay="1999"/>
                                          </p:stCondLst>
                                        </p:cTn>
                                        <p:tgtEl>
                                          <p:spTgt spid="8"/>
                                        </p:tgtEl>
                                        <p:attrNameLst>
                                          <p:attrName>style.visibility</p:attrName>
                                        </p:attrNameLst>
                                      </p:cBhvr>
                                      <p:to>
                                        <p:strVal val="hidden"/>
                                      </p:to>
                                    </p:set>
                                  </p:childTnLst>
                                </p:cTn>
                              </p:par>
                              <p:par>
                                <p:cTn id="81" presetID="10" presetClass="exit" presetSubtype="0" fill="hold" nodeType="withEffect">
                                  <p:stCondLst>
                                    <p:cond delay="0"/>
                                  </p:stCondLst>
                                  <p:childTnLst>
                                    <p:animEffect transition="out" filter="fade">
                                      <p:cBhvr>
                                        <p:cTn id="82" dur="1750"/>
                                        <p:tgtEl>
                                          <p:spTgt spid="26"/>
                                        </p:tgtEl>
                                      </p:cBhvr>
                                    </p:animEffect>
                                    <p:set>
                                      <p:cBhvr>
                                        <p:cTn id="83" dur="1" fill="hold">
                                          <p:stCondLst>
                                            <p:cond delay="1749"/>
                                          </p:stCondLst>
                                        </p:cTn>
                                        <p:tgtEl>
                                          <p:spTgt spid="26"/>
                                        </p:tgtEl>
                                        <p:attrNameLst>
                                          <p:attrName>style.visibility</p:attrName>
                                        </p:attrNameLst>
                                      </p:cBhvr>
                                      <p:to>
                                        <p:strVal val="hidden"/>
                                      </p:to>
                                    </p:set>
                                  </p:childTnLst>
                                </p:cTn>
                              </p:par>
                              <p:par>
                                <p:cTn id="84" presetID="10" presetClass="entr" presetSubtype="0" fill="hold" grpId="0" nodeType="with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childTnLst>
                                </p:cTn>
                              </p:par>
                            </p:childTnLst>
                          </p:cTn>
                        </p:par>
                        <p:par>
                          <p:cTn id="87" fill="hold">
                            <p:stCondLst>
                              <p:cond delay="20750"/>
                            </p:stCondLst>
                            <p:childTnLst>
                              <p:par>
                                <p:cTn id="88" presetID="10" presetClass="entr" presetSubtype="0" fill="hold" nodeType="afterEffect">
                                  <p:stCondLst>
                                    <p:cond delay="0"/>
                                  </p:stCondLst>
                                  <p:childTnLst>
                                    <p:set>
                                      <p:cBhvr>
                                        <p:cTn id="89" dur="1" fill="hold">
                                          <p:stCondLst>
                                            <p:cond delay="0"/>
                                          </p:stCondLst>
                                        </p:cTn>
                                        <p:tgtEl>
                                          <p:spTgt spid="4"/>
                                        </p:tgtEl>
                                        <p:attrNameLst>
                                          <p:attrName>style.visibility</p:attrName>
                                        </p:attrNameLst>
                                      </p:cBhvr>
                                      <p:to>
                                        <p:strVal val="visible"/>
                                      </p:to>
                                    </p:set>
                                    <p:animEffect transition="in" filter="fade">
                                      <p:cBhvr>
                                        <p:cTn id="9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2" grpId="2" animBg="1"/>
      <p:bldP spid="14" grpId="0"/>
      <p:bldP spid="16" grpId="0" animBg="1"/>
      <p:bldP spid="16" grpId="1" animBg="1"/>
      <p:bldP spid="16" grpId="2"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itchFamily="34" charset="0"/>
                <a:cs typeface="Arial" pitchFamily="34" charset="0"/>
              </a:rPr>
              <a:t>Healthy Clubs</a:t>
            </a:r>
            <a:endParaRPr lang="en-US" dirty="0"/>
          </a:p>
        </p:txBody>
      </p:sp>
      <p:grpSp>
        <p:nvGrpSpPr>
          <p:cNvPr id="4" name="Group 3"/>
          <p:cNvGrpSpPr/>
          <p:nvPr/>
        </p:nvGrpSpPr>
        <p:grpSpPr>
          <a:xfrm>
            <a:off x="7315200" y="6265015"/>
            <a:ext cx="1311757" cy="347235"/>
            <a:chOff x="7315200" y="6265015"/>
            <a:chExt cx="1311757" cy="347235"/>
          </a:xfrm>
        </p:grpSpPr>
        <p:sp>
          <p:nvSpPr>
            <p:cNvPr id="5" name="TextBox 4"/>
            <p:cNvSpPr txBox="1"/>
            <p:nvPr/>
          </p:nvSpPr>
          <p:spPr>
            <a:xfrm>
              <a:off x="7315200" y="6273696"/>
              <a:ext cx="914400" cy="338554"/>
            </a:xfrm>
            <a:prstGeom prst="rect">
              <a:avLst/>
            </a:prstGeom>
            <a:noFill/>
          </p:spPr>
          <p:txBody>
            <a:bodyPr wrap="square" rtlCol="0">
              <a:spAutoFit/>
            </a:bodyPr>
            <a:lstStyle/>
            <a:p>
              <a:r>
                <a:rPr lang="en-US" sz="800" dirty="0" smtClean="0">
                  <a:solidFill>
                    <a:schemeClr val="tx2"/>
                  </a:solidFill>
                  <a:latin typeface="Arial" pitchFamily="34" charset="0"/>
                  <a:cs typeface="Arial" pitchFamily="34" charset="0"/>
                </a:rPr>
                <a:t>Click arrow to advance slide.</a:t>
              </a:r>
              <a:endParaRPr lang="en-US" sz="800" dirty="0">
                <a:solidFill>
                  <a:schemeClr val="tx2"/>
                </a:solidFill>
                <a:latin typeface="Arial" pitchFamily="34" charset="0"/>
                <a:cs typeface="Arial" pitchFamily="34" charset="0"/>
              </a:endParaRPr>
            </a:p>
          </p:txBody>
        </p:sp>
        <p:pic>
          <p:nvPicPr>
            <p:cNvPr id="6" name="Picture 2" descr="C:\Users\vcicero\AppData\Local\Microsoft\Windows\Temporary Internet Files\Content.IE5\61BR4OU5\arrow-orange-right-6041-large[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66957" y="6265015"/>
              <a:ext cx="360000" cy="341400"/>
            </a:xfrm>
            <a:prstGeom prst="rect">
              <a:avLst/>
            </a:prstGeom>
            <a:noFill/>
            <a:extLst>
              <a:ext uri="{909E8E84-426E-40DD-AFC4-6F175D3DCCD1}">
                <a14:hiddenFill xmlns:a14="http://schemas.microsoft.com/office/drawing/2010/main">
                  <a:solidFill>
                    <a:srgbClr val="FFFFFF"/>
                  </a:solidFill>
                </a14:hiddenFill>
              </a:ext>
            </a:extLst>
          </p:spPr>
        </p:pic>
      </p:grpSp>
      <p:pic>
        <p:nvPicPr>
          <p:cNvPr id="7" name="Picture 2" descr="http://www.lionsclubs.org/common/images/logos/lionlogo_bw.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6237288"/>
            <a:ext cx="457200" cy="43281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942144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5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228600"/>
            <a:ext cx="7761157" cy="1143000"/>
          </a:xfrm>
        </p:spPr>
        <p:txBody>
          <a:bodyPr>
            <a:normAutofit/>
          </a:bodyPr>
          <a:lstStyle/>
          <a:p>
            <a:r>
              <a:rPr lang="en-US" sz="3200" dirty="0" smtClean="0">
                <a:latin typeface="Arial" pitchFamily="34" charset="0"/>
                <a:cs typeface="Arial" pitchFamily="34" charset="0"/>
              </a:rPr>
              <a:t>Characteristics of a Healthy Club</a:t>
            </a:r>
            <a:endParaRPr lang="en-US" sz="3200" dirty="0"/>
          </a:p>
        </p:txBody>
      </p:sp>
      <p:sp>
        <p:nvSpPr>
          <p:cNvPr id="3" name="Content Placeholder 2"/>
          <p:cNvSpPr>
            <a:spLocks noGrp="1"/>
          </p:cNvSpPr>
          <p:nvPr>
            <p:ph type="body" idx="4294967295"/>
          </p:nvPr>
        </p:nvSpPr>
        <p:spPr>
          <a:xfrm>
            <a:off x="685800" y="1600200"/>
            <a:ext cx="7772400" cy="3048000"/>
          </a:xfrm>
        </p:spPr>
        <p:txBody>
          <a:bodyPr>
            <a:noAutofit/>
          </a:bodyPr>
          <a:lstStyle/>
          <a:p>
            <a:pPr marL="0" marR="0" indent="0">
              <a:lnSpc>
                <a:spcPct val="150000"/>
              </a:lnSpc>
              <a:spcBef>
                <a:spcPts val="0"/>
              </a:spcBef>
              <a:spcAft>
                <a:spcPts val="0"/>
              </a:spcAft>
              <a:buNone/>
            </a:pPr>
            <a:r>
              <a:rPr lang="en-US" sz="1800" dirty="0" smtClean="0">
                <a:solidFill>
                  <a:schemeClr val="tx2"/>
                </a:solidFill>
                <a:latin typeface="Arial" pitchFamily="34" charset="0"/>
                <a:ea typeface="SimSun"/>
                <a:cs typeface="Arial" pitchFamily="34" charset="0"/>
              </a:rPr>
              <a:t>What do you believe are characteristics of a healthy club?</a:t>
            </a:r>
          </a:p>
          <a:p>
            <a:pPr marL="0" marR="0" indent="0">
              <a:lnSpc>
                <a:spcPct val="150000"/>
              </a:lnSpc>
              <a:spcBef>
                <a:spcPts val="0"/>
              </a:spcBef>
              <a:spcAft>
                <a:spcPts val="0"/>
              </a:spcAft>
              <a:buNone/>
            </a:pPr>
            <a:endParaRPr lang="en-US" sz="1800" dirty="0" smtClean="0">
              <a:solidFill>
                <a:schemeClr val="tx2"/>
              </a:solidFill>
              <a:latin typeface="Arial" pitchFamily="34" charset="0"/>
              <a:ea typeface="SimSun"/>
              <a:cs typeface="Arial" pitchFamily="34" charset="0"/>
            </a:endParaRPr>
          </a:p>
          <a:p>
            <a:pPr marL="0" marR="0" indent="0">
              <a:lnSpc>
                <a:spcPct val="150000"/>
              </a:lnSpc>
              <a:spcBef>
                <a:spcPts val="0"/>
              </a:spcBef>
              <a:spcAft>
                <a:spcPts val="0"/>
              </a:spcAft>
              <a:buNone/>
            </a:pPr>
            <a:r>
              <a:rPr lang="en-US" sz="1800" dirty="0" smtClean="0">
                <a:solidFill>
                  <a:schemeClr val="tx2"/>
                </a:solidFill>
                <a:latin typeface="Arial" pitchFamily="34" charset="0"/>
                <a:ea typeface="SimSun"/>
                <a:cs typeface="Arial" pitchFamily="34" charset="0"/>
              </a:rPr>
              <a:t>Write your answers on page 2 of your workbook. </a:t>
            </a:r>
          </a:p>
          <a:p>
            <a:pPr marL="0" marR="0" indent="0">
              <a:lnSpc>
                <a:spcPct val="150000"/>
              </a:lnSpc>
              <a:spcBef>
                <a:spcPts val="0"/>
              </a:spcBef>
              <a:spcAft>
                <a:spcPts val="0"/>
              </a:spcAft>
              <a:buNone/>
            </a:pPr>
            <a:endParaRPr lang="en-US" sz="1800" dirty="0" smtClean="0">
              <a:solidFill>
                <a:schemeClr val="tx2"/>
              </a:solidFill>
              <a:latin typeface="Arial" pitchFamily="34" charset="0"/>
              <a:ea typeface="SimSun"/>
              <a:cs typeface="Arial" pitchFamily="34" charset="0"/>
            </a:endParaRPr>
          </a:p>
          <a:p>
            <a:pPr marL="0" marR="0" indent="0">
              <a:lnSpc>
                <a:spcPct val="150000"/>
              </a:lnSpc>
              <a:spcBef>
                <a:spcPts val="0"/>
              </a:spcBef>
              <a:spcAft>
                <a:spcPts val="0"/>
              </a:spcAft>
              <a:buNone/>
            </a:pPr>
            <a:r>
              <a:rPr lang="en-US" sz="1800" dirty="0" smtClean="0">
                <a:solidFill>
                  <a:schemeClr val="tx2"/>
                </a:solidFill>
                <a:latin typeface="Arial" pitchFamily="34" charset="0"/>
                <a:ea typeface="SimSun"/>
                <a:cs typeface="Arial" pitchFamily="34" charset="0"/>
              </a:rPr>
              <a:t>Once you are ready, advance the slide to view some of the characteristics on our list. </a:t>
            </a:r>
            <a:endParaRPr lang="en-US" sz="1800" dirty="0">
              <a:solidFill>
                <a:schemeClr val="tx2"/>
              </a:solidFill>
              <a:latin typeface="Arial" pitchFamily="34" charset="0"/>
              <a:ea typeface="SimSun"/>
              <a:cs typeface="Arial" pitchFamily="34" charset="0"/>
            </a:endParaRPr>
          </a:p>
        </p:txBody>
      </p:sp>
      <p:grpSp>
        <p:nvGrpSpPr>
          <p:cNvPr id="4" name="Group 3"/>
          <p:cNvGrpSpPr/>
          <p:nvPr/>
        </p:nvGrpSpPr>
        <p:grpSpPr>
          <a:xfrm>
            <a:off x="7315200" y="6265015"/>
            <a:ext cx="1311757" cy="347235"/>
            <a:chOff x="7315200" y="6265015"/>
            <a:chExt cx="1311757" cy="347235"/>
          </a:xfrm>
        </p:grpSpPr>
        <p:sp>
          <p:nvSpPr>
            <p:cNvPr id="5" name="TextBox 4"/>
            <p:cNvSpPr txBox="1"/>
            <p:nvPr/>
          </p:nvSpPr>
          <p:spPr>
            <a:xfrm>
              <a:off x="7315200" y="6273696"/>
              <a:ext cx="914400" cy="338554"/>
            </a:xfrm>
            <a:prstGeom prst="rect">
              <a:avLst/>
            </a:prstGeom>
            <a:noFill/>
          </p:spPr>
          <p:txBody>
            <a:bodyPr wrap="square" rtlCol="0">
              <a:spAutoFit/>
            </a:bodyPr>
            <a:lstStyle/>
            <a:p>
              <a:r>
                <a:rPr lang="en-US" sz="800" dirty="0" smtClean="0">
                  <a:solidFill>
                    <a:schemeClr val="tx2"/>
                  </a:solidFill>
                  <a:latin typeface="Arial" pitchFamily="34" charset="0"/>
                  <a:cs typeface="Arial" pitchFamily="34" charset="0"/>
                </a:rPr>
                <a:t>Click arrow to advance slide.</a:t>
              </a:r>
              <a:endParaRPr lang="en-US" sz="800" dirty="0">
                <a:solidFill>
                  <a:schemeClr val="tx2"/>
                </a:solidFill>
                <a:latin typeface="Arial" pitchFamily="34" charset="0"/>
                <a:cs typeface="Arial" pitchFamily="34" charset="0"/>
              </a:endParaRPr>
            </a:p>
          </p:txBody>
        </p:sp>
        <p:pic>
          <p:nvPicPr>
            <p:cNvPr id="6" name="Picture 2" descr="C:\Users\vcicero\AppData\Local\Microsoft\Windows\Temporary Internet Files\Content.IE5\61BR4OU5\arrow-orange-right-6041-large[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66957" y="6265015"/>
              <a:ext cx="360000" cy="341400"/>
            </a:xfrm>
            <a:prstGeom prst="rect">
              <a:avLst/>
            </a:prstGeom>
            <a:noFill/>
            <a:extLst>
              <a:ext uri="{909E8E84-426E-40DD-AFC4-6F175D3DCCD1}">
                <a14:hiddenFill xmlns:a14="http://schemas.microsoft.com/office/drawing/2010/main">
                  <a:solidFill>
                    <a:srgbClr val="FFFFFF"/>
                  </a:solidFill>
                </a14:hiddenFill>
              </a:ext>
            </a:extLst>
          </p:spPr>
        </p:pic>
      </p:grpSp>
      <p:pic>
        <p:nvPicPr>
          <p:cNvPr id="7" name="Picture 2" descr="http://www.lionsclubs.org/common/images/logos/lionlogo_bw.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6237288"/>
            <a:ext cx="457200" cy="43281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041185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75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par>
                          <p:cTn id="8" fill="hold">
                            <p:stCondLst>
                              <p:cond delay="1750"/>
                            </p:stCondLst>
                            <p:childTnLst>
                              <p:par>
                                <p:cTn id="9" presetID="10" presetClass="entr" presetSubtype="0" fill="hold" nodeType="afterEffect">
                                  <p:stCondLst>
                                    <p:cond delay="75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1000"/>
                                        <p:tgtEl>
                                          <p:spTgt spid="3">
                                            <p:txEl>
                                              <p:pRg st="2" end="2"/>
                                            </p:txEl>
                                          </p:spTgt>
                                        </p:tgtEl>
                                      </p:cBhvr>
                                    </p:animEffect>
                                  </p:childTnLst>
                                </p:cTn>
                              </p:par>
                            </p:childTnLst>
                          </p:cTn>
                        </p:par>
                        <p:par>
                          <p:cTn id="12" fill="hold">
                            <p:stCondLst>
                              <p:cond delay="3500"/>
                            </p:stCondLst>
                            <p:childTnLst>
                              <p:par>
                                <p:cTn id="13" presetID="10" presetClass="entr" presetSubtype="0" fill="hold" nodeType="afterEffect">
                                  <p:stCondLst>
                                    <p:cond delay="100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1000"/>
                                        <p:tgtEl>
                                          <p:spTgt spid="3">
                                            <p:txEl>
                                              <p:pRg st="4" end="4"/>
                                            </p:txEl>
                                          </p:spTgt>
                                        </p:tgtEl>
                                      </p:cBhvr>
                                    </p:animEffect>
                                  </p:childTnLst>
                                </p:cTn>
                              </p:par>
                            </p:childTnLst>
                          </p:cTn>
                        </p:par>
                        <p:par>
                          <p:cTn id="16" fill="hold">
                            <p:stCondLst>
                              <p:cond delay="5500"/>
                            </p:stCondLst>
                            <p:childTnLst>
                              <p:par>
                                <p:cTn id="17" presetID="10" presetClass="entr" presetSubtype="0" fill="hold" nodeType="afterEffect">
                                  <p:stCondLst>
                                    <p:cond delay="150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Vertical Scroll 2"/>
          <p:cNvSpPr/>
          <p:nvPr/>
        </p:nvSpPr>
        <p:spPr>
          <a:xfrm rot="20843361">
            <a:off x="1181100" y="762000"/>
            <a:ext cx="7315200" cy="5334000"/>
          </a:xfrm>
          <a:prstGeom prst="verticalScroll">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4" name="TextBox 3"/>
          <p:cNvSpPr txBox="1"/>
          <p:nvPr/>
        </p:nvSpPr>
        <p:spPr>
          <a:xfrm rot="20798816">
            <a:off x="2247716" y="1726728"/>
            <a:ext cx="5410200" cy="3477875"/>
          </a:xfrm>
          <a:prstGeom prst="rect">
            <a:avLst/>
          </a:prstGeom>
          <a:noFill/>
        </p:spPr>
        <p:txBody>
          <a:bodyPr wrap="square" rtlCol="0">
            <a:spAutoFit/>
          </a:bodyPr>
          <a:lstStyle/>
          <a:p>
            <a:pPr marL="342900" indent="-342900">
              <a:buFont typeface="Arial" pitchFamily="34" charset="0"/>
              <a:buChar char="•"/>
            </a:pPr>
            <a:r>
              <a:rPr lang="en-US" sz="2000" dirty="0" smtClean="0">
                <a:latin typeface="Bradley Hand ITC" pitchFamily="66" charset="0"/>
              </a:rPr>
              <a:t>Meets on a regular basis</a:t>
            </a:r>
          </a:p>
          <a:p>
            <a:pPr marL="342900" indent="-342900">
              <a:buFont typeface="Arial" pitchFamily="34" charset="0"/>
              <a:buChar char="•"/>
            </a:pPr>
            <a:r>
              <a:rPr lang="en-US" sz="2000" dirty="0" smtClean="0">
                <a:latin typeface="Bradley Hand ITC" pitchFamily="66" charset="0"/>
              </a:rPr>
              <a:t>Maintains continuous membership growth</a:t>
            </a:r>
          </a:p>
          <a:p>
            <a:pPr marL="342900" indent="-342900">
              <a:buFont typeface="Arial" pitchFamily="34" charset="0"/>
              <a:buChar char="•"/>
            </a:pPr>
            <a:r>
              <a:rPr lang="en-US" sz="2000" dirty="0" smtClean="0">
                <a:latin typeface="Bradley Hand ITC" pitchFamily="66" charset="0"/>
              </a:rPr>
              <a:t>Engages its members in activities that are meaningful to them</a:t>
            </a:r>
          </a:p>
          <a:p>
            <a:pPr marL="342900" indent="-342900">
              <a:buFont typeface="Arial" pitchFamily="34" charset="0"/>
              <a:buChar char="•"/>
            </a:pPr>
            <a:r>
              <a:rPr lang="en-US" sz="2000" dirty="0" smtClean="0">
                <a:latin typeface="Bradley Hand ITC" pitchFamily="66" charset="0"/>
              </a:rPr>
              <a:t>Sponsors numerous service projects which meet the needs of the community</a:t>
            </a:r>
          </a:p>
          <a:p>
            <a:pPr marL="342900" indent="-342900">
              <a:buFont typeface="Arial" pitchFamily="34" charset="0"/>
              <a:buChar char="•"/>
            </a:pPr>
            <a:r>
              <a:rPr lang="en-US" sz="2000" dirty="0" smtClean="0">
                <a:latin typeface="Bradley Hand ITC" pitchFamily="66" charset="0"/>
              </a:rPr>
              <a:t>Involves and encourages members’ interest in leadership development</a:t>
            </a:r>
          </a:p>
          <a:p>
            <a:pPr marL="342900" indent="-342900">
              <a:buFont typeface="Arial" pitchFamily="34" charset="0"/>
              <a:buChar char="•"/>
            </a:pPr>
            <a:r>
              <a:rPr lang="en-US" sz="2000" dirty="0" smtClean="0">
                <a:latin typeface="Bradley Hand ITC" pitchFamily="66" charset="0"/>
              </a:rPr>
              <a:t>Conducts successful fund-raising projects</a:t>
            </a:r>
          </a:p>
          <a:p>
            <a:pPr marL="342900" indent="-342900">
              <a:buFont typeface="Arial" pitchFamily="34" charset="0"/>
              <a:buChar char="•"/>
            </a:pPr>
            <a:r>
              <a:rPr lang="en-US" sz="2000" dirty="0" smtClean="0">
                <a:latin typeface="Bradley Hand ITC" pitchFamily="66" charset="0"/>
              </a:rPr>
              <a:t>Pays its dues and submits monthly reports on a timely basis</a:t>
            </a:r>
            <a:endParaRPr lang="en-US" sz="2000" dirty="0">
              <a:latin typeface="Bradley Hand ITC" pitchFamily="66" charset="0"/>
            </a:endParaRPr>
          </a:p>
        </p:txBody>
      </p:sp>
      <p:sp>
        <p:nvSpPr>
          <p:cNvPr id="5" name="TextBox 4"/>
          <p:cNvSpPr txBox="1"/>
          <p:nvPr/>
        </p:nvSpPr>
        <p:spPr>
          <a:xfrm rot="20812362">
            <a:off x="2381988" y="853352"/>
            <a:ext cx="4724400" cy="400110"/>
          </a:xfrm>
          <a:prstGeom prst="rect">
            <a:avLst/>
          </a:prstGeom>
          <a:noFill/>
        </p:spPr>
        <p:txBody>
          <a:bodyPr wrap="square" rtlCol="0">
            <a:spAutoFit/>
          </a:bodyPr>
          <a:lstStyle/>
          <a:p>
            <a:r>
              <a:rPr lang="en-US" sz="2000" dirty="0" smtClean="0">
                <a:latin typeface="Bradley Hand ITC" pitchFamily="66" charset="0"/>
              </a:rPr>
              <a:t>Characteristics of a healthy club</a:t>
            </a:r>
            <a:endParaRPr lang="en-US" sz="2000" dirty="0">
              <a:latin typeface="Bradley Hand ITC" pitchFamily="66" charset="0"/>
            </a:endParaRPr>
          </a:p>
        </p:txBody>
      </p:sp>
      <p:sp>
        <p:nvSpPr>
          <p:cNvPr id="7" name="TextBox 6"/>
          <p:cNvSpPr txBox="1"/>
          <p:nvPr/>
        </p:nvSpPr>
        <p:spPr>
          <a:xfrm>
            <a:off x="903642" y="5955268"/>
            <a:ext cx="7315200" cy="646331"/>
          </a:xfrm>
          <a:prstGeom prst="rect">
            <a:avLst/>
          </a:prstGeom>
          <a:noFill/>
        </p:spPr>
        <p:txBody>
          <a:bodyPr wrap="square" rtlCol="0">
            <a:spAutoFit/>
          </a:bodyPr>
          <a:lstStyle/>
          <a:p>
            <a:pPr algn="ctr"/>
            <a:r>
              <a:rPr lang="en-US" dirty="0" smtClean="0">
                <a:solidFill>
                  <a:schemeClr val="tx2"/>
                </a:solidFill>
                <a:latin typeface="Arial" pitchFamily="34" charset="0"/>
                <a:cs typeface="Arial" pitchFamily="34" charset="0"/>
              </a:rPr>
              <a:t>Compare these characteristics to your notes on page 2 of the workbook</a:t>
            </a:r>
            <a:r>
              <a:rPr lang="en-US" dirty="0">
                <a:solidFill>
                  <a:schemeClr val="tx2"/>
                </a:solidFill>
                <a:latin typeface="Arial" pitchFamily="34" charset="0"/>
                <a:cs typeface="Arial" pitchFamily="34" charset="0"/>
              </a:rPr>
              <a:t>.</a:t>
            </a:r>
          </a:p>
        </p:txBody>
      </p:sp>
      <p:grpSp>
        <p:nvGrpSpPr>
          <p:cNvPr id="8" name="Group 7"/>
          <p:cNvGrpSpPr/>
          <p:nvPr/>
        </p:nvGrpSpPr>
        <p:grpSpPr>
          <a:xfrm>
            <a:off x="7315200" y="6265015"/>
            <a:ext cx="1311757" cy="347235"/>
            <a:chOff x="7315200" y="6265015"/>
            <a:chExt cx="1311757" cy="347235"/>
          </a:xfrm>
        </p:grpSpPr>
        <p:sp>
          <p:nvSpPr>
            <p:cNvPr id="9" name="TextBox 8"/>
            <p:cNvSpPr txBox="1"/>
            <p:nvPr/>
          </p:nvSpPr>
          <p:spPr>
            <a:xfrm>
              <a:off x="7315200" y="6273696"/>
              <a:ext cx="914400" cy="338554"/>
            </a:xfrm>
            <a:prstGeom prst="rect">
              <a:avLst/>
            </a:prstGeom>
            <a:noFill/>
          </p:spPr>
          <p:txBody>
            <a:bodyPr wrap="square" rtlCol="0">
              <a:spAutoFit/>
            </a:bodyPr>
            <a:lstStyle/>
            <a:p>
              <a:r>
                <a:rPr lang="en-US" sz="800" dirty="0" smtClean="0">
                  <a:solidFill>
                    <a:schemeClr val="tx2"/>
                  </a:solidFill>
                  <a:latin typeface="Arial" pitchFamily="34" charset="0"/>
                  <a:cs typeface="Arial" pitchFamily="34" charset="0"/>
                </a:rPr>
                <a:t>Click arrow to advance slide.</a:t>
              </a:r>
              <a:endParaRPr lang="en-US" sz="800" dirty="0">
                <a:solidFill>
                  <a:schemeClr val="tx2"/>
                </a:solidFill>
                <a:latin typeface="Arial" pitchFamily="34" charset="0"/>
                <a:cs typeface="Arial" pitchFamily="34" charset="0"/>
              </a:endParaRPr>
            </a:p>
          </p:txBody>
        </p:sp>
        <p:pic>
          <p:nvPicPr>
            <p:cNvPr id="10" name="Picture 2" descr="C:\Users\vcicero\AppData\Local\Microsoft\Windows\Temporary Internet Files\Content.IE5\61BR4OU5\arrow-orange-right-6041-large[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66957" y="6265015"/>
              <a:ext cx="360000" cy="341400"/>
            </a:xfrm>
            <a:prstGeom prst="rect">
              <a:avLst/>
            </a:prstGeom>
            <a:noFill/>
            <a:extLst>
              <a:ext uri="{909E8E84-426E-40DD-AFC4-6F175D3DCCD1}">
                <a14:hiddenFill xmlns:a14="http://schemas.microsoft.com/office/drawing/2010/main">
                  <a:solidFill>
                    <a:srgbClr val="FFFFFF"/>
                  </a:solidFill>
                </a14:hiddenFill>
              </a:ext>
            </a:extLst>
          </p:spPr>
        </p:pic>
      </p:grpSp>
      <p:pic>
        <p:nvPicPr>
          <p:cNvPr id="11" name="Picture 2" descr="http://www.lionsclubs.org/common/images/logos/lionlogo_bw.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6237288"/>
            <a:ext cx="457200" cy="43281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www.lionsclubs.org/common/images/logos/lionlogo_bw.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0920247">
            <a:off x="5257800" y="5257800"/>
            <a:ext cx="457200" cy="43281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153899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5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1500"/>
                                        <p:tgtEl>
                                          <p:spTgt spid="4">
                                            <p:txEl>
                                              <p:pRg st="0" end="0"/>
                                            </p:txEl>
                                          </p:spTgt>
                                        </p:tgtEl>
                                      </p:cBhvr>
                                    </p:animEffect>
                                  </p:childTnLst>
                                </p:cTn>
                              </p:par>
                            </p:childTnLst>
                          </p:cTn>
                        </p:par>
                        <p:par>
                          <p:cTn id="8" fill="hold">
                            <p:stCondLst>
                              <p:cond delay="2000"/>
                            </p:stCondLst>
                            <p:childTnLst>
                              <p:par>
                                <p:cTn id="9" presetID="22" presetClass="entr" presetSubtype="8" fill="hold" nodeType="afterEffect">
                                  <p:stCondLst>
                                    <p:cond delay="50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wipe(left)">
                                      <p:cBhvr>
                                        <p:cTn id="11" dur="1500"/>
                                        <p:tgtEl>
                                          <p:spTgt spid="4">
                                            <p:txEl>
                                              <p:pRg st="1" end="1"/>
                                            </p:txEl>
                                          </p:spTgt>
                                        </p:tgtEl>
                                      </p:cBhvr>
                                    </p:animEffect>
                                  </p:childTnLst>
                                </p:cTn>
                              </p:par>
                            </p:childTnLst>
                          </p:cTn>
                        </p:par>
                        <p:par>
                          <p:cTn id="12" fill="hold">
                            <p:stCondLst>
                              <p:cond delay="4000"/>
                            </p:stCondLst>
                            <p:childTnLst>
                              <p:par>
                                <p:cTn id="13" presetID="22" presetClass="entr" presetSubtype="8" fill="hold" nodeType="afterEffect">
                                  <p:stCondLst>
                                    <p:cond delay="50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wipe(left)">
                                      <p:cBhvr>
                                        <p:cTn id="15" dur="1500"/>
                                        <p:tgtEl>
                                          <p:spTgt spid="4">
                                            <p:txEl>
                                              <p:pRg st="2" end="2"/>
                                            </p:txEl>
                                          </p:spTgt>
                                        </p:tgtEl>
                                      </p:cBhvr>
                                    </p:animEffect>
                                  </p:childTnLst>
                                </p:cTn>
                              </p:par>
                            </p:childTnLst>
                          </p:cTn>
                        </p:par>
                        <p:par>
                          <p:cTn id="16" fill="hold">
                            <p:stCondLst>
                              <p:cond delay="6000"/>
                            </p:stCondLst>
                            <p:childTnLst>
                              <p:par>
                                <p:cTn id="17" presetID="22" presetClass="entr" presetSubtype="8" fill="hold" nodeType="afterEffect">
                                  <p:stCondLst>
                                    <p:cond delay="50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wipe(left)">
                                      <p:cBhvr>
                                        <p:cTn id="19" dur="1500"/>
                                        <p:tgtEl>
                                          <p:spTgt spid="4">
                                            <p:txEl>
                                              <p:pRg st="3" end="3"/>
                                            </p:txEl>
                                          </p:spTgt>
                                        </p:tgtEl>
                                      </p:cBhvr>
                                    </p:animEffect>
                                  </p:childTnLst>
                                </p:cTn>
                              </p:par>
                            </p:childTnLst>
                          </p:cTn>
                        </p:par>
                        <p:par>
                          <p:cTn id="20" fill="hold">
                            <p:stCondLst>
                              <p:cond delay="8000"/>
                            </p:stCondLst>
                            <p:childTnLst>
                              <p:par>
                                <p:cTn id="21" presetID="22" presetClass="entr" presetSubtype="8" fill="hold" nodeType="afterEffect">
                                  <p:stCondLst>
                                    <p:cond delay="50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wipe(left)">
                                      <p:cBhvr>
                                        <p:cTn id="23" dur="1500"/>
                                        <p:tgtEl>
                                          <p:spTgt spid="4">
                                            <p:txEl>
                                              <p:pRg st="4" end="4"/>
                                            </p:txEl>
                                          </p:spTgt>
                                        </p:tgtEl>
                                      </p:cBhvr>
                                    </p:animEffect>
                                  </p:childTnLst>
                                </p:cTn>
                              </p:par>
                            </p:childTnLst>
                          </p:cTn>
                        </p:par>
                        <p:par>
                          <p:cTn id="24" fill="hold">
                            <p:stCondLst>
                              <p:cond delay="10000"/>
                            </p:stCondLst>
                            <p:childTnLst>
                              <p:par>
                                <p:cTn id="25" presetID="22" presetClass="entr" presetSubtype="8" fill="hold" nodeType="afterEffect">
                                  <p:stCondLst>
                                    <p:cond delay="50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wipe(left)">
                                      <p:cBhvr>
                                        <p:cTn id="27" dur="1500"/>
                                        <p:tgtEl>
                                          <p:spTgt spid="4">
                                            <p:txEl>
                                              <p:pRg st="5" end="5"/>
                                            </p:txEl>
                                          </p:spTgt>
                                        </p:tgtEl>
                                      </p:cBhvr>
                                    </p:animEffect>
                                  </p:childTnLst>
                                </p:cTn>
                              </p:par>
                            </p:childTnLst>
                          </p:cTn>
                        </p:par>
                        <p:par>
                          <p:cTn id="28" fill="hold">
                            <p:stCondLst>
                              <p:cond delay="12000"/>
                            </p:stCondLst>
                            <p:childTnLst>
                              <p:par>
                                <p:cTn id="29" presetID="22" presetClass="entr" presetSubtype="8" fill="hold" nodeType="afterEffect">
                                  <p:stCondLst>
                                    <p:cond delay="500"/>
                                  </p:stCondLst>
                                  <p:childTnLst>
                                    <p:set>
                                      <p:cBhvr>
                                        <p:cTn id="30" dur="1" fill="hold">
                                          <p:stCondLst>
                                            <p:cond delay="0"/>
                                          </p:stCondLst>
                                        </p:cTn>
                                        <p:tgtEl>
                                          <p:spTgt spid="4">
                                            <p:txEl>
                                              <p:pRg st="6" end="6"/>
                                            </p:txEl>
                                          </p:spTgt>
                                        </p:tgtEl>
                                        <p:attrNameLst>
                                          <p:attrName>style.visibility</p:attrName>
                                        </p:attrNameLst>
                                      </p:cBhvr>
                                      <p:to>
                                        <p:strVal val="visible"/>
                                      </p:to>
                                    </p:set>
                                    <p:animEffect transition="in" filter="wipe(left)">
                                      <p:cBhvr>
                                        <p:cTn id="31" dur="1500"/>
                                        <p:tgtEl>
                                          <p:spTgt spid="4">
                                            <p:txEl>
                                              <p:pRg st="6" end="6"/>
                                            </p:txEl>
                                          </p:spTgt>
                                        </p:tgtEl>
                                      </p:cBhvr>
                                    </p:animEffect>
                                  </p:childTnLst>
                                </p:cTn>
                              </p:par>
                            </p:childTnLst>
                          </p:cTn>
                        </p:par>
                        <p:par>
                          <p:cTn id="32" fill="hold">
                            <p:stCondLst>
                              <p:cond delay="14000"/>
                            </p:stCondLst>
                            <p:childTnLst>
                              <p:par>
                                <p:cTn id="33" presetID="10" presetClass="entr" presetSubtype="0" fill="hold" grpId="0" nodeType="afterEffect">
                                  <p:stCondLst>
                                    <p:cond delay="200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childTnLst>
                                </p:cTn>
                              </p:par>
                            </p:childTnLst>
                          </p:cTn>
                        </p:par>
                        <p:par>
                          <p:cTn id="36" fill="hold">
                            <p:stCondLst>
                              <p:cond delay="17000"/>
                            </p:stCondLst>
                            <p:childTnLst>
                              <p:par>
                                <p:cTn id="37" presetID="10" presetClass="entr" presetSubtype="0" fill="hold" nodeType="afterEffect">
                                  <p:stCondLst>
                                    <p:cond delay="150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SLIDE_COUNT" val="35"/>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GUID" val="468459e5-1dda-430b-92fb-0e22b55104d0"/>
  <p:tag name="ARTICULATE_SLIDE_PAUSE" val="1"/>
  <p:tag name="ARTICULATE_NAV_LEVEL" val="1"/>
  <p:tag name="ARTICULATE_PLAYLIST_ID" val="-1"/>
  <p:tag name="ARTICULATE_LOCK_SLIDE" val="0"/>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NIM_SPRITE_COUNT" val=" 2"/>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4892</TotalTime>
  <Words>2151</Words>
  <Application>Microsoft Office PowerPoint</Application>
  <PresentationFormat>On-screen Show (4:3)</PresentationFormat>
  <Paragraphs>277</Paragraphs>
  <Slides>35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SimSun</vt:lpstr>
      <vt:lpstr>Arial</vt:lpstr>
      <vt:lpstr>Bradley Hand ITC</vt:lpstr>
      <vt:lpstr>Calibri</vt:lpstr>
      <vt:lpstr>Franklin Gothic Book</vt:lpstr>
      <vt:lpstr>Perpetua</vt:lpstr>
      <vt:lpstr>Symbol</vt:lpstr>
      <vt:lpstr>Times New Roman</vt:lpstr>
      <vt:lpstr>Wingdings</vt:lpstr>
      <vt:lpstr>Wingdings 2</vt:lpstr>
      <vt:lpstr>Equity</vt:lpstr>
      <vt:lpstr>Before you begin.</vt:lpstr>
      <vt:lpstr>PowerPoint Presentation</vt:lpstr>
      <vt:lpstr>PowerPoint Presentation</vt:lpstr>
      <vt:lpstr>Zone Chairperson  Self-Guided Training</vt:lpstr>
      <vt:lpstr>As zone chairperson, you are the administrative officer of the zone.</vt:lpstr>
      <vt:lpstr>To help you achieve this objective, you will need to ensure that clubs in the zone:</vt:lpstr>
      <vt:lpstr>Healthy Clubs</vt:lpstr>
      <vt:lpstr>Characteristics of a Healthy Club</vt:lpstr>
      <vt:lpstr>PowerPoint Presentation</vt:lpstr>
      <vt:lpstr>Tools to Determine  the Health of Clubs</vt:lpstr>
      <vt:lpstr>PowerPoint Presentation</vt:lpstr>
      <vt:lpstr>PowerPoint Presentation</vt:lpstr>
      <vt:lpstr>PowerPoint Presentation</vt:lpstr>
      <vt:lpstr>PowerPoint Presentation</vt:lpstr>
      <vt:lpstr>PowerPoint Presentation</vt:lpstr>
      <vt:lpstr>PowerPoint Presentation</vt:lpstr>
      <vt:lpstr>Remember…</vt:lpstr>
      <vt:lpstr>Training and Support Resources</vt:lpstr>
      <vt:lpstr>PowerPoint Presentation</vt:lpstr>
      <vt:lpstr>PowerPoint Presentation</vt:lpstr>
      <vt:lpstr>PowerPoint Presentation</vt:lpstr>
      <vt:lpstr>3 Scenarios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did you do?  </vt:lpstr>
      <vt:lpstr>Quick Check</vt:lpstr>
      <vt:lpstr>Module Summary</vt:lpstr>
      <vt:lpstr>Module Summary</vt:lpstr>
      <vt:lpstr>PowerPoint Presentation</vt:lpstr>
      <vt:lpstr>Thank you for your participation.</vt:lpstr>
    </vt:vector>
  </TitlesOfParts>
  <Company>Lions Clubs International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Zone Chairperson Self-Study Training</dc:title>
  <dc:creator>Cicero, Valerie</dc:creator>
  <cp:lastModifiedBy>Howard Rixie</cp:lastModifiedBy>
  <cp:revision>302</cp:revision>
  <dcterms:created xsi:type="dcterms:W3CDTF">2015-02-06T17:11:46Z</dcterms:created>
  <dcterms:modified xsi:type="dcterms:W3CDTF">2016-12-10T23:19:44Z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A33B0673-CC32-45EE-9D65-32F25C38BBD4</vt:lpwstr>
  </property>
  <property fmtid="{D5CDD505-2E9C-101B-9397-08002B2CF9AE}" pid="3" name="ArticulatePath">
    <vt:lpwstr>Zone Chairperson Self-Study Training Mod1</vt:lpwstr>
  </property>
</Properties>
</file>