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86" r:id="rId2"/>
    <p:sldId id="271" r:id="rId3"/>
    <p:sldId id="272" r:id="rId4"/>
    <p:sldId id="287" r:id="rId5"/>
    <p:sldId id="289" r:id="rId6"/>
    <p:sldId id="273" r:id="rId7"/>
    <p:sldId id="291" r:id="rId8"/>
    <p:sldId id="290" r:id="rId9"/>
    <p:sldId id="323" r:id="rId10"/>
    <p:sldId id="306" r:id="rId11"/>
    <p:sldId id="308" r:id="rId12"/>
    <p:sldId id="321" r:id="rId13"/>
    <p:sldId id="307" r:id="rId14"/>
    <p:sldId id="346" r:id="rId15"/>
    <p:sldId id="309" r:id="rId16"/>
    <p:sldId id="310" r:id="rId17"/>
    <p:sldId id="312" r:id="rId18"/>
    <p:sldId id="347" r:id="rId19"/>
    <p:sldId id="311" r:id="rId20"/>
    <p:sldId id="348" r:id="rId21"/>
    <p:sldId id="342" r:id="rId22"/>
    <p:sldId id="313" r:id="rId23"/>
    <p:sldId id="315" r:id="rId24"/>
    <p:sldId id="316" r:id="rId25"/>
    <p:sldId id="317" r:id="rId26"/>
    <p:sldId id="318" r:id="rId27"/>
    <p:sldId id="319" r:id="rId28"/>
    <p:sldId id="320" r:id="rId29"/>
    <p:sldId id="324" r:id="rId30"/>
    <p:sldId id="349" r:id="rId31"/>
    <p:sldId id="322" r:id="rId32"/>
    <p:sldId id="326" r:id="rId33"/>
    <p:sldId id="325" r:id="rId34"/>
    <p:sldId id="327" r:id="rId35"/>
    <p:sldId id="328" r:id="rId36"/>
    <p:sldId id="329" r:id="rId37"/>
    <p:sldId id="331" r:id="rId38"/>
    <p:sldId id="337" r:id="rId39"/>
    <p:sldId id="332" r:id="rId40"/>
    <p:sldId id="338" r:id="rId41"/>
    <p:sldId id="294" r:id="rId42"/>
    <p:sldId id="295" r:id="rId43"/>
    <p:sldId id="296" r:id="rId44"/>
    <p:sldId id="297" r:id="rId45"/>
    <p:sldId id="305" r:id="rId46"/>
    <p:sldId id="334" r:id="rId47"/>
    <p:sldId id="333" r:id="rId48"/>
    <p:sldId id="335" r:id="rId49"/>
    <p:sldId id="340" r:id="rId50"/>
    <p:sldId id="341" r:id="rId51"/>
    <p:sldId id="339" r:id="rId52"/>
    <p:sldId id="343" r:id="rId53"/>
    <p:sldId id="344" r:id="rId54"/>
    <p:sldId id="345" r:id="rId55"/>
  </p:sldIdLst>
  <p:sldSz cx="9144000" cy="6858000" type="screen4x3"/>
  <p:notesSz cx="6735763" cy="98663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05A"/>
    <a:srgbClr val="FFCC00"/>
    <a:srgbClr val="00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38" autoAdjust="0"/>
  </p:normalViewPr>
  <p:slideViewPr>
    <p:cSldViewPr>
      <p:cViewPr>
        <p:scale>
          <a:sx n="80" d="100"/>
          <a:sy n="80" d="100"/>
        </p:scale>
        <p:origin x="-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4211D8-2380-46DA-AAFA-8677F6040765}" type="datetimeFigureOut">
              <a:rPr lang="fi-FI"/>
              <a:pPr>
                <a:defRPr/>
              </a:pPr>
              <a:t>24.4.2015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7F7E329-5DFD-43A1-8B93-BFC5D59A39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631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7E329-5DFD-43A1-8B93-BFC5D59A39AF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60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7E329-5DFD-43A1-8B93-BFC5D59A39AF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5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7E329-5DFD-43A1-8B93-BFC5D59A39AF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5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7E329-5DFD-43A1-8B93-BFC5D59A39AF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56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7E329-5DFD-43A1-8B93-BFC5D59A39AF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56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7E329-5DFD-43A1-8B93-BFC5D59A39AF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56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ionsclubs.org/common/images/logos/lionlogo_2c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4" name="Dian numeron paikkamerkki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850E-C5B9-4AA0-B5E5-D9C57A966F1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Alatunnisteen paikkamerk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6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B757-F5E5-49BE-8F5B-BF42ECAC49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91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9879C-E4A7-429A-B327-75BCBA8459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76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D012-06CF-48B9-87FB-1A51B26B403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74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684B-F4D7-42B1-80D4-2D74E72225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56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 userDrawn="1"/>
        </p:nvSpPr>
        <p:spPr>
          <a:xfrm>
            <a:off x="0" y="6092825"/>
            <a:ext cx="9144000" cy="73025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Suorakulmio 2"/>
          <p:cNvSpPr/>
          <p:nvPr userDrawn="1"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4" name="Picture 2" descr="http://www.lionsclubs.org/common/images/logos/lionlogo_2c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30175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A07A-33F3-412F-A8C2-F7C1536B488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12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CD0E-64C1-406F-87EB-2018CA7734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47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DC20-D3C6-49A0-8F60-A9B17206A5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4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ED89-C0E5-485E-B8A6-4DA3B45F367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07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B687-DBCA-4FA0-B822-3A64B216FC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65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2306-E9BD-45CF-9FD6-A29A327C6A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28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05910-CCD1-465D-8AE9-A1F223076A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65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DF20-4BD0-4157-8A7E-972E048E2F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51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693DDEA-3BB4-4157-A31E-47E29A02D3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0" y="6165850"/>
            <a:ext cx="9144000" cy="71438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3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0.JP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20.JPG"/><Relationship Id="rId10" Type="http://schemas.openxmlformats.org/officeDocument/2006/relationships/image" Target="../media/image45.png"/><Relationship Id="rId4" Type="http://schemas.openxmlformats.org/officeDocument/2006/relationships/image" Target="../media/image40.JP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lubs.org/FI/index.php" TargetMode="External"/><Relationship Id="rId2" Type="http://schemas.openxmlformats.org/officeDocument/2006/relationships/hyperlink" Target="https://mylci.lionsclubs.org/Login.aspx?l=FI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7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21.png"/><Relationship Id="rId10" Type="http://schemas.openxmlformats.org/officeDocument/2006/relationships/image" Target="../media/image62.png"/><Relationship Id="rId4" Type="http://schemas.openxmlformats.org/officeDocument/2006/relationships/image" Target="../media/image57.JP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JP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69.png"/><Relationship Id="rId5" Type="http://schemas.openxmlformats.org/officeDocument/2006/relationships/image" Target="../media/image66.JPG"/><Relationship Id="rId10" Type="http://schemas.openxmlformats.org/officeDocument/2006/relationships/image" Target="../media/image60.png"/><Relationship Id="rId4" Type="http://schemas.openxmlformats.org/officeDocument/2006/relationships/image" Target="../media/image65.JP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JPG"/><Relationship Id="rId7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G"/><Relationship Id="rId7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JPG"/><Relationship Id="rId9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0.png"/><Relationship Id="rId4" Type="http://schemas.openxmlformats.org/officeDocument/2006/relationships/image" Target="../media/image99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JPG"/><Relationship Id="rId7" Type="http://schemas.openxmlformats.org/officeDocument/2006/relationships/image" Target="../media/image10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JPG"/><Relationship Id="rId9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JPG"/><Relationship Id="rId5" Type="http://schemas.openxmlformats.org/officeDocument/2006/relationships/image" Target="../media/image110.JPG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lionsclubs.org/FI/member-center/resources/finance/resources-contact-rates.php" TargetMode="External"/><Relationship Id="rId5" Type="http://schemas.openxmlformats.org/officeDocument/2006/relationships/image" Target="../media/image114.png"/><Relationship Id="rId4" Type="http://schemas.openxmlformats.org/officeDocument/2006/relationships/image" Target="../media/image11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7" Type="http://schemas.openxmlformats.org/officeDocument/2006/relationships/image" Target="../media/image1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8.png"/><Relationship Id="rId5" Type="http://schemas.openxmlformats.org/officeDocument/2006/relationships/image" Target="../media/image117.JPG"/><Relationship Id="rId4" Type="http://schemas.openxmlformats.org/officeDocument/2006/relationships/image" Target="../media/image116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JPG"/><Relationship Id="rId7" Type="http://schemas.openxmlformats.org/officeDocument/2006/relationships/image" Target="../media/image1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JPG"/><Relationship Id="rId9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G"/><Relationship Id="rId3" Type="http://schemas.openxmlformats.org/officeDocument/2006/relationships/image" Target="../media/image136.JPG"/><Relationship Id="rId7" Type="http://schemas.openxmlformats.org/officeDocument/2006/relationships/image" Target="../media/image1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9.JPG"/><Relationship Id="rId5" Type="http://schemas.openxmlformats.org/officeDocument/2006/relationships/image" Target="../media/image138.JPG"/><Relationship Id="rId10" Type="http://schemas.openxmlformats.org/officeDocument/2006/relationships/image" Target="../media/image143.png"/><Relationship Id="rId4" Type="http://schemas.openxmlformats.org/officeDocument/2006/relationships/image" Target="../media/image137.JPG"/><Relationship Id="rId9" Type="http://schemas.openxmlformats.org/officeDocument/2006/relationships/image" Target="../media/image14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Sihteerikoulutus / KE &amp; AR </a:t>
            </a:r>
            <a:endParaRPr lang="fi-FI" dirty="0"/>
          </a:p>
        </p:txBody>
      </p:sp>
      <p:sp>
        <p:nvSpPr>
          <p:cNvPr id="27652" name="Dian numeron paikkamerkki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3737946-9A12-44B7-88F5-957C48867DB5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1</a:t>
            </a:fld>
            <a:endParaRPr lang="fi-FI" altLang="fi-FI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7653" name="Tekstiruutu 4"/>
          <p:cNvSpPr txBox="1">
            <a:spLocks noChangeArrowheads="1"/>
          </p:cNvSpPr>
          <p:nvPr/>
        </p:nvSpPr>
        <p:spPr bwMode="auto">
          <a:xfrm>
            <a:off x="468313" y="1412875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altLang="fi-FI" sz="2400" b="1" dirty="0">
                <a:latin typeface="Times New Roman" pitchFamily="18" charset="0"/>
                <a:cs typeface="Times New Roman" pitchFamily="18" charset="0"/>
              </a:rPr>
              <a:t>JÄSENREKISTERI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11560" y="256490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err="1" smtClean="0"/>
              <a:t>MyLCI</a:t>
            </a:r>
            <a:endParaRPr lang="fi-FI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10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609" r="5600" b="25720"/>
          <a:stretch/>
        </p:blipFill>
        <p:spPr>
          <a:xfrm>
            <a:off x="0" y="734862"/>
            <a:ext cx="6177456" cy="370225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980728"/>
            <a:ext cx="937453" cy="916079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6177456" y="1268760"/>
            <a:ext cx="296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Oma </a:t>
            </a:r>
            <a:r>
              <a:rPr lang="fi-FI" dirty="0" err="1" smtClean="0"/>
              <a:t>Lionsklubi</a:t>
            </a:r>
            <a:r>
              <a:rPr lang="fi-FI" dirty="0" smtClean="0"/>
              <a:t> kohdasta jäsenet kohta josta löytyvät jäsenten tiedot. </a:t>
            </a:r>
          </a:p>
          <a:p>
            <a:endParaRPr lang="fi-FI" dirty="0" smtClean="0"/>
          </a:p>
          <a:p>
            <a:r>
              <a:rPr lang="fi-FI" dirty="0" smtClean="0"/>
              <a:t>Jäsenosion kautta : 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FF0000"/>
                </a:solidFill>
              </a:rPr>
              <a:t>Tehdään ilmoitus kuukausittain jos jäsentiedoissa ei ole muutoksia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Muokataan jäsen tietoja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Lisätään uusi jäsen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Luodaan perheyksikkö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Lisätään siirtojäsen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Erotetaan jäsen</a:t>
            </a:r>
            <a:endParaRPr lang="fi-FI" dirty="0"/>
          </a:p>
        </p:txBody>
      </p:sp>
      <p:cxnSp>
        <p:nvCxnSpPr>
          <p:cNvPr id="6" name="Suora nuoliyhdysviiva 5"/>
          <p:cNvCxnSpPr/>
          <p:nvPr/>
        </p:nvCxnSpPr>
        <p:spPr>
          <a:xfrm flipH="1" flipV="1">
            <a:off x="1835696" y="1772816"/>
            <a:ext cx="4608512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077072"/>
            <a:ext cx="2112079" cy="2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3154412" y="1226110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smtClean="0">
                <a:ln>
                  <a:solidFill>
                    <a:schemeClr val="bg1"/>
                  </a:solidFill>
                </a:ln>
              </a:rPr>
              <a:t>Ei </a:t>
            </a:r>
            <a:endParaRPr lang="fi-FI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651"/>
            <a:ext cx="4834606" cy="80491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768"/>
            <a:ext cx="4851663" cy="140136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6" y="3684735"/>
            <a:ext cx="3449254" cy="2486755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5165132" y="1059997"/>
            <a:ext cx="33123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Ei muutoksia jäsentiedoissa ilmoitus on tehtävä kuukausittain jos kuukauden aikana jäsentiedoissa ei ole muutettu mitään, ei ole lisätty uusia jäseniä, luotu perheyksikköä, lisätty siirtojäsentä tai erotettu jäsentä.</a:t>
            </a:r>
          </a:p>
          <a:p>
            <a:endParaRPr lang="fi-FI" sz="1600" dirty="0"/>
          </a:p>
          <a:p>
            <a:r>
              <a:rPr lang="fi-FI" sz="1600" dirty="0" smtClean="0"/>
              <a:t>Painetaan</a:t>
            </a:r>
          </a:p>
          <a:p>
            <a:endParaRPr lang="fi-FI" sz="1600" dirty="0" smtClean="0"/>
          </a:p>
          <a:p>
            <a:r>
              <a:rPr lang="fi-FI" sz="1600" dirty="0" smtClean="0"/>
              <a:t>Valitaan aukeavasta valikosta oikea kuukausi ja sitten  avautuu ikkuna josta valitaan</a:t>
            </a:r>
          </a:p>
          <a:p>
            <a:endParaRPr lang="fi-FI" sz="1600" dirty="0" smtClean="0"/>
          </a:p>
          <a:p>
            <a:r>
              <a:rPr lang="fi-FI" sz="1600" dirty="0" smtClean="0"/>
              <a:t>ja ilmoitus on tehty. Lopuksi avautuu vielä </a:t>
            </a:r>
            <a:r>
              <a:rPr lang="fi-FI" sz="1600" b="1" dirty="0" smtClean="0"/>
              <a:t>vahvistusikkuna </a:t>
            </a:r>
            <a:r>
              <a:rPr lang="fi-FI" sz="1600" dirty="0" smtClean="0"/>
              <a:t>jossa näkyvät kaikki kauden ilmoitukset.</a:t>
            </a:r>
          </a:p>
          <a:p>
            <a:endParaRPr lang="fi-FI" sz="1600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765" y="3320999"/>
            <a:ext cx="2233662" cy="237135"/>
          </a:xfrm>
          <a:prstGeom prst="rect">
            <a:avLst/>
          </a:prstGeom>
        </p:spPr>
      </p:pic>
      <p:cxnSp>
        <p:nvCxnSpPr>
          <p:cNvPr id="13" name="Suora nuoliyhdysviiva 12"/>
          <p:cNvCxnSpPr/>
          <p:nvPr/>
        </p:nvCxnSpPr>
        <p:spPr>
          <a:xfrm flipH="1" flipV="1">
            <a:off x="1524002" y="1628570"/>
            <a:ext cx="3641130" cy="2160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Kuv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100" y="4342061"/>
            <a:ext cx="514394" cy="190102"/>
          </a:xfrm>
          <a:prstGeom prst="rect">
            <a:avLst/>
          </a:prstGeom>
        </p:spPr>
      </p:pic>
      <p:cxnSp>
        <p:nvCxnSpPr>
          <p:cNvPr id="17" name="Suora nuoliyhdysviiva 16"/>
          <p:cNvCxnSpPr/>
          <p:nvPr/>
        </p:nvCxnSpPr>
        <p:spPr>
          <a:xfrm flipH="1" flipV="1">
            <a:off x="1131034" y="3288170"/>
            <a:ext cx="4034098" cy="1148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6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12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3502" r="5600" b="55404"/>
          <a:stretch/>
        </p:blipFill>
        <p:spPr>
          <a:xfrm>
            <a:off x="3452019" y="768866"/>
            <a:ext cx="3779912" cy="96928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" y="476672"/>
            <a:ext cx="3276364" cy="561662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635896" y="1988840"/>
            <a:ext cx="518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Jäsentietojen päivittäminen</a:t>
            </a:r>
          </a:p>
          <a:p>
            <a:r>
              <a:rPr lang="fi-FI" dirty="0" smtClean="0"/>
              <a:t>Valitaan                 ja avautuvassa ikkunassa muutetaan tiedot oikeiksi.  Jos muutetaan jäsenen nimitietoja valitaan</a:t>
            </a:r>
          </a:p>
          <a:p>
            <a:endParaRPr lang="fi-FI" dirty="0" smtClean="0"/>
          </a:p>
          <a:p>
            <a:r>
              <a:rPr lang="fi-FI" dirty="0"/>
              <a:t>j</a:t>
            </a:r>
            <a:r>
              <a:rPr lang="fi-FI" dirty="0" smtClean="0"/>
              <a:t>a tehdään muutokset avautuvaan ikkunaan (ks. sivu Nimitietojen muutospyyntö)   </a:t>
            </a:r>
          </a:p>
          <a:p>
            <a:r>
              <a:rPr lang="fi-FI" dirty="0" smtClean="0"/>
              <a:t>Jos muutetaan kummin tietoja painetaan</a:t>
            </a:r>
          </a:p>
          <a:p>
            <a:r>
              <a:rPr lang="fi-FI" dirty="0" smtClean="0"/>
              <a:t>                                        </a:t>
            </a:r>
          </a:p>
          <a:p>
            <a:r>
              <a:rPr lang="fi-FI" dirty="0" smtClean="0"/>
              <a:t>avautuu ikkuna johon muutos tehdään (ks. sivu Kummin muutos).</a:t>
            </a:r>
          </a:p>
          <a:p>
            <a:endParaRPr lang="fi-FI" dirty="0" smtClean="0"/>
          </a:p>
          <a:p>
            <a:r>
              <a:rPr lang="fi-FI" dirty="0" smtClean="0"/>
              <a:t>Kun kaikki tiedot muutettu  painetaan 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683" y="5409815"/>
            <a:ext cx="600075" cy="21721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512" y="2360404"/>
            <a:ext cx="933450" cy="228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0477" y="3189734"/>
            <a:ext cx="1295400" cy="19050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0477" y="4239733"/>
            <a:ext cx="1848485" cy="291100"/>
          </a:xfrm>
          <a:prstGeom prst="rect">
            <a:avLst/>
          </a:prstGeom>
        </p:spPr>
      </p:pic>
      <p:cxnSp>
        <p:nvCxnSpPr>
          <p:cNvPr id="17" name="Suora nuoliyhdysviiva 16"/>
          <p:cNvCxnSpPr/>
          <p:nvPr/>
        </p:nvCxnSpPr>
        <p:spPr>
          <a:xfrm flipH="1">
            <a:off x="827584" y="5627029"/>
            <a:ext cx="6648099" cy="178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13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2771800" y="409712"/>
            <a:ext cx="4072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NIMITIETOJEN MUUSTOSPYYNTÖ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5040000" cy="4530338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148064" y="1466850"/>
            <a:ext cx="3619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Nimitiedot muutetaan oikeiksi ja on annettava myös syy miksi tietoja muutetaan.</a:t>
            </a:r>
          </a:p>
          <a:p>
            <a:endParaRPr lang="fi-FI" dirty="0"/>
          </a:p>
          <a:p>
            <a:r>
              <a:rPr lang="fi-FI" dirty="0" smtClean="0"/>
              <a:t>Lopuksi painetaan</a:t>
            </a:r>
          </a:p>
          <a:p>
            <a:endParaRPr lang="fi-FI" dirty="0" smtClean="0"/>
          </a:p>
          <a:p>
            <a:r>
              <a:rPr lang="fi-FI" dirty="0" err="1" smtClean="0"/>
              <a:t>Huom</a:t>
            </a:r>
            <a:r>
              <a:rPr lang="fi-FI" dirty="0" smtClean="0"/>
              <a:t>! Nimitiedot eivät muutu välittömästi vaan tiedot tarkistetaan LCI:n toimesta.</a:t>
            </a:r>
          </a:p>
          <a:p>
            <a:endParaRPr lang="fi-FI" dirty="0"/>
          </a:p>
          <a:p>
            <a:r>
              <a:rPr lang="fi-FI" dirty="0" smtClean="0"/>
              <a:t>Tälle on olemassa peruste, joka ei johdu suomalaisista.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2708920"/>
            <a:ext cx="6096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14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KUMMIN MUUTOS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779912" y="1331912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Huomioi yläreunan huomautus.</a:t>
            </a:r>
          </a:p>
          <a:p>
            <a:endParaRPr lang="fi-FI" dirty="0"/>
          </a:p>
          <a:p>
            <a:r>
              <a:rPr lang="fi-FI" dirty="0" smtClean="0"/>
              <a:t>Kummi voi olla minkä tahansa Lions-klubin jäsen.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Kun kaikki tiedot tallennettu, valitse</a:t>
            </a:r>
            <a:endParaRPr lang="fi-FI" dirty="0"/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11220" r="45430" b="3082"/>
          <a:stretch/>
        </p:blipFill>
        <p:spPr bwMode="auto">
          <a:xfrm>
            <a:off x="299523" y="1052513"/>
            <a:ext cx="332307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9" t="93628" r="65035" b="3075"/>
          <a:stretch/>
        </p:blipFill>
        <p:spPr bwMode="auto">
          <a:xfrm>
            <a:off x="7475683" y="4992377"/>
            <a:ext cx="792000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15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3502" r="5600" b="55404"/>
          <a:stretch/>
        </p:blipFill>
        <p:spPr>
          <a:xfrm>
            <a:off x="81181" y="1052513"/>
            <a:ext cx="4722171" cy="1210909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5773163" y="1181371"/>
            <a:ext cx="33281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Erota jäsen</a:t>
            </a:r>
          </a:p>
          <a:p>
            <a:endParaRPr lang="fi-FI" dirty="0" smtClean="0"/>
          </a:p>
          <a:p>
            <a:r>
              <a:rPr lang="fi-FI" dirty="0" smtClean="0"/>
              <a:t>Valitaan jäsenet osiossa erotettavan jäsenen kohdalta </a:t>
            </a:r>
          </a:p>
          <a:p>
            <a:r>
              <a:rPr lang="fi-FI" dirty="0" smtClean="0"/>
              <a:t>               </a:t>
            </a:r>
          </a:p>
          <a:p>
            <a:endParaRPr lang="fi-FI" dirty="0" smtClean="0"/>
          </a:p>
          <a:p>
            <a:r>
              <a:rPr lang="fi-FI" dirty="0" smtClean="0"/>
              <a:t>Avautuvaan ikkunaan täytetään: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Eroamisen syy (valikosta oikea syy)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Eroamispäivä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Lopuksi painetaan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Avautuu vahvistusikkuna 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390856"/>
            <a:ext cx="1337797" cy="360176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987" y="4245023"/>
            <a:ext cx="771525" cy="295275"/>
          </a:xfrm>
          <a:prstGeom prst="rect">
            <a:avLst/>
          </a:prstGeom>
        </p:spPr>
      </p:pic>
      <p:cxnSp>
        <p:nvCxnSpPr>
          <p:cNvPr id="26" name="Suora nuoliyhdysviiva 25"/>
          <p:cNvCxnSpPr/>
          <p:nvPr/>
        </p:nvCxnSpPr>
        <p:spPr>
          <a:xfrm flipH="1" flipV="1">
            <a:off x="4572001" y="1988840"/>
            <a:ext cx="1155011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Suorakulmio 27"/>
          <p:cNvSpPr/>
          <p:nvPr/>
        </p:nvSpPr>
        <p:spPr>
          <a:xfrm>
            <a:off x="166269" y="5186687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/>
              <a:t>Huomioi mahdolliset sivulla olevat ilmoitukset.</a:t>
            </a:r>
            <a:endParaRPr lang="fi-FI" dirty="0"/>
          </a:p>
        </p:txBody>
      </p:sp>
      <p:pic>
        <p:nvPicPr>
          <p:cNvPr id="30" name="Picture 2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35492" r="23225" b="24955"/>
          <a:stretch/>
        </p:blipFill>
        <p:spPr bwMode="auto">
          <a:xfrm>
            <a:off x="81181" y="2911863"/>
            <a:ext cx="5400000" cy="20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Kuva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9476" y="3328514"/>
            <a:ext cx="2340000" cy="876466"/>
          </a:xfrm>
          <a:prstGeom prst="rect">
            <a:avLst/>
          </a:prstGeom>
        </p:spPr>
      </p:pic>
      <p:cxnSp>
        <p:nvCxnSpPr>
          <p:cNvPr id="32" name="Suora nuoliyhdysviiva 31"/>
          <p:cNvCxnSpPr/>
          <p:nvPr/>
        </p:nvCxnSpPr>
        <p:spPr>
          <a:xfrm flipH="1">
            <a:off x="1763688" y="3619420"/>
            <a:ext cx="4009475" cy="434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 flipH="1">
            <a:off x="1763688" y="4095395"/>
            <a:ext cx="4009476" cy="149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uora nuoliyhdysviiva 37"/>
          <p:cNvCxnSpPr/>
          <p:nvPr/>
        </p:nvCxnSpPr>
        <p:spPr>
          <a:xfrm flipH="1" flipV="1">
            <a:off x="2484438" y="4540298"/>
            <a:ext cx="1079450" cy="611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16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11818"/>
            <a:ext cx="6020502" cy="391332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01901"/>
            <a:ext cx="4067944" cy="141319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3502" r="5600" b="55404"/>
          <a:stretch/>
        </p:blipFill>
        <p:spPr>
          <a:xfrm>
            <a:off x="5364088" y="1015603"/>
            <a:ext cx="3779912" cy="96928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021339" y="2000643"/>
            <a:ext cx="312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Perheyksikkö:</a:t>
            </a:r>
          </a:p>
          <a:p>
            <a:r>
              <a:rPr lang="fi-FI" dirty="0"/>
              <a:t>Valitaan jäsenet osiossa </a:t>
            </a:r>
            <a:r>
              <a:rPr lang="fi-FI" dirty="0" smtClean="0"/>
              <a:t>perheyksikön pääjäsenen </a:t>
            </a:r>
            <a:r>
              <a:rPr lang="fi-FI" dirty="0"/>
              <a:t>kohdalta </a:t>
            </a:r>
          </a:p>
          <a:p>
            <a:r>
              <a:rPr lang="fi-FI" dirty="0"/>
              <a:t>               </a:t>
            </a:r>
          </a:p>
          <a:p>
            <a:r>
              <a:rPr lang="fi-FI" dirty="0" smtClean="0"/>
              <a:t>Avautuvassa ikkunassa valitaan perheyksikön jäsen(et). Kun jäsen on valittu avautuu ikkuna jossa suhde varmistetaan. Valitse oikeat tiedot: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Suhde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Suhteen varmistaminen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Osoitteen varmistaminen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Lopuksi painetaan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6"/>
          <a:srcRect r="49784" b="6984"/>
          <a:stretch/>
        </p:blipFill>
        <p:spPr>
          <a:xfrm>
            <a:off x="7054913" y="2917895"/>
            <a:ext cx="1057052" cy="22149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246" y="3804764"/>
            <a:ext cx="1447800" cy="122872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246" y="5681170"/>
            <a:ext cx="1457325" cy="723900"/>
          </a:xfrm>
          <a:prstGeom prst="rect">
            <a:avLst/>
          </a:prstGeom>
        </p:spPr>
      </p:pic>
      <p:cxnSp>
        <p:nvCxnSpPr>
          <p:cNvPr id="15" name="Suora nuoliyhdysviiva 14"/>
          <p:cNvCxnSpPr/>
          <p:nvPr/>
        </p:nvCxnSpPr>
        <p:spPr>
          <a:xfrm flipH="1">
            <a:off x="1524000" y="4419126"/>
            <a:ext cx="960438" cy="737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>
            <a:off x="1907704" y="5357329"/>
            <a:ext cx="5767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H="1" flipV="1">
            <a:off x="1524000" y="5549678"/>
            <a:ext cx="960438" cy="375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Kuva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6750" y="5924806"/>
            <a:ext cx="800100" cy="257175"/>
          </a:xfrm>
          <a:prstGeom prst="rect">
            <a:avLst/>
          </a:prstGeom>
        </p:spPr>
      </p:pic>
      <p:cxnSp>
        <p:nvCxnSpPr>
          <p:cNvPr id="26" name="Suora nuoliyhdysviiva 25"/>
          <p:cNvCxnSpPr/>
          <p:nvPr/>
        </p:nvCxnSpPr>
        <p:spPr>
          <a:xfrm flipH="1" flipV="1">
            <a:off x="1907706" y="5364765"/>
            <a:ext cx="4224806" cy="105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/>
          <p:nvPr/>
        </p:nvCxnSpPr>
        <p:spPr>
          <a:xfrm flipH="1" flipV="1">
            <a:off x="1524000" y="5517596"/>
            <a:ext cx="4608512" cy="2401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20" name="Suora nuoliyhdysviiva 30719"/>
          <p:cNvCxnSpPr/>
          <p:nvPr/>
        </p:nvCxnSpPr>
        <p:spPr>
          <a:xfrm flipH="1" flipV="1">
            <a:off x="1259632" y="5924806"/>
            <a:ext cx="4872880" cy="112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22" name="Suora nuoliyhdysviiva 30721"/>
          <p:cNvCxnSpPr/>
          <p:nvPr/>
        </p:nvCxnSpPr>
        <p:spPr>
          <a:xfrm flipV="1">
            <a:off x="7932158" y="1984888"/>
            <a:ext cx="354592" cy="939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27" name="Suora nuoliyhdysviiva 30726"/>
          <p:cNvCxnSpPr/>
          <p:nvPr/>
        </p:nvCxnSpPr>
        <p:spPr>
          <a:xfrm flipH="1" flipV="1">
            <a:off x="2370347" y="2370045"/>
            <a:ext cx="3725629" cy="1346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 flipH="1" flipV="1">
            <a:off x="1487464" y="5125946"/>
            <a:ext cx="4645048" cy="711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9959" y="5090629"/>
            <a:ext cx="1609725" cy="533400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107504" y="3139390"/>
            <a:ext cx="438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Huom</a:t>
            </a:r>
            <a:r>
              <a:rPr lang="fi-FI" sz="1400" dirty="0" smtClean="0"/>
              <a:t>: Kun lisäät olemassa olevaan perheyksikköön</a:t>
            </a:r>
          </a:p>
          <a:p>
            <a:r>
              <a:rPr lang="fi-FI" sz="1400" dirty="0" smtClean="0"/>
              <a:t>Uuden jäsenen, valitse</a:t>
            </a:r>
            <a:endParaRPr lang="fi-FI" sz="14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5" t="49998" r="27918" b="47365"/>
          <a:stretch/>
        </p:blipFill>
        <p:spPr bwMode="auto">
          <a:xfrm>
            <a:off x="2033973" y="3401000"/>
            <a:ext cx="108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9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17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2590800" y="291608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dirty="0"/>
              <a:t>Lisää jäsen:</a:t>
            </a:r>
          </a:p>
          <a:p>
            <a:endParaRPr lang="fi-FI" b="1" dirty="0" smtClean="0"/>
          </a:p>
          <a:p>
            <a:r>
              <a:rPr lang="fi-FI" b="1" dirty="0" smtClean="0"/>
              <a:t>Valitse kohta </a:t>
            </a:r>
          </a:p>
          <a:p>
            <a:r>
              <a:rPr lang="fi-FI" b="1" dirty="0" smtClean="0"/>
              <a:t>Valitse avautuvasta valikosta kohta UUSI JÄSEN jolloin avautuu sivu johon tiedot lisätään (ks. seuraava sivu)</a:t>
            </a:r>
            <a:endParaRPr lang="fi-FI" b="1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3502" r="5600" b="55404"/>
          <a:stretch/>
        </p:blipFill>
        <p:spPr>
          <a:xfrm>
            <a:off x="-5740" y="768866"/>
            <a:ext cx="7873804" cy="201908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0" y="1068840"/>
            <a:ext cx="3410329" cy="1066503"/>
          </a:xfrm>
          <a:prstGeom prst="rect">
            <a:avLst/>
          </a:prstGeom>
        </p:spPr>
      </p:pic>
      <p:cxnSp>
        <p:nvCxnSpPr>
          <p:cNvPr id="8" name="Suora nuoliyhdysviiva 7"/>
          <p:cNvCxnSpPr/>
          <p:nvPr/>
        </p:nvCxnSpPr>
        <p:spPr>
          <a:xfrm flipH="1" flipV="1">
            <a:off x="971600" y="1466850"/>
            <a:ext cx="4248472" cy="174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211" y="3484563"/>
            <a:ext cx="11334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18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6444208" y="1466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076056" y="1207520"/>
            <a:ext cx="394411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Lisää jäsen 2 :</a:t>
            </a:r>
          </a:p>
          <a:p>
            <a:endParaRPr lang="fi-FI" dirty="0" smtClean="0"/>
          </a:p>
          <a:p>
            <a:r>
              <a:rPr lang="fi-FI" dirty="0" smtClean="0"/>
              <a:t>Lisätään mahdollisemman paljon tietoa uudesta jäsenestä.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Etunimi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Toinen nimi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Sukunimi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Sukupuoli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Syntymävuosi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Liittymispäivä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Jäsenluokka </a:t>
            </a:r>
            <a:r>
              <a:rPr lang="fi-FI" sz="1100" dirty="0"/>
              <a:t>(valikosta</a:t>
            </a:r>
            <a:r>
              <a:rPr lang="fi-FI" sz="11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Kysytään opiskelijajäsenen kohdalla</a:t>
            </a:r>
            <a:endParaRPr lang="fi-FI" sz="1400" dirty="0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2" t="21869" r="52282" b="20998"/>
          <a:stretch/>
        </p:blipFill>
        <p:spPr bwMode="auto">
          <a:xfrm>
            <a:off x="266400" y="1080000"/>
            <a:ext cx="432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4" t="70626" r="56416" b="15750"/>
          <a:stretch/>
        </p:blipFill>
        <p:spPr bwMode="auto">
          <a:xfrm>
            <a:off x="4586400" y="4365104"/>
            <a:ext cx="16838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4" t="74839" r="60547" b="16371"/>
          <a:stretch/>
        </p:blipFill>
        <p:spPr bwMode="auto">
          <a:xfrm>
            <a:off x="6354563" y="5169600"/>
            <a:ext cx="864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7" t="78561" r="56532" b="13528"/>
          <a:stretch/>
        </p:blipFill>
        <p:spPr bwMode="auto">
          <a:xfrm>
            <a:off x="6312354" y="5594213"/>
            <a:ext cx="139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uora nuoliyhdysviiva 29"/>
          <p:cNvCxnSpPr/>
          <p:nvPr/>
        </p:nvCxnSpPr>
        <p:spPr>
          <a:xfrm flipH="1" flipV="1">
            <a:off x="3297585" y="5169600"/>
            <a:ext cx="3028912" cy="2561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/>
          <p:nvPr/>
        </p:nvCxnSpPr>
        <p:spPr>
          <a:xfrm flipH="1" flipV="1">
            <a:off x="3297585" y="5517232"/>
            <a:ext cx="2972686" cy="2929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/>
          <p:nvPr/>
        </p:nvCxnSpPr>
        <p:spPr>
          <a:xfrm flipH="1" flipV="1">
            <a:off x="3297585" y="4815104"/>
            <a:ext cx="1274415" cy="479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9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19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6444208" y="1466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076056" y="1207520"/>
            <a:ext cx="394411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Lisää jäsen 3 :</a:t>
            </a:r>
          </a:p>
          <a:p>
            <a:endParaRPr lang="fi-FI" dirty="0" smtClean="0"/>
          </a:p>
          <a:p>
            <a:r>
              <a:rPr lang="fi-FI" dirty="0" smtClean="0"/>
              <a:t>Jatkuu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Sponsori =kummi (aukeaa uusi  ikkuna, katso Kummin lisäys)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Kutsumanimi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Ammatti </a:t>
            </a:r>
            <a:r>
              <a:rPr lang="fi-FI" sz="1400" dirty="0"/>
              <a:t>(valikosta</a:t>
            </a:r>
            <a:r>
              <a:rPr lang="fi-FI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Puoliso/kumppani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Maa ((valitaan valikosta jolloin aukeaa uusia kenttiä johon osoitetiedot (osoite, postinumero ja kaupunki) lisätään))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Yhteystiedot </a:t>
            </a:r>
            <a:r>
              <a:rPr lang="fi-FI" sz="1400" b="1" dirty="0" smtClean="0"/>
              <a:t>matkapuhelin, sähköposti </a:t>
            </a:r>
            <a:r>
              <a:rPr lang="fi-FI" sz="1400" dirty="0" smtClean="0"/>
              <a:t>(lisäksi tarvittaessa, työpuhelin, kotipuhelin, faksi)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Lopuksi painetaan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jonka jälkeen aukeaa </a:t>
            </a:r>
            <a:r>
              <a:rPr lang="fi-FI" sz="1400" b="1" dirty="0" smtClean="0"/>
              <a:t>vahvistusikkuna</a:t>
            </a:r>
            <a:endParaRPr lang="fi-FI" sz="1400" b="1" dirty="0"/>
          </a:p>
        </p:txBody>
      </p:sp>
      <p:pic>
        <p:nvPicPr>
          <p:cNvPr id="29" name="Kuva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4869160"/>
            <a:ext cx="790575" cy="266700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2" t="27143" r="40470" b="10451"/>
          <a:stretch/>
        </p:blipFill>
        <p:spPr bwMode="auto">
          <a:xfrm>
            <a:off x="202915" y="1335526"/>
            <a:ext cx="4740845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7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9250" y="4149080"/>
            <a:ext cx="8229600" cy="14732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fi-FI" b="1" dirty="0" err="1" smtClean="0"/>
              <a:t>MyLCI</a:t>
            </a:r>
            <a:r>
              <a:rPr lang="fi-FI" b="1" dirty="0" smtClean="0"/>
              <a:t> Rekisteriin kirjautuminen</a:t>
            </a:r>
          </a:p>
          <a:p>
            <a:pPr>
              <a:defRPr/>
            </a:pPr>
            <a:r>
              <a:rPr lang="fi-FI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mylci.lionsclubs.org/Login.aspx?l=FI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fi-FI" sz="2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www.lionsclubs.org/FI/index.php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 ja sivun yläreunasta </a:t>
            </a:r>
            <a:r>
              <a:rPr lang="fi-FI" sz="2400" dirty="0" err="1" smtClean="0">
                <a:latin typeface="Times New Roman" pitchFamily="18" charset="0"/>
                <a:cs typeface="Times New Roman" pitchFamily="18" charset="0"/>
              </a:rPr>
              <a:t>MyLCI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linkki</a:t>
            </a:r>
            <a:endParaRPr lang="fi-FI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28678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84A45DE-2554-4B4E-9026-FA766635F870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3132138" y="3860800"/>
            <a:ext cx="2519362" cy="69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3492500" y="4005263"/>
            <a:ext cx="1943100" cy="549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d</a:t>
            </a:r>
          </a:p>
        </p:txBody>
      </p:sp>
      <p:pic>
        <p:nvPicPr>
          <p:cNvPr id="28681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07950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8"/>
          <a:stretch/>
        </p:blipFill>
        <p:spPr>
          <a:xfrm>
            <a:off x="35496" y="576263"/>
            <a:ext cx="5876925" cy="101514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>
          <a:xfrm>
            <a:off x="2620562" y="2204864"/>
            <a:ext cx="6399613" cy="1655936"/>
          </a:xfrm>
          <a:prstGeom prst="rect">
            <a:avLst/>
          </a:prstGeom>
        </p:spPr>
      </p:pic>
      <p:cxnSp>
        <p:nvCxnSpPr>
          <p:cNvPr id="10" name="Suora nuoliyhdysviiva 9"/>
          <p:cNvCxnSpPr/>
          <p:nvPr/>
        </p:nvCxnSpPr>
        <p:spPr>
          <a:xfrm flipH="1" flipV="1">
            <a:off x="6444208" y="2564904"/>
            <a:ext cx="936104" cy="3168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4088091" y="5733256"/>
            <a:ext cx="32922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20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038831" y="399534"/>
            <a:ext cx="2653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KUMMIN LISÄYS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6444208" y="1466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120268" y="2204864"/>
            <a:ext cx="3944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r>
              <a:rPr lang="fi-FI" dirty="0" smtClean="0"/>
              <a:t>Valitse kummi</a:t>
            </a:r>
          </a:p>
          <a:p>
            <a:endParaRPr lang="fi-FI" dirty="0" smtClean="0"/>
          </a:p>
          <a:p>
            <a:r>
              <a:rPr lang="fi-FI" dirty="0" smtClean="0"/>
              <a:t>Jos kummi muusta kuin omasta klubista, valitse </a:t>
            </a:r>
            <a:r>
              <a:rPr lang="fi-FI" b="1" dirty="0" smtClean="0"/>
              <a:t>Muuta klubia</a:t>
            </a:r>
          </a:p>
          <a:p>
            <a:endParaRPr lang="fi-FI" dirty="0" smtClean="0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t="23665" r="33620" b="67546"/>
          <a:stretch/>
        </p:blipFill>
        <p:spPr bwMode="auto">
          <a:xfrm>
            <a:off x="461298" y="1242680"/>
            <a:ext cx="6480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7" t="22853" r="28423" b="26606"/>
          <a:stretch/>
        </p:blipFill>
        <p:spPr bwMode="auto">
          <a:xfrm>
            <a:off x="461298" y="1988840"/>
            <a:ext cx="463304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8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21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" y="259283"/>
            <a:ext cx="3410329" cy="1066503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5407"/>
            <a:ext cx="7020272" cy="252291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" y="1285191"/>
            <a:ext cx="2222742" cy="2172063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3446974" y="1052513"/>
            <a:ext cx="559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Ota erotettu jäsen uudestaan jäseneksi:</a:t>
            </a:r>
            <a:endParaRPr lang="fi-FI" b="1" dirty="0"/>
          </a:p>
          <a:p>
            <a:endParaRPr lang="fi-FI" b="1" dirty="0" smtClean="0"/>
          </a:p>
          <a:p>
            <a:r>
              <a:rPr lang="fi-FI" dirty="0" smtClean="0"/>
              <a:t>Haetaan jäsen joko                 valikosta kohta </a:t>
            </a:r>
            <a:r>
              <a:rPr lang="fi-FI" b="1" dirty="0" smtClean="0"/>
              <a:t>palaava jäsen </a:t>
            </a:r>
            <a:r>
              <a:rPr lang="fi-FI" dirty="0" smtClean="0"/>
              <a:t>tai                 valikosta kohdasta </a:t>
            </a:r>
            <a:r>
              <a:rPr lang="fi-FI" b="1" dirty="0" smtClean="0"/>
              <a:t>erotetut jäsenet</a:t>
            </a:r>
          </a:p>
          <a:p>
            <a:endParaRPr lang="fi-FI" dirty="0"/>
          </a:p>
          <a:p>
            <a:r>
              <a:rPr lang="fi-FI" dirty="0" smtClean="0"/>
              <a:t>Kun jäsen on löydetty painetaan </a:t>
            </a:r>
          </a:p>
          <a:p>
            <a:r>
              <a:rPr lang="fi-FI" dirty="0" smtClean="0"/>
              <a:t>Annetaan voimassaolopäivä ja jäsenluokka (valikosta) sitten painetaan              tulee </a:t>
            </a:r>
            <a:r>
              <a:rPr lang="fi-FI" b="1" dirty="0" smtClean="0"/>
              <a:t>vahvistus</a:t>
            </a:r>
            <a:endParaRPr lang="fi-FI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787" y="1668398"/>
            <a:ext cx="962025" cy="285750"/>
          </a:xfrm>
          <a:prstGeom prst="rect">
            <a:avLst/>
          </a:prstGeom>
        </p:spPr>
      </p:pic>
      <p:cxnSp>
        <p:nvCxnSpPr>
          <p:cNvPr id="9" name="Suora nuoliyhdysviiva 8"/>
          <p:cNvCxnSpPr/>
          <p:nvPr/>
        </p:nvCxnSpPr>
        <p:spPr>
          <a:xfrm flipH="1" flipV="1">
            <a:off x="899592" y="476672"/>
            <a:ext cx="4639195" cy="1176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 flipV="1">
            <a:off x="899592" y="1802174"/>
            <a:ext cx="3672408" cy="473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Kuv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931" y="1954148"/>
            <a:ext cx="952500" cy="266700"/>
          </a:xfrm>
          <a:prstGeom prst="rect">
            <a:avLst/>
          </a:prstGeom>
        </p:spPr>
      </p:pic>
      <p:cxnSp>
        <p:nvCxnSpPr>
          <p:cNvPr id="18" name="Suora nuoliyhdysviiva 17"/>
          <p:cNvCxnSpPr/>
          <p:nvPr/>
        </p:nvCxnSpPr>
        <p:spPr>
          <a:xfrm>
            <a:off x="6027057" y="2038771"/>
            <a:ext cx="473755" cy="25216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Kuv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9331" y="2780253"/>
            <a:ext cx="906351" cy="302117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1271" y="3665152"/>
            <a:ext cx="2078983" cy="1362467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4917" y="3340453"/>
            <a:ext cx="800100" cy="238125"/>
          </a:xfrm>
          <a:prstGeom prst="rect">
            <a:avLst/>
          </a:prstGeom>
        </p:spPr>
      </p:pic>
      <p:cxnSp>
        <p:nvCxnSpPr>
          <p:cNvPr id="24" name="Suora nuoliyhdysviiva 23"/>
          <p:cNvCxnSpPr/>
          <p:nvPr/>
        </p:nvCxnSpPr>
        <p:spPr>
          <a:xfrm>
            <a:off x="7505700" y="3082370"/>
            <a:ext cx="276531" cy="839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Kuva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7818" y="5074757"/>
            <a:ext cx="2082394" cy="1066041"/>
          </a:xfrm>
          <a:prstGeom prst="rect">
            <a:avLst/>
          </a:prstGeom>
        </p:spPr>
      </p:pic>
      <p:cxnSp>
        <p:nvCxnSpPr>
          <p:cNvPr id="31" name="Suora nuoliyhdysviiva 30"/>
          <p:cNvCxnSpPr/>
          <p:nvPr/>
        </p:nvCxnSpPr>
        <p:spPr>
          <a:xfrm flipH="1">
            <a:off x="7620000" y="3497119"/>
            <a:ext cx="696416" cy="1698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7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22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0"/>
          <a:stretch/>
        </p:blipFill>
        <p:spPr>
          <a:xfrm>
            <a:off x="0" y="221569"/>
            <a:ext cx="3506480" cy="173034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945"/>
            <a:ext cx="5070072" cy="273572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435"/>
            <a:ext cx="2954036" cy="1310853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5092727" y="2153245"/>
            <a:ext cx="40512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/>
              <a:t>Siirtojäsen:</a:t>
            </a:r>
          </a:p>
          <a:p>
            <a:r>
              <a:rPr lang="fi-FI" sz="1600" dirty="0" smtClean="0"/>
              <a:t>Valitaan </a:t>
            </a:r>
            <a:r>
              <a:rPr lang="fi-FI" sz="1600" b="1" dirty="0" smtClean="0"/>
              <a:t>lisää jäsen </a:t>
            </a:r>
            <a:r>
              <a:rPr lang="fi-FI" sz="1600" dirty="0" smtClean="0"/>
              <a:t>valikosta kohta  </a:t>
            </a:r>
          </a:p>
          <a:p>
            <a:r>
              <a:rPr lang="fi-FI" sz="1600" dirty="0"/>
              <a:t> </a:t>
            </a:r>
            <a:r>
              <a:rPr lang="fi-FI" sz="1600" dirty="0" smtClean="0"/>
              <a:t>               . </a:t>
            </a:r>
          </a:p>
          <a:p>
            <a:endParaRPr lang="fi-FI" sz="1600" dirty="0"/>
          </a:p>
          <a:p>
            <a:r>
              <a:rPr lang="fi-FI" sz="1600" dirty="0" smtClean="0"/>
              <a:t>Avautuvasta valikosta valitaan               kohta.</a:t>
            </a:r>
          </a:p>
          <a:p>
            <a:r>
              <a:rPr lang="fi-FI" sz="1600" dirty="0" smtClean="0"/>
              <a:t>Anna avautuvaan ikkunaan </a:t>
            </a:r>
            <a:r>
              <a:rPr lang="fi-FI" sz="1600" dirty="0" err="1" smtClean="0"/>
              <a:t>mahdolli-simman</a:t>
            </a:r>
            <a:r>
              <a:rPr lang="fi-FI" sz="1600" dirty="0" smtClean="0"/>
              <a:t> paljon tietoa, että varmistetaan oikea henkilö. Lopuksi painetaan              .</a:t>
            </a:r>
          </a:p>
          <a:p>
            <a:r>
              <a:rPr lang="fi-FI" sz="1600" dirty="0" smtClean="0"/>
              <a:t>Avautuu ikkuna jossa ovat siirrettävän jäsenen tiedot. Painetaan               </a:t>
            </a:r>
          </a:p>
          <a:p>
            <a:endParaRPr lang="fi-FI" sz="1600" dirty="0"/>
          </a:p>
          <a:p>
            <a:r>
              <a:rPr lang="fi-FI" sz="1600" dirty="0" smtClean="0"/>
              <a:t>Avautuu ikkuna johon lisätään siirtymispäivä sekä jäsenlaji ja painetaan</a:t>
            </a:r>
          </a:p>
          <a:p>
            <a:endParaRPr lang="fi-FI" sz="1600" dirty="0" smtClean="0"/>
          </a:p>
          <a:p>
            <a:r>
              <a:rPr lang="fi-FI" sz="1600" dirty="0" smtClean="0"/>
              <a:t>Avautuu ikkuna, jossa tulee </a:t>
            </a:r>
            <a:r>
              <a:rPr lang="fi-FI" sz="1600" b="1" dirty="0" smtClean="0"/>
              <a:t>vahvistus</a:t>
            </a:r>
            <a:r>
              <a:rPr lang="fi-FI" dirty="0" smtClean="0"/>
              <a:t>           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196" y="1086742"/>
            <a:ext cx="3410329" cy="1066503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0968" y="2790825"/>
            <a:ext cx="962025" cy="28575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4536" y="3268988"/>
            <a:ext cx="933831" cy="24574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8318" y="4194961"/>
            <a:ext cx="771525" cy="219075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4812" y="4693268"/>
            <a:ext cx="906351" cy="302117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0968" y="5651917"/>
            <a:ext cx="6381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23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4" y="908720"/>
            <a:ext cx="7985126" cy="3728071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61925" y="4869160"/>
            <a:ext cx="451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Raportit valikko:</a:t>
            </a:r>
          </a:p>
          <a:p>
            <a:endParaRPr lang="fi-FI" b="1" dirty="0"/>
          </a:p>
          <a:p>
            <a:r>
              <a:rPr lang="fi-FI" dirty="0" smtClean="0"/>
              <a:t>Valitaan raportti vasemmasta laatikosta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60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24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" y="1052513"/>
            <a:ext cx="3934782" cy="301695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89" y="1063774"/>
            <a:ext cx="5069098" cy="2581249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0" y="428958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smtClean="0"/>
              <a:t>Raportit:</a:t>
            </a:r>
          </a:p>
          <a:p>
            <a:pPr algn="ctr"/>
            <a:endParaRPr lang="fi-FI" b="1" dirty="0" smtClean="0"/>
          </a:p>
          <a:p>
            <a:r>
              <a:rPr lang="fi-FI" b="1" dirty="0" smtClean="0"/>
              <a:t>Klubin osallistujalista			Klubin kuukauden raportointi historia - 					Yksityiskohtainen</a:t>
            </a:r>
          </a:p>
          <a:p>
            <a:endParaRPr lang="fi-FI" b="1" dirty="0"/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7201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25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" y="785140"/>
            <a:ext cx="4716016" cy="217624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" y="2994177"/>
            <a:ext cx="3569396" cy="3099119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4906144" y="1196975"/>
            <a:ext cx="3294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/>
              <a:t>Raportit:</a:t>
            </a:r>
          </a:p>
          <a:p>
            <a:pPr algn="ctr"/>
            <a:endParaRPr lang="fi-FI" b="1" dirty="0"/>
          </a:p>
          <a:p>
            <a:r>
              <a:rPr lang="fi-FI" b="1" dirty="0" smtClean="0"/>
              <a:t>Kuukauden jäsenraportti</a:t>
            </a:r>
          </a:p>
          <a:p>
            <a:endParaRPr lang="fi-FI" b="1" dirty="0"/>
          </a:p>
          <a:p>
            <a:r>
              <a:rPr lang="fi-FI" dirty="0" smtClean="0"/>
              <a:t>Annetaan haluttu kuukausi ja vuosi</a:t>
            </a:r>
            <a:endParaRPr lang="fi-FI" b="1" dirty="0"/>
          </a:p>
        </p:txBody>
      </p:sp>
      <p:cxnSp>
        <p:nvCxnSpPr>
          <p:cNvPr id="8" name="Suora nuoliyhdysviiva 7"/>
          <p:cNvCxnSpPr/>
          <p:nvPr/>
        </p:nvCxnSpPr>
        <p:spPr>
          <a:xfrm flipH="1" flipV="1">
            <a:off x="3707904" y="1996271"/>
            <a:ext cx="2520280" cy="352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8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26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" y="1226602"/>
            <a:ext cx="4673349" cy="330389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26" y="908720"/>
            <a:ext cx="4412456" cy="4320703"/>
          </a:xfrm>
          <a:prstGeom prst="rect">
            <a:avLst/>
          </a:prstGeom>
        </p:spPr>
      </p:pic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0" y="4764686"/>
            <a:ext cx="9055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b="1" dirty="0" smtClean="0"/>
          </a:p>
          <a:p>
            <a:pPr algn="ctr"/>
            <a:endParaRPr lang="fi-FI" b="1" dirty="0"/>
          </a:p>
          <a:p>
            <a:pPr algn="ctr"/>
            <a:r>
              <a:rPr lang="fi-FI" b="1" dirty="0" smtClean="0"/>
              <a:t>Raportit</a:t>
            </a:r>
            <a:r>
              <a:rPr lang="fi-FI" b="1" dirty="0"/>
              <a:t>:</a:t>
            </a:r>
          </a:p>
          <a:p>
            <a:pPr algn="ctr"/>
            <a:endParaRPr lang="fi-FI" b="1" dirty="0"/>
          </a:p>
          <a:p>
            <a:r>
              <a:rPr lang="fi-FI" b="1" dirty="0" smtClean="0"/>
              <a:t>Klubin jäsenluettelo</a:t>
            </a:r>
            <a:r>
              <a:rPr lang="fi-FI" b="1" dirty="0"/>
              <a:t>			</a:t>
            </a:r>
            <a:r>
              <a:rPr lang="fi-FI" b="1" dirty="0" smtClean="0"/>
              <a:t>       Klubin jäsenlistan jäsentiedot</a:t>
            </a:r>
            <a:r>
              <a:rPr lang="fi-FI" b="1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8082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6372200" y="59912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27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6" y="907570"/>
            <a:ext cx="4302935" cy="242040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" y="2768690"/>
            <a:ext cx="4530018" cy="3324606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5220071" y="1043195"/>
            <a:ext cx="33843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/>
              <a:t>Raportit:</a:t>
            </a:r>
          </a:p>
          <a:p>
            <a:pPr algn="ctr"/>
            <a:endParaRPr lang="fi-FI" b="1" dirty="0"/>
          </a:p>
          <a:p>
            <a:r>
              <a:rPr lang="fi-FI" b="1" dirty="0" smtClean="0"/>
              <a:t>Perheyksikön raportti</a:t>
            </a:r>
            <a:endParaRPr lang="fi-FI" b="1" dirty="0"/>
          </a:p>
          <a:p>
            <a:endParaRPr lang="fi-FI" b="1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b="1" dirty="0" err="1" smtClean="0"/>
              <a:t>Lionsklubin</a:t>
            </a:r>
            <a:r>
              <a:rPr lang="fi-FI" b="1" dirty="0" smtClean="0"/>
              <a:t> virkailijailmoitus tälle kaudelle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87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28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422"/>
            <a:ext cx="5074992" cy="3366776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" y="1953529"/>
            <a:ext cx="5081742" cy="4135820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5086450" y="584200"/>
            <a:ext cx="40279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/>
              <a:t>Raportit:</a:t>
            </a:r>
          </a:p>
          <a:p>
            <a:pPr algn="ctr"/>
            <a:endParaRPr lang="fi-FI" b="1" dirty="0"/>
          </a:p>
          <a:p>
            <a:r>
              <a:rPr lang="fi-FI" b="1" dirty="0" err="1" smtClean="0"/>
              <a:t>Lionsklubin</a:t>
            </a:r>
            <a:r>
              <a:rPr lang="fi-FI" b="1" dirty="0" smtClean="0"/>
              <a:t> </a:t>
            </a:r>
            <a:r>
              <a:rPr lang="fi-FI" b="1" dirty="0"/>
              <a:t>virkailijailmoitus </a:t>
            </a:r>
            <a:r>
              <a:rPr lang="fi-FI" b="1" dirty="0" smtClean="0"/>
              <a:t>ensi </a:t>
            </a:r>
            <a:r>
              <a:rPr lang="fi-FI" b="1" dirty="0"/>
              <a:t>kaudelle</a:t>
            </a:r>
          </a:p>
          <a:p>
            <a:endParaRPr lang="fi-FI" b="1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b="1" dirty="0" err="1" smtClean="0"/>
              <a:t>Lionsklubin</a:t>
            </a:r>
            <a:r>
              <a:rPr lang="fi-FI" b="1" dirty="0" smtClean="0"/>
              <a:t> yhteystietolista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7124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29</a:t>
            </a:fld>
            <a:endParaRPr lang="fi-FI" altLang="fi-FI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4734334" y="1196975"/>
            <a:ext cx="44096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Oma Klubi – Klubin tiedot</a:t>
            </a:r>
          </a:p>
          <a:p>
            <a:endParaRPr lang="fi-FI" b="1" dirty="0"/>
          </a:p>
          <a:p>
            <a:r>
              <a:rPr lang="fi-FI" sz="1600" dirty="0" smtClean="0"/>
              <a:t>Tässä osiossa tietoja klubista: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Nimi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Klubin kv.-numero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Perustamispäivämäärä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Klubin piiri  ja piirin </a:t>
            </a:r>
            <a:r>
              <a:rPr lang="fi-FI" sz="1600" dirty="0" err="1" smtClean="0"/>
              <a:t>kv</a:t>
            </a:r>
            <a:r>
              <a:rPr lang="fi-FI" sz="1600" dirty="0" smtClean="0"/>
              <a:t>-numero</a:t>
            </a:r>
          </a:p>
          <a:p>
            <a:endParaRPr lang="fi-FI" sz="1600" dirty="0" smtClean="0"/>
          </a:p>
          <a:p>
            <a:r>
              <a:rPr lang="fi-FI" sz="1600" dirty="0" smtClean="0"/>
              <a:t>Muutettavia tietoja klubista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Kokouspaikka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Kokouspaikan osoite, postinumero ja kaupunki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Kokousviikko </a:t>
            </a:r>
            <a:r>
              <a:rPr lang="fi-FI" sz="1100" dirty="0" smtClean="0"/>
              <a:t>(annetaan monesko vko/ kk)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Kokouksen </a:t>
            </a:r>
            <a:r>
              <a:rPr lang="fi-FI" sz="1600" dirty="0" smtClean="0"/>
              <a:t>päivä </a:t>
            </a:r>
            <a:r>
              <a:rPr lang="fi-FI" sz="1100" dirty="0" smtClean="0"/>
              <a:t>(minä </a:t>
            </a:r>
            <a:r>
              <a:rPr lang="fi-FI" sz="1100" dirty="0"/>
              <a:t>viikonpäivänä kokous on</a:t>
            </a:r>
            <a:r>
              <a:rPr lang="fi-FI" sz="11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Aika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Sekä samat tiedot uudestaan 2 kokouspaikka kohtiin tarvittaessa.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Lopuksi paina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866"/>
            <a:ext cx="4177678" cy="5396438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5973266"/>
            <a:ext cx="6191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29701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8E2D604-329A-44A9-A601-FCD78DAB74BA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3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9702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580112" cy="44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179512" y="58420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KIRJAUTUMINEN</a:t>
            </a:r>
            <a:endParaRPr lang="fi-FI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5868144" y="184482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Anna käyttäjätunnus ja salasana </a:t>
            </a:r>
          </a:p>
          <a:p>
            <a:endParaRPr lang="fi-FI" dirty="0"/>
          </a:p>
          <a:p>
            <a:r>
              <a:rPr lang="fi-FI" dirty="0" smtClean="0"/>
              <a:t>Paina </a:t>
            </a:r>
            <a:endParaRPr lang="fi-FI" dirty="0"/>
          </a:p>
        </p:txBody>
      </p:sp>
      <p:cxnSp>
        <p:nvCxnSpPr>
          <p:cNvPr id="9" name="Suora nuoliyhdysviiva 8"/>
          <p:cNvCxnSpPr/>
          <p:nvPr/>
        </p:nvCxnSpPr>
        <p:spPr>
          <a:xfrm flipH="1">
            <a:off x="2699792" y="2060848"/>
            <a:ext cx="316835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>
            <a:off x="2627784" y="2348880"/>
            <a:ext cx="324036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55384"/>
            <a:ext cx="971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30</a:t>
            </a:fld>
            <a:endParaRPr lang="fi-FI" altLang="fi-FI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4734334" y="1196975"/>
            <a:ext cx="4409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Paikalliset nimikkeet</a:t>
            </a:r>
          </a:p>
          <a:p>
            <a:endParaRPr lang="fi-FI" b="1" dirty="0"/>
          </a:p>
          <a:p>
            <a:r>
              <a:rPr lang="fi-FI" sz="1600" dirty="0" smtClean="0"/>
              <a:t>Toiminnolla voidaan lisätä klubin virkailijoiden nimikkeitä jos nimike puuttuu järjestelmästä.</a:t>
            </a:r>
          </a:p>
          <a:p>
            <a:endParaRPr lang="fi-FI" sz="1600" dirty="0" smtClean="0"/>
          </a:p>
          <a:p>
            <a:r>
              <a:rPr lang="fi-FI" sz="1600" dirty="0" smtClean="0"/>
              <a:t>Valitse Lisää paikallinen nimike</a:t>
            </a:r>
          </a:p>
          <a:p>
            <a:endParaRPr lang="fi-FI" sz="1600" dirty="0"/>
          </a:p>
          <a:p>
            <a:r>
              <a:rPr lang="fi-FI" sz="1600" dirty="0" smtClean="0"/>
              <a:t>ja anna virkailijan arvo tämän jälkeen aukeavaan ikkunaan.</a:t>
            </a:r>
          </a:p>
          <a:p>
            <a:endParaRPr lang="fi-FI" sz="1600" dirty="0"/>
          </a:p>
          <a:p>
            <a:r>
              <a:rPr lang="fi-FI" sz="1600" dirty="0" smtClean="0"/>
              <a:t>Lopuksi paina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8" y="3789363"/>
            <a:ext cx="619125" cy="190500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35831" r="56769" b="50106"/>
          <a:stretch/>
        </p:blipFill>
        <p:spPr bwMode="auto">
          <a:xfrm>
            <a:off x="323528" y="1311554"/>
            <a:ext cx="3600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35492" r="52044" b="50445"/>
          <a:stretch/>
        </p:blipFill>
        <p:spPr bwMode="auto">
          <a:xfrm>
            <a:off x="312943" y="2991454"/>
            <a:ext cx="3852010" cy="102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9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31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655"/>
            <a:ext cx="5990859" cy="5008984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5960879" y="1196752"/>
            <a:ext cx="318312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Virkailijat:</a:t>
            </a:r>
          </a:p>
          <a:p>
            <a:endParaRPr lang="fi-FI" sz="1400" dirty="0"/>
          </a:p>
          <a:p>
            <a:r>
              <a:rPr lang="fi-FI" sz="1400" dirty="0" smtClean="0"/>
              <a:t>Virkailijat osiossa kauden virkailijoiden tiedot, virkailijan kauden päättäminen  </a:t>
            </a:r>
          </a:p>
          <a:p>
            <a:r>
              <a:rPr lang="fi-FI" sz="1400" dirty="0" smtClean="0"/>
              <a:t>ja virkailijan lisääminen</a:t>
            </a:r>
          </a:p>
          <a:p>
            <a:r>
              <a:rPr lang="fi-FI" sz="1400" dirty="0" smtClean="0"/>
              <a:t>(ks. seuraava sivu). </a:t>
            </a:r>
          </a:p>
          <a:p>
            <a:endParaRPr lang="fi-FI" sz="1400" dirty="0"/>
          </a:p>
          <a:p>
            <a:r>
              <a:rPr lang="fi-FI" sz="1400" dirty="0" smtClean="0"/>
              <a:t>Kauden vaihtuessa valitaan</a:t>
            </a:r>
          </a:p>
          <a:p>
            <a:r>
              <a:rPr lang="fi-FI" sz="1400" dirty="0" smtClean="0"/>
              <a:t>                        ja lisätään tulevan kauden virkailijat.</a:t>
            </a:r>
          </a:p>
          <a:p>
            <a:endParaRPr lang="fi-FI" sz="1400" dirty="0"/>
          </a:p>
          <a:p>
            <a:r>
              <a:rPr lang="fi-FI" sz="1400" dirty="0" smtClean="0"/>
              <a:t>Edelliset vuodet kohdasta</a:t>
            </a:r>
          </a:p>
          <a:p>
            <a:r>
              <a:rPr lang="fi-FI" sz="1400" dirty="0" smtClean="0"/>
              <a:t>                 pääsee tarkastelemaan klubin aikaisempien kausien virkailijoita.</a:t>
            </a:r>
          </a:p>
          <a:p>
            <a:endParaRPr lang="fi-FI" sz="1400" dirty="0" smtClean="0"/>
          </a:p>
          <a:p>
            <a:r>
              <a:rPr lang="fi-FI" sz="1400" dirty="0" smtClean="0"/>
              <a:t>Virkailijan tyyppi kohdasta pääset valitsemaan klubivirkailijan ja paikallisen nimikkeen välillä.</a:t>
            </a:r>
            <a:endParaRPr lang="fi-FI" sz="1400" dirty="0"/>
          </a:p>
          <a:p>
            <a:r>
              <a:rPr lang="fi-FI" sz="1400" dirty="0" smtClean="0"/>
              <a:t> </a:t>
            </a:r>
            <a:endParaRPr lang="fi-FI" sz="1400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006" y="2149736"/>
            <a:ext cx="1104687" cy="216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902" y="2437526"/>
            <a:ext cx="648001" cy="2160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219" y="3257033"/>
            <a:ext cx="945000" cy="216000"/>
          </a:xfrm>
          <a:prstGeom prst="rect">
            <a:avLst/>
          </a:prstGeom>
        </p:spPr>
      </p:pic>
      <p:cxnSp>
        <p:nvCxnSpPr>
          <p:cNvPr id="13" name="Suora nuoliyhdysviiva 12"/>
          <p:cNvCxnSpPr/>
          <p:nvPr/>
        </p:nvCxnSpPr>
        <p:spPr>
          <a:xfrm flipH="1" flipV="1">
            <a:off x="656157" y="1840807"/>
            <a:ext cx="5304722" cy="13001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4077072"/>
            <a:ext cx="870372" cy="244792"/>
          </a:xfrm>
          <a:prstGeom prst="rect">
            <a:avLst/>
          </a:prstGeom>
        </p:spPr>
      </p:pic>
      <p:cxnSp>
        <p:nvCxnSpPr>
          <p:cNvPr id="17" name="Suora nuoliyhdysviiva 16"/>
          <p:cNvCxnSpPr/>
          <p:nvPr/>
        </p:nvCxnSpPr>
        <p:spPr>
          <a:xfrm flipH="1" flipV="1">
            <a:off x="261229" y="2058706"/>
            <a:ext cx="5699650" cy="20183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43153" r="64172" b="50254"/>
          <a:stretch/>
        </p:blipFill>
        <p:spPr bwMode="auto">
          <a:xfrm>
            <a:off x="5960879" y="5604956"/>
            <a:ext cx="14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uora nuoliyhdysviiva 18"/>
          <p:cNvCxnSpPr/>
          <p:nvPr/>
        </p:nvCxnSpPr>
        <p:spPr>
          <a:xfrm flipH="1" flipV="1">
            <a:off x="971600" y="1556792"/>
            <a:ext cx="5045619" cy="41764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1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32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>
            <a:off x="0" y="862012"/>
            <a:ext cx="5364088" cy="249498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96952"/>
            <a:ext cx="5474619" cy="313250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5691981" y="1624012"/>
            <a:ext cx="33281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Virkailijan lisääminen:</a:t>
            </a:r>
          </a:p>
          <a:p>
            <a:endParaRPr lang="fi-FI" dirty="0"/>
          </a:p>
          <a:p>
            <a:r>
              <a:rPr lang="fi-FI" dirty="0" smtClean="0"/>
              <a:t>Valitaan oikea kausi ja painetaan avoimen virkailijan kohdalta             . Avautuvassa </a:t>
            </a:r>
          </a:p>
          <a:p>
            <a:r>
              <a:rPr lang="fi-FI" dirty="0" smtClean="0"/>
              <a:t>Ikkunassa paina             . 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Avautuu ikkuna josta jäsenen kohtaa napauttamalla virkailija valitaan.</a:t>
            </a:r>
          </a:p>
          <a:p>
            <a:endParaRPr lang="fi-FI" dirty="0"/>
          </a:p>
          <a:p>
            <a:r>
              <a:rPr lang="fi-FI" b="1" dirty="0" smtClean="0"/>
              <a:t>Jatkuu seuraavalla sivulla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047" y="862012"/>
            <a:ext cx="1457325" cy="7620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5085" y="861850"/>
            <a:ext cx="742950" cy="762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618" y="861850"/>
            <a:ext cx="771525" cy="7620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4998" y="2768383"/>
            <a:ext cx="694414" cy="239455"/>
          </a:xfrm>
          <a:prstGeom prst="rect">
            <a:avLst/>
          </a:prstGeom>
        </p:spPr>
      </p:pic>
      <p:cxnSp>
        <p:nvCxnSpPr>
          <p:cNvPr id="13" name="Suora nuoliyhdysviiva 12"/>
          <p:cNvCxnSpPr/>
          <p:nvPr/>
        </p:nvCxnSpPr>
        <p:spPr>
          <a:xfrm flipH="1" flipV="1">
            <a:off x="2623939" y="2420888"/>
            <a:ext cx="3202546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Kuva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1753" y="3078956"/>
            <a:ext cx="750512" cy="2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33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203"/>
            <a:ext cx="6171446" cy="284786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4525"/>
            <a:ext cx="6171446" cy="2385163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6188389" y="1088294"/>
            <a:ext cx="29556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Virkailijan lisääminen</a:t>
            </a:r>
            <a:r>
              <a:rPr lang="fi-FI" b="1" dirty="0" smtClean="0"/>
              <a:t>:</a:t>
            </a:r>
          </a:p>
          <a:p>
            <a:endParaRPr lang="fi-FI" b="1" dirty="0">
              <a:solidFill>
                <a:srgbClr val="FF0000"/>
              </a:solidFill>
            </a:endParaRPr>
          </a:p>
          <a:p>
            <a:r>
              <a:rPr lang="fi-FI" b="1" dirty="0" smtClean="0">
                <a:solidFill>
                  <a:srgbClr val="FF0000"/>
                </a:solidFill>
              </a:rPr>
              <a:t>Jatkuu edelliseltä sivulta</a:t>
            </a:r>
          </a:p>
          <a:p>
            <a:endParaRPr lang="fi-FI" b="1" dirty="0" smtClean="0"/>
          </a:p>
          <a:p>
            <a:r>
              <a:rPr lang="fi-FI" dirty="0" smtClean="0"/>
              <a:t>Tarkastetaan avautuneesta ikkunasta, että on valittu oikea jäsen. </a:t>
            </a:r>
          </a:p>
          <a:p>
            <a:r>
              <a:rPr lang="fi-FI" dirty="0" smtClean="0"/>
              <a:t>Vahvistetaan valinta painamalla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Lopuksi avautuu </a:t>
            </a:r>
            <a:r>
              <a:rPr lang="fi-FI" b="1" dirty="0" smtClean="0"/>
              <a:t>vahvistusikkuna </a:t>
            </a:r>
            <a:endParaRPr lang="fi-FI" b="1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3352793"/>
            <a:ext cx="7810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34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43"/>
          <a:stretch/>
        </p:blipFill>
        <p:spPr>
          <a:xfrm>
            <a:off x="-1" y="844466"/>
            <a:ext cx="3635897" cy="200847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43"/>
          <a:stretch/>
        </p:blipFill>
        <p:spPr>
          <a:xfrm>
            <a:off x="-1" y="3205445"/>
            <a:ext cx="3635897" cy="2455517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4067944" y="1987254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Virkailijan </a:t>
            </a:r>
            <a:r>
              <a:rPr lang="fi-FI" b="1" dirty="0" smtClean="0"/>
              <a:t>kauden päättäminen:</a:t>
            </a:r>
            <a:endParaRPr lang="fi-FI" b="1" dirty="0"/>
          </a:p>
          <a:p>
            <a:endParaRPr lang="fi-FI" dirty="0"/>
          </a:p>
          <a:p>
            <a:r>
              <a:rPr lang="fi-FI" dirty="0"/>
              <a:t>Valitaan </a:t>
            </a:r>
            <a:r>
              <a:rPr lang="fi-FI" dirty="0" smtClean="0"/>
              <a:t>virkailijan </a:t>
            </a:r>
            <a:r>
              <a:rPr lang="fi-FI" dirty="0"/>
              <a:t>kohdalta             . Avautuvassa </a:t>
            </a:r>
            <a:r>
              <a:rPr lang="fi-FI" dirty="0" smtClean="0"/>
              <a:t>Ikkunassa tarkasta tiedot ja  paina               painiketta. </a:t>
            </a:r>
          </a:p>
          <a:p>
            <a:endParaRPr lang="fi-FI" dirty="0"/>
          </a:p>
          <a:p>
            <a:r>
              <a:rPr lang="fi-FI" dirty="0"/>
              <a:t>Avautuu </a:t>
            </a:r>
            <a:r>
              <a:rPr lang="fi-FI" dirty="0" smtClean="0"/>
              <a:t>vahvistusikkuna.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499" y="850024"/>
            <a:ext cx="1619250" cy="103822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749" y="844466"/>
            <a:ext cx="1066800" cy="119062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4735" y="855295"/>
            <a:ext cx="1123950" cy="119062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487" y="2586236"/>
            <a:ext cx="1343025" cy="2667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5499" y="3139294"/>
            <a:ext cx="781050" cy="295275"/>
          </a:xfrm>
          <a:prstGeom prst="rect">
            <a:avLst/>
          </a:prstGeom>
        </p:spPr>
      </p:pic>
      <p:cxnSp>
        <p:nvCxnSpPr>
          <p:cNvPr id="18" name="Suora nuoliyhdysviiva 17"/>
          <p:cNvCxnSpPr/>
          <p:nvPr/>
        </p:nvCxnSpPr>
        <p:spPr>
          <a:xfrm flipH="1" flipV="1">
            <a:off x="6444208" y="1385143"/>
            <a:ext cx="1175791" cy="11984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35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2066837"/>
            <a:ext cx="1695461" cy="1008112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0807"/>
            <a:ext cx="1187624" cy="152889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082"/>
            <a:ext cx="3846171" cy="272153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19" y="3394083"/>
            <a:ext cx="5094799" cy="140307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4211960" y="1052513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Lisää seuraavan kauden virkailijat</a:t>
            </a:r>
            <a:r>
              <a:rPr lang="fi-FI" dirty="0" smtClean="0"/>
              <a:t>:</a:t>
            </a:r>
          </a:p>
          <a:p>
            <a:endParaRPr lang="fi-FI" dirty="0"/>
          </a:p>
          <a:p>
            <a:r>
              <a:rPr lang="fi-FI" dirty="0" smtClean="0"/>
              <a:t>Valitse Omat </a:t>
            </a:r>
            <a:r>
              <a:rPr lang="fi-FI" dirty="0" err="1" smtClean="0"/>
              <a:t>lionsklubit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 Virkailijat</a:t>
            </a:r>
            <a:endParaRPr lang="fi-FI" dirty="0" smtClean="0"/>
          </a:p>
          <a:p>
            <a:r>
              <a:rPr lang="fi-FI" dirty="0" smtClean="0"/>
              <a:t>Seuraavan kauden virkailijoiden lisäämisessä valitaan </a:t>
            </a:r>
          </a:p>
          <a:p>
            <a:endParaRPr lang="fi-FI" dirty="0"/>
          </a:p>
          <a:p>
            <a:r>
              <a:rPr lang="fi-FI" dirty="0" smtClean="0"/>
              <a:t>Virkailijat lisätään kuten edellä.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6915" y="2238627"/>
            <a:ext cx="1198921" cy="274039"/>
          </a:xfrm>
          <a:prstGeom prst="rect">
            <a:avLst/>
          </a:prstGeom>
        </p:spPr>
      </p:pic>
      <p:cxnSp>
        <p:nvCxnSpPr>
          <p:cNvPr id="10" name="Suora nuoliyhdysviiva 9"/>
          <p:cNvCxnSpPr/>
          <p:nvPr/>
        </p:nvCxnSpPr>
        <p:spPr>
          <a:xfrm flipH="1">
            <a:off x="1187624" y="2218494"/>
            <a:ext cx="5365576" cy="588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Suorakulmio 8"/>
          <p:cNvSpPr/>
          <p:nvPr/>
        </p:nvSpPr>
        <p:spPr>
          <a:xfrm>
            <a:off x="4267200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Virkailijan tyyppi kohdasta pääset valitsemaan klubivirkailijan ja paikallisen nimikkeen välillä.</a:t>
            </a:r>
          </a:p>
        </p:txBody>
      </p:sp>
    </p:spTree>
    <p:extLst>
      <p:ext uri="{BB962C8B-B14F-4D97-AF65-F5344CB8AC3E}">
        <p14:creationId xmlns:p14="http://schemas.microsoft.com/office/powerpoint/2010/main" val="3658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36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OMA LIONSKLUBI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" y="768866"/>
            <a:ext cx="4352756" cy="315529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56" y="777165"/>
            <a:ext cx="3161086" cy="411805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457200" y="4149080"/>
            <a:ext cx="3754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Tiliotteet:</a:t>
            </a:r>
          </a:p>
          <a:p>
            <a:r>
              <a:rPr lang="fi-FI" dirty="0" smtClean="0"/>
              <a:t>Yläreunassa näkyy nykytilanne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Tiliotteelta voi katsoa maksutiedot. Valitaan kuukausi ja painetaan </a:t>
            </a:r>
          </a:p>
          <a:p>
            <a:r>
              <a:rPr lang="fi-FI" dirty="0" smtClean="0"/>
              <a:t>Avautuu tiliote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847" y="5323329"/>
            <a:ext cx="933450" cy="238125"/>
          </a:xfrm>
          <a:prstGeom prst="rect">
            <a:avLst/>
          </a:prstGeom>
        </p:spPr>
      </p:pic>
      <p:cxnSp>
        <p:nvCxnSpPr>
          <p:cNvPr id="9" name="Suora nuoliyhdysviiva 8"/>
          <p:cNvCxnSpPr/>
          <p:nvPr/>
        </p:nvCxnSpPr>
        <p:spPr>
          <a:xfrm flipV="1">
            <a:off x="3275856" y="2060848"/>
            <a:ext cx="576064" cy="24482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 flipV="1">
            <a:off x="3999569" y="3696136"/>
            <a:ext cx="164003" cy="16271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 flipV="1">
            <a:off x="2051720" y="5661248"/>
            <a:ext cx="3816424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 flipV="1">
            <a:off x="5868144" y="3861594"/>
            <a:ext cx="151656" cy="17996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kstiruutu 16"/>
          <p:cNvSpPr txBox="1"/>
          <p:nvPr/>
        </p:nvSpPr>
        <p:spPr>
          <a:xfrm>
            <a:off x="7793286" y="3711515"/>
            <a:ext cx="126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 smtClean="0"/>
              <a:t>Huom</a:t>
            </a:r>
            <a:r>
              <a:rPr lang="fi-FI" sz="1200" dirty="0" smtClean="0"/>
              <a:t>!</a:t>
            </a:r>
            <a:br>
              <a:rPr lang="fi-FI" sz="1200" dirty="0" smtClean="0"/>
            </a:br>
            <a:r>
              <a:rPr lang="fi-FI" sz="1200" dirty="0" smtClean="0"/>
              <a:t>Suoritettaessa maksu SEPA maksuna,</a:t>
            </a:r>
          </a:p>
          <a:p>
            <a:r>
              <a:rPr lang="fi-FI" sz="1200" dirty="0" smtClean="0"/>
              <a:t>Varmista, että euromäärä on</a:t>
            </a:r>
            <a:endParaRPr lang="fi-FI" sz="12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6250373" y="4895220"/>
            <a:ext cx="2769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on laskettu maksukuukauden lionien vaihtokurssilla</a:t>
            </a:r>
          </a:p>
          <a:p>
            <a:r>
              <a:rPr lang="fi-FI" sz="1200" dirty="0">
                <a:hlinkClick r:id="rId6"/>
              </a:rPr>
              <a:t>http://</a:t>
            </a:r>
            <a:r>
              <a:rPr lang="fi-FI" sz="1200" dirty="0" smtClean="0">
                <a:hlinkClick r:id="rId6"/>
              </a:rPr>
              <a:t>www.lionsclubs.org/FI/member-center/resources/finance/resources-contact-rates.php</a:t>
            </a:r>
            <a:endParaRPr lang="fi-FI" sz="1200" dirty="0" smtClean="0"/>
          </a:p>
        </p:txBody>
      </p:sp>
      <p:sp>
        <p:nvSpPr>
          <p:cNvPr id="20" name="Tekstiruutu 19"/>
          <p:cNvSpPr txBox="1"/>
          <p:nvPr/>
        </p:nvSpPr>
        <p:spPr>
          <a:xfrm>
            <a:off x="5868144" y="3059093"/>
            <a:ext cx="1371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CR  =</a:t>
            </a:r>
          </a:p>
          <a:p>
            <a:r>
              <a:rPr lang="fi-FI" sz="1200" dirty="0" smtClean="0"/>
              <a:t>Klubisi on maksanut liikaa.</a:t>
            </a:r>
            <a:endParaRPr lang="fi-FI" sz="1200" dirty="0"/>
          </a:p>
        </p:txBody>
      </p:sp>
      <p:cxnSp>
        <p:nvCxnSpPr>
          <p:cNvPr id="22" name="Suora nuoliyhdysviiva 21"/>
          <p:cNvCxnSpPr/>
          <p:nvPr/>
        </p:nvCxnSpPr>
        <p:spPr>
          <a:xfrm>
            <a:off x="6786563" y="3705424"/>
            <a:ext cx="737765" cy="6062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0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37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dirty="0" smtClean="0"/>
              <a:t>OMA LIONSKLUBI</a:t>
            </a:r>
            <a:endParaRPr lang="fi-FI" alt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1"/>
          <a:stretch/>
        </p:blipFill>
        <p:spPr>
          <a:xfrm>
            <a:off x="14287" y="862855"/>
            <a:ext cx="4197673" cy="242371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2"/>
          <a:stretch/>
        </p:blipFill>
        <p:spPr>
          <a:xfrm>
            <a:off x="14287" y="2013941"/>
            <a:ext cx="4197673" cy="226973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725"/>
            <a:ext cx="4197673" cy="1782155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4572000" y="1052513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Aktiviteetti tavoitteet 1:</a:t>
            </a:r>
          </a:p>
          <a:p>
            <a:endParaRPr lang="fi-FI" dirty="0"/>
          </a:p>
          <a:p>
            <a:r>
              <a:rPr lang="fi-FI" dirty="0" smtClean="0"/>
              <a:t>Aktiviteettitavoite lisätään painamalla</a:t>
            </a:r>
          </a:p>
          <a:p>
            <a:r>
              <a:rPr lang="fi-FI" dirty="0"/>
              <a:t> </a:t>
            </a:r>
            <a:r>
              <a:rPr lang="fi-FI" dirty="0" smtClean="0"/>
              <a:t>            kohtaa.</a:t>
            </a:r>
          </a:p>
          <a:p>
            <a:endParaRPr lang="fi-FI" dirty="0"/>
          </a:p>
          <a:p>
            <a:r>
              <a:rPr lang="fi-FI" dirty="0" smtClean="0"/>
              <a:t>Täytetään tiedot avautuvaan ikkunaan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Ohjelma-alue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Aktiviteetin tyyppi</a:t>
            </a:r>
          </a:p>
          <a:p>
            <a:endParaRPr lang="fi-FI" dirty="0" smtClean="0"/>
          </a:p>
          <a:p>
            <a:r>
              <a:rPr lang="fi-FI" dirty="0" smtClean="0"/>
              <a:t>Edistymisen mittarit vaihtelevat aktiviteetin mukaan. Niitä ovat esim. </a:t>
            </a:r>
          </a:p>
          <a:p>
            <a:r>
              <a:rPr lang="fi-FI" dirty="0" err="1"/>
              <a:t>l</a:t>
            </a:r>
            <a:r>
              <a:rPr lang="fi-FI" dirty="0" err="1" smtClean="0"/>
              <a:t>ion</a:t>
            </a:r>
            <a:r>
              <a:rPr lang="fi-FI" dirty="0" smtClean="0"/>
              <a:t>-tuntien määrä, hankitut varat, lahjoitetut varat, palveltujen määrä yms.</a:t>
            </a:r>
          </a:p>
          <a:p>
            <a:endParaRPr lang="fi-FI" dirty="0"/>
          </a:p>
          <a:p>
            <a:r>
              <a:rPr lang="fi-FI" dirty="0" smtClean="0"/>
              <a:t>Lopuksi paina </a:t>
            </a:r>
          </a:p>
          <a:p>
            <a:endParaRPr lang="fi-FI" dirty="0"/>
          </a:p>
          <a:p>
            <a:r>
              <a:rPr lang="fi-FI" dirty="0" smtClean="0"/>
              <a:t>Aukeaa vahvistusikkuna </a:t>
            </a:r>
          </a:p>
          <a:p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386" y="1946126"/>
            <a:ext cx="904875" cy="257175"/>
          </a:xfrm>
          <a:prstGeom prst="rect">
            <a:avLst/>
          </a:prstGeom>
        </p:spPr>
      </p:pic>
      <p:cxnSp>
        <p:nvCxnSpPr>
          <p:cNvPr id="12" name="Suora nuoliyhdysviiva 11"/>
          <p:cNvCxnSpPr/>
          <p:nvPr/>
        </p:nvCxnSpPr>
        <p:spPr>
          <a:xfrm flipH="1" flipV="1">
            <a:off x="2268539" y="2816595"/>
            <a:ext cx="2317748" cy="109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 flipH="1" flipV="1">
            <a:off x="1763688" y="5205562"/>
            <a:ext cx="2936057" cy="383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Kuv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912" y="4929337"/>
            <a:ext cx="790575" cy="276225"/>
          </a:xfrm>
          <a:prstGeom prst="rect">
            <a:avLst/>
          </a:prstGeom>
        </p:spPr>
      </p:pic>
      <p:cxnSp>
        <p:nvCxnSpPr>
          <p:cNvPr id="19" name="Suora nuoliyhdysviiva 18"/>
          <p:cNvCxnSpPr/>
          <p:nvPr/>
        </p:nvCxnSpPr>
        <p:spPr>
          <a:xfrm flipH="1" flipV="1">
            <a:off x="2268538" y="3483204"/>
            <a:ext cx="2317749" cy="318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38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dirty="0" smtClean="0"/>
              <a:t>OMA LIONSKLUBI</a:t>
            </a:r>
            <a:endParaRPr lang="fi-FI" alt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005"/>
            <a:ext cx="4929642" cy="249830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8"/>
          <a:stretch/>
        </p:blipFill>
        <p:spPr>
          <a:xfrm>
            <a:off x="17282" y="3247238"/>
            <a:ext cx="6138894" cy="205900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5"/>
          <a:srcRect b="61064"/>
          <a:stretch/>
        </p:blipFill>
        <p:spPr>
          <a:xfrm>
            <a:off x="63617" y="4207535"/>
            <a:ext cx="5956184" cy="368427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4929642" y="871349"/>
            <a:ext cx="42143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Aktiviteetti tavoitteet </a:t>
            </a:r>
            <a:r>
              <a:rPr lang="fi-FI" b="1" dirty="0" smtClean="0"/>
              <a:t>2:</a:t>
            </a:r>
            <a:endParaRPr lang="fi-FI" b="1" dirty="0"/>
          </a:p>
          <a:p>
            <a:endParaRPr lang="fi-FI" dirty="0" smtClean="0"/>
          </a:p>
          <a:p>
            <a:r>
              <a:rPr lang="fi-FI" dirty="0" smtClean="0"/>
              <a:t>Aktiviteettitavoite voidaan poistaa,</a:t>
            </a:r>
          </a:p>
          <a:p>
            <a:r>
              <a:rPr lang="fi-FI" dirty="0" smtClean="0"/>
              <a:t>tai sille voi luoda välitavoitteen    </a:t>
            </a:r>
          </a:p>
          <a:p>
            <a:endParaRPr lang="fi-FI" dirty="0" smtClean="0"/>
          </a:p>
          <a:p>
            <a:r>
              <a:rPr lang="fi-FI" dirty="0" smtClean="0"/>
              <a:t>välitavoitetta voi muokata</a:t>
            </a:r>
          </a:p>
          <a:p>
            <a:endParaRPr lang="fi-FI" dirty="0"/>
          </a:p>
          <a:p>
            <a:r>
              <a:rPr lang="fi-FI" dirty="0" smtClean="0"/>
              <a:t>välitavoitteen voi poistaa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6"/>
          <a:srcRect l="1" r="-17915"/>
          <a:stretch/>
        </p:blipFill>
        <p:spPr>
          <a:xfrm>
            <a:off x="8446119" y="1528716"/>
            <a:ext cx="781050" cy="21907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2371" y="1806493"/>
            <a:ext cx="714273" cy="20866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9275" y="2335630"/>
            <a:ext cx="876300" cy="200025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4688" y="2884842"/>
            <a:ext cx="790575" cy="219075"/>
          </a:xfrm>
          <a:prstGeom prst="rect">
            <a:avLst/>
          </a:prstGeom>
        </p:spPr>
      </p:pic>
      <p:cxnSp>
        <p:nvCxnSpPr>
          <p:cNvPr id="24" name="Suora yhdysviiva 23"/>
          <p:cNvCxnSpPr>
            <a:stCxn id="10" idx="1"/>
          </p:cNvCxnSpPr>
          <p:nvPr/>
        </p:nvCxnSpPr>
        <p:spPr>
          <a:xfrm flipH="1" flipV="1">
            <a:off x="8244408" y="1331912"/>
            <a:ext cx="201711" cy="3063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 flipH="1">
            <a:off x="4572000" y="1331912"/>
            <a:ext cx="3670895" cy="134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21" name="Suora nuoliyhdysviiva 30720"/>
          <p:cNvCxnSpPr/>
          <p:nvPr/>
        </p:nvCxnSpPr>
        <p:spPr>
          <a:xfrm flipH="1">
            <a:off x="4211960" y="1466850"/>
            <a:ext cx="360040" cy="4439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23" name="Suora yhdysviiva 30722"/>
          <p:cNvCxnSpPr>
            <a:stCxn id="12" idx="1"/>
          </p:cNvCxnSpPr>
          <p:nvPr/>
        </p:nvCxnSpPr>
        <p:spPr>
          <a:xfrm flipH="1">
            <a:off x="8027988" y="1910825"/>
            <a:ext cx="94383" cy="2220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27" name="Suora yhdysviiva 30726"/>
          <p:cNvCxnSpPr/>
          <p:nvPr/>
        </p:nvCxnSpPr>
        <p:spPr>
          <a:xfrm>
            <a:off x="8027988" y="21176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0" name="Suora nuoliyhdysviiva 30729"/>
          <p:cNvCxnSpPr/>
          <p:nvPr/>
        </p:nvCxnSpPr>
        <p:spPr>
          <a:xfrm flipH="1">
            <a:off x="4788024" y="2132856"/>
            <a:ext cx="32399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32" name="Suora yhdysviiva 30731"/>
          <p:cNvCxnSpPr>
            <a:stCxn id="13" idx="1"/>
          </p:cNvCxnSpPr>
          <p:nvPr/>
        </p:nvCxnSpPr>
        <p:spPr>
          <a:xfrm>
            <a:off x="7629275" y="2435643"/>
            <a:ext cx="0" cy="1995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34" name="Suora yhdysviiva 30733"/>
          <p:cNvCxnSpPr/>
          <p:nvPr/>
        </p:nvCxnSpPr>
        <p:spPr>
          <a:xfrm flipH="1" flipV="1">
            <a:off x="539552" y="2335630"/>
            <a:ext cx="7089723" cy="3012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36" name="Suora nuoliyhdysviiva 30735"/>
          <p:cNvCxnSpPr/>
          <p:nvPr/>
        </p:nvCxnSpPr>
        <p:spPr>
          <a:xfrm flipH="1">
            <a:off x="457200" y="2354888"/>
            <a:ext cx="82352" cy="1136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38" name="Suora nuoliyhdysviiva 30737"/>
          <p:cNvCxnSpPr/>
          <p:nvPr/>
        </p:nvCxnSpPr>
        <p:spPr>
          <a:xfrm flipH="1" flipV="1">
            <a:off x="1115616" y="2535422"/>
            <a:ext cx="6336704" cy="3494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39" name="Tekstiruutu 30738"/>
          <p:cNvSpPr txBox="1"/>
          <p:nvPr/>
        </p:nvSpPr>
        <p:spPr>
          <a:xfrm>
            <a:off x="6250263" y="3466435"/>
            <a:ext cx="276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Lopuksi tulee </a:t>
            </a:r>
            <a:r>
              <a:rPr lang="fi-FI" b="1" dirty="0" smtClean="0"/>
              <a:t>vahvistus</a:t>
            </a:r>
            <a:endParaRPr lang="fi-FI" b="1" dirty="0"/>
          </a:p>
        </p:txBody>
      </p:sp>
      <p:cxnSp>
        <p:nvCxnSpPr>
          <p:cNvPr id="15" name="Suora yhdysviiva 14"/>
          <p:cNvCxnSpPr/>
          <p:nvPr/>
        </p:nvCxnSpPr>
        <p:spPr>
          <a:xfrm flipH="1">
            <a:off x="8836644" y="1747791"/>
            <a:ext cx="183531" cy="29773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 flipV="1">
            <a:off x="3707904" y="3835767"/>
            <a:ext cx="5128740" cy="8893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39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dirty="0" smtClean="0"/>
              <a:t>OMA LIONSKLUBI</a:t>
            </a:r>
            <a:endParaRPr lang="fi-FI" alt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866"/>
            <a:ext cx="6231267" cy="532443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372200" y="1268760"/>
            <a:ext cx="27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Ladattavat tiedot:</a:t>
            </a:r>
          </a:p>
          <a:p>
            <a:endParaRPr lang="fi-FI" dirty="0" smtClean="0"/>
          </a:p>
          <a:p>
            <a:r>
              <a:rPr lang="fi-FI" dirty="0" smtClean="0"/>
              <a:t>Tämä tuottaa </a:t>
            </a:r>
            <a:r>
              <a:rPr lang="fi-FI" dirty="0" err="1" smtClean="0"/>
              <a:t>csv</a:t>
            </a:r>
            <a:r>
              <a:rPr lang="fi-FI" dirty="0" smtClean="0"/>
              <a:t>-tiedoston valintojen mukaan.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03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29701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8E2D604-329A-44A9-A601-FCD78DAB74BA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9702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140668" y="58420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UUSI KÄYTTÄJÄ 1</a:t>
            </a:r>
            <a:endParaRPr lang="fi-FI" b="1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01" b="42307"/>
          <a:stretch/>
        </p:blipFill>
        <p:spPr bwMode="auto">
          <a:xfrm>
            <a:off x="-12803" y="953532"/>
            <a:ext cx="3543300" cy="25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3779912" y="1844824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Valitse kohta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Täytä avautuvaan sivuun</a:t>
            </a:r>
          </a:p>
          <a:p>
            <a:r>
              <a:rPr lang="fi-FI" dirty="0" smtClean="0"/>
              <a:t>- kansainvälinen jäsennumerosi (saat sen klubin sihteeriltä)</a:t>
            </a:r>
          </a:p>
          <a:p>
            <a:r>
              <a:rPr lang="fi-FI" dirty="0" smtClean="0"/>
              <a:t>- kuvassa näkyvät merkit kohtaan ”kirjoita teksti”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Paina  </a:t>
            </a:r>
            <a:endParaRPr lang="fi-FI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43765"/>
            <a:ext cx="2514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4794"/>
            <a:ext cx="3491880" cy="208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uora nuoliyhdysviiva 6"/>
          <p:cNvCxnSpPr/>
          <p:nvPr/>
        </p:nvCxnSpPr>
        <p:spPr>
          <a:xfrm flipH="1">
            <a:off x="1979712" y="3933056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>
            <a:off x="539552" y="4705303"/>
            <a:ext cx="3240360" cy="595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80424"/>
            <a:ext cx="971550" cy="2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4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40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452019" y="399534"/>
            <a:ext cx="223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dirty="0" smtClean="0"/>
              <a:t>OMA LIONSKLUBI</a:t>
            </a:r>
            <a:endParaRPr lang="fi-FI" alt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228"/>
            <a:ext cx="5141082" cy="5323068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5691981" y="1196975"/>
            <a:ext cx="3200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Jäsenkortit:</a:t>
            </a:r>
          </a:p>
          <a:p>
            <a:endParaRPr lang="fi-FI" dirty="0"/>
          </a:p>
          <a:p>
            <a:r>
              <a:rPr lang="fi-FI" dirty="0" smtClean="0"/>
              <a:t>Valittujen jäsenien jäsenkortit voi tulostaa. Jäsenkortilla voi osoittaa olevansa ”hyvässä asemassa” oleva jäsen (esim. siirtojäseneksi toiseen klubiin).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6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41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611560" y="487363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i-FI" altLang="fi-FI" b="1" dirty="0" smtClean="0"/>
              <a:t>AKTIVITEETIN LISÄÄMINEN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" y="992188"/>
            <a:ext cx="4962069" cy="394898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5508103" y="1155794"/>
            <a:ext cx="3512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Valitse kohdasta:</a:t>
            </a:r>
          </a:p>
          <a:p>
            <a:r>
              <a:rPr lang="fi-FI" dirty="0" smtClean="0"/>
              <a:t>Omat palveluaktiviteettini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b="1" dirty="0" smtClean="0"/>
              <a:t>Lisää Palveluaktiviteetteja</a:t>
            </a:r>
            <a:endParaRPr lang="fi-FI" b="1" dirty="0"/>
          </a:p>
          <a:p>
            <a:endParaRPr lang="fi-FI" dirty="0"/>
          </a:p>
        </p:txBody>
      </p:sp>
      <p:cxnSp>
        <p:nvCxnSpPr>
          <p:cNvPr id="6" name="Suora nuoliyhdysviiva 5"/>
          <p:cNvCxnSpPr/>
          <p:nvPr/>
        </p:nvCxnSpPr>
        <p:spPr>
          <a:xfrm flipH="1">
            <a:off x="2484438" y="2492896"/>
            <a:ext cx="3095626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" y="908720"/>
            <a:ext cx="6040910" cy="3812654"/>
          </a:xfrm>
          <a:prstGeom prst="rect">
            <a:avLst/>
          </a:prstGeom>
        </p:spPr>
      </p:pic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42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611560" y="487363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i-FI" altLang="fi-FI" b="1" dirty="0" smtClean="0"/>
              <a:t>AKTIVITEETIN LISÄÄMINEN 2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6156175" y="1268760"/>
            <a:ext cx="286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Palveluaktiviteetit sivu</a:t>
            </a:r>
          </a:p>
          <a:p>
            <a:endParaRPr lang="fi-FI" dirty="0"/>
          </a:p>
          <a:p>
            <a:r>
              <a:rPr lang="fi-FI" dirty="0" smtClean="0"/>
              <a:t>Aloitusnäkymässä näet</a:t>
            </a:r>
          </a:p>
          <a:p>
            <a:r>
              <a:rPr lang="fi-FI" dirty="0" smtClean="0"/>
              <a:t>Viimeksi lisätyn aktiviteetin</a:t>
            </a:r>
          </a:p>
          <a:p>
            <a:endParaRPr lang="fi-FI" dirty="0"/>
          </a:p>
          <a:p>
            <a:r>
              <a:rPr lang="fi-FI" dirty="0" smtClean="0"/>
              <a:t>Aktiviteettien katselu </a:t>
            </a:r>
          </a:p>
          <a:p>
            <a:r>
              <a:rPr lang="fi-FI" dirty="0" smtClean="0"/>
              <a:t>Valitse </a:t>
            </a:r>
          </a:p>
          <a:p>
            <a:r>
              <a:rPr lang="fi-FI" dirty="0" smtClean="0"/>
              <a:t>Avautuu raportti (</a:t>
            </a:r>
            <a:r>
              <a:rPr lang="fi-FI" dirty="0" err="1" smtClean="0"/>
              <a:t>kts</a:t>
            </a:r>
            <a:r>
              <a:rPr lang="fi-FI" dirty="0" smtClean="0"/>
              <a:t>. alla)</a:t>
            </a:r>
          </a:p>
          <a:p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 flipH="1" flipV="1">
            <a:off x="1259632" y="2276872"/>
            <a:ext cx="4896543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14700"/>
            <a:ext cx="904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04230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98" y="3960107"/>
            <a:ext cx="4560702" cy="21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107504" y="4869160"/>
            <a:ext cx="447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Aktiviteettien lisääminen</a:t>
            </a:r>
          </a:p>
          <a:p>
            <a:r>
              <a:rPr lang="fi-FI" dirty="0" smtClean="0"/>
              <a:t>Valitse </a:t>
            </a:r>
            <a:endParaRPr lang="fi-FI" dirty="0"/>
          </a:p>
        </p:txBody>
      </p:sp>
      <p:cxnSp>
        <p:nvCxnSpPr>
          <p:cNvPr id="10" name="Suora nuoliyhdysviiva 9"/>
          <p:cNvCxnSpPr/>
          <p:nvPr/>
        </p:nvCxnSpPr>
        <p:spPr>
          <a:xfrm flipH="1" flipV="1">
            <a:off x="467544" y="2276872"/>
            <a:ext cx="864096" cy="2915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43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611560" y="487363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i-FI" altLang="fi-FI" b="1" dirty="0" smtClean="0"/>
              <a:t>AKTIVITEETIN LISÄÄMINEN 3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" y="834773"/>
            <a:ext cx="6171977" cy="515914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211156" y="487363"/>
            <a:ext cx="26813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Täytetään kohdat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Kuvaus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 smtClean="0"/>
              <a:t>Valitaan oikea vaihtoehto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Kuukausi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Minkälainen aktiviteetti?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Jaetaanko tarina??</a:t>
            </a:r>
          </a:p>
          <a:p>
            <a:endParaRPr lang="fi-FI" dirty="0" smtClean="0"/>
          </a:p>
          <a:p>
            <a:r>
              <a:rPr lang="fi-FI" dirty="0" smtClean="0"/>
              <a:t>Aktiviteetin tyyppi valitaan valintaikkunasta paina </a:t>
            </a:r>
          </a:p>
          <a:p>
            <a:r>
              <a:rPr lang="fi-FI" b="1" dirty="0" smtClean="0">
                <a:solidFill>
                  <a:srgbClr val="FF0000"/>
                </a:solidFill>
              </a:rPr>
              <a:t>Ks. Seuraava sivu vaihtoehdot!</a:t>
            </a:r>
          </a:p>
          <a:p>
            <a:endParaRPr lang="fi-FI" dirty="0"/>
          </a:p>
          <a:p>
            <a:r>
              <a:rPr lang="fi-FI" dirty="0" smtClean="0"/>
              <a:t>Kun kaikki kohdat valmiina: Paina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52" y="5516204"/>
            <a:ext cx="710045" cy="24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42" name="Suora nuoliyhdysviiva 30741"/>
          <p:cNvCxnSpPr/>
          <p:nvPr/>
        </p:nvCxnSpPr>
        <p:spPr>
          <a:xfrm flipH="1" flipV="1">
            <a:off x="4644008" y="2564904"/>
            <a:ext cx="172819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16" y="4125354"/>
            <a:ext cx="914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44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611559" y="399534"/>
            <a:ext cx="6408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i-FI" altLang="fi-FI" b="1" dirty="0" smtClean="0"/>
              <a:t>AKTIVITEETIN LISÄÄMINEN 4     Valitse tyyppi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7" b="11210"/>
          <a:stretch/>
        </p:blipFill>
        <p:spPr>
          <a:xfrm>
            <a:off x="659000" y="4521402"/>
            <a:ext cx="3135257" cy="154245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80787"/>
            <a:ext cx="3135257" cy="200407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 b="21055"/>
          <a:stretch/>
        </p:blipFill>
        <p:spPr>
          <a:xfrm>
            <a:off x="4139952" y="2604626"/>
            <a:ext cx="3135257" cy="134112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5" b="9388"/>
          <a:stretch/>
        </p:blipFill>
        <p:spPr>
          <a:xfrm>
            <a:off x="4139952" y="3873515"/>
            <a:ext cx="3135257" cy="868649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2" y="749545"/>
            <a:ext cx="3149425" cy="2009802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11084"/>
          <a:stretch/>
        </p:blipFill>
        <p:spPr>
          <a:xfrm>
            <a:off x="648756" y="2492896"/>
            <a:ext cx="3145501" cy="1547889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7" b="22239"/>
          <a:stretch/>
        </p:blipFill>
        <p:spPr>
          <a:xfrm>
            <a:off x="644520" y="3275186"/>
            <a:ext cx="3139181" cy="1317278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4139952" y="508518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Valitaan vaihtoehdoista aktiviteetin oikea tyyppi!</a:t>
            </a:r>
            <a:endParaRPr lang="fi-FI" b="1" dirty="0"/>
          </a:p>
        </p:txBody>
      </p:sp>
      <p:pic>
        <p:nvPicPr>
          <p:cNvPr id="16" name="Picture 2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32304" r="69753" b="64534"/>
          <a:stretch/>
        </p:blipFill>
        <p:spPr bwMode="auto">
          <a:xfrm>
            <a:off x="8373526" y="2004692"/>
            <a:ext cx="30857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iruutu 19"/>
          <p:cNvSpPr txBox="1"/>
          <p:nvPr/>
        </p:nvSpPr>
        <p:spPr>
          <a:xfrm>
            <a:off x="7277699" y="2184692"/>
            <a:ext cx="1692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Tämä merkki aktiviteetin kohdalla tarkoittaa, että ko. aktiviteetti on LCI 100 </a:t>
            </a:r>
            <a:r>
              <a:rPr lang="fi-FI" sz="1200" dirty="0" err="1" smtClean="0"/>
              <a:t>akviteetti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4281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45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611560" y="487363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i-FI" altLang="fi-FI" b="1" dirty="0" smtClean="0"/>
              <a:t>AKTIVITEETIN LISÄÄMINEN 5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147" y="1268760"/>
            <a:ext cx="5652120" cy="3546543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1301963" y="1412776"/>
            <a:ext cx="1109797" cy="216024"/>
          </a:xfrm>
          <a:prstGeom prst="rect">
            <a:avLst/>
          </a:prstGeom>
          <a:solidFill>
            <a:srgbClr val="E4C05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CC00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35" y="1373150"/>
            <a:ext cx="1114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278586" y="869683"/>
            <a:ext cx="710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Talletuksen tulee vahvistusnäkymä ja aktiviteetti on lisätty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r>
              <a:rPr lang="fi-FI" dirty="0" smtClean="0"/>
              <a:t>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15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46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611560" y="487363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i-FI" altLang="fi-FI" b="1" dirty="0" smtClean="0"/>
              <a:t>ERITYISAKTIVITEETIN LISÄÄMINEN 1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513"/>
            <a:ext cx="8367393" cy="37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45352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47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611560" y="487363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i-FI" altLang="fi-FI" b="1" dirty="0" smtClean="0"/>
              <a:t>ERITYISAKTIVITEETIN LISÄÄMINEN 2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503" y="3392491"/>
            <a:ext cx="6375882" cy="1620685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3" y="3279220"/>
            <a:ext cx="2762250" cy="2762250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2" y="911713"/>
            <a:ext cx="4653064" cy="24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48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1979712" y="399534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MINUN PIIRINI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" y="1052513"/>
            <a:ext cx="5859910" cy="504078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962462" y="1315567"/>
            <a:ext cx="318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Minun piirini - Piirin klubit:</a:t>
            </a:r>
          </a:p>
          <a:p>
            <a:endParaRPr lang="fi-FI" dirty="0"/>
          </a:p>
          <a:p>
            <a:r>
              <a:rPr lang="fi-FI" dirty="0" smtClean="0"/>
              <a:t>Täältä löytyvät piirin klubien yhteystiedot.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89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49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1979712" y="399534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MINUN PIIRINI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" y="911721"/>
            <a:ext cx="6338041" cy="4821535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6353527" y="1340768"/>
            <a:ext cx="2666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Minun </a:t>
            </a:r>
            <a:r>
              <a:rPr lang="fi-FI" b="1" dirty="0" smtClean="0"/>
              <a:t>piirini - Piirin virkailijat:</a:t>
            </a:r>
            <a:endParaRPr lang="fi-FI" b="1" dirty="0"/>
          </a:p>
          <a:p>
            <a:endParaRPr lang="fi-FI" dirty="0"/>
          </a:p>
          <a:p>
            <a:r>
              <a:rPr lang="fi-FI" dirty="0"/>
              <a:t>Täältä </a:t>
            </a:r>
            <a:r>
              <a:rPr lang="fi-FI" dirty="0" smtClean="0"/>
              <a:t>löytyvät piirin virkailijoiden </a:t>
            </a:r>
            <a:r>
              <a:rPr lang="fi-FI" dirty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8803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755576" y="5486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Täytä kaikki kohdat huolellisesti ja sen jälkeen paina  </a:t>
            </a:r>
          </a:p>
          <a:p>
            <a:endParaRPr lang="fi-FI" dirty="0"/>
          </a:p>
        </p:txBody>
      </p:sp>
      <p:pic>
        <p:nvPicPr>
          <p:cNvPr id="10" name="Kuva 9"/>
          <p:cNvPicPr/>
          <p:nvPr/>
        </p:nvPicPr>
        <p:blipFill>
          <a:blip r:embed="rId2"/>
          <a:stretch>
            <a:fillRect/>
          </a:stretch>
        </p:blipFill>
        <p:spPr>
          <a:xfrm>
            <a:off x="863588" y="980728"/>
            <a:ext cx="6624736" cy="3456384"/>
          </a:xfrm>
          <a:prstGeom prst="rect">
            <a:avLst/>
          </a:prstGeom>
        </p:spPr>
      </p:pic>
      <p:pic>
        <p:nvPicPr>
          <p:cNvPr id="12" name="Kuva 11"/>
          <p:cNvPicPr/>
          <p:nvPr/>
        </p:nvPicPr>
        <p:blipFill rotWithShape="1">
          <a:blip r:embed="rId3"/>
          <a:srcRect l="1358" t="12893" r="-1358" b="354"/>
          <a:stretch/>
        </p:blipFill>
        <p:spPr>
          <a:xfrm>
            <a:off x="941187" y="3301410"/>
            <a:ext cx="6732748" cy="2664296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19245"/>
            <a:ext cx="904875" cy="266700"/>
          </a:xfrm>
          <a:prstGeom prst="rect">
            <a:avLst/>
          </a:prstGeom>
        </p:spPr>
      </p:pic>
      <p:pic>
        <p:nvPicPr>
          <p:cNvPr id="6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173496" y="235813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UUSI KÄYTTÄJÄ 2</a:t>
            </a:r>
            <a:endParaRPr lang="fi-FI" b="1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0CD0E-64C1-406F-87EB-2018CA7734A0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5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50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1979712" y="399534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MINUN PIIRINI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8720"/>
            <a:ext cx="5953579" cy="5184576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5953578" y="1315567"/>
            <a:ext cx="31904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Minun </a:t>
            </a:r>
            <a:r>
              <a:rPr lang="fi-FI" b="1" dirty="0" smtClean="0"/>
              <a:t>piirini - Piirin alueet ja lohkot:</a:t>
            </a:r>
            <a:endParaRPr lang="fi-FI" b="1" dirty="0"/>
          </a:p>
          <a:p>
            <a:endParaRPr lang="fi-FI" dirty="0"/>
          </a:p>
          <a:p>
            <a:r>
              <a:rPr lang="fi-FI" dirty="0"/>
              <a:t>Täältä </a:t>
            </a:r>
            <a:r>
              <a:rPr lang="fi-FI" dirty="0" smtClean="0"/>
              <a:t>löytyvät alueiden ja lohkojen </a:t>
            </a:r>
            <a:r>
              <a:rPr lang="fi-FI" dirty="0" smtClean="0"/>
              <a:t>tiedot</a:t>
            </a:r>
          </a:p>
          <a:p>
            <a:endParaRPr lang="fi-FI" dirty="0"/>
          </a:p>
          <a:p>
            <a:r>
              <a:rPr lang="fi-FI" dirty="0" smtClean="0"/>
              <a:t>On mahdollista, että tämä näyttö ei ole nähtävissä presidentin/sihteerin valtuuksilla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87" y="4365104"/>
            <a:ext cx="3377207" cy="47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51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1979712" y="399534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MINUN MONINKERTAISPIIRINI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9"/>
            <a:ext cx="4885499" cy="3600401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4885499" y="1266409"/>
            <a:ext cx="42585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Minun </a:t>
            </a:r>
            <a:r>
              <a:rPr lang="fi-FI" b="1" dirty="0" smtClean="0"/>
              <a:t>moninkertaispiirini –Moninkertaispiirin virkailijat:</a:t>
            </a:r>
            <a:endParaRPr lang="fi-FI" b="1" dirty="0"/>
          </a:p>
          <a:p>
            <a:endParaRPr lang="fi-FI" dirty="0"/>
          </a:p>
          <a:p>
            <a:r>
              <a:rPr lang="fi-FI" dirty="0"/>
              <a:t>Täältä </a:t>
            </a:r>
            <a:r>
              <a:rPr lang="fi-FI" dirty="0" smtClean="0"/>
              <a:t>löytyvät moninkertaispiirin virkailijoiden yhteystiedot.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56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Sihteerikoulutus / MP &amp; MK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52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1979712" y="399534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/>
              <a:t>KANSAINVÄLINEN JÄSENMAKSU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360000" y="1440000"/>
            <a:ext cx="7529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Ohjeita rahastonhoitajalle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60000" y="2160000"/>
            <a:ext cx="75291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1" dirty="0" smtClean="0"/>
              <a:t>1.7.2015 </a:t>
            </a:r>
            <a:r>
              <a:rPr lang="fi-FI" sz="1600" b="1" dirty="0"/>
              <a:t>alkaen kansainvälisiä jäsenmaksuja</a:t>
            </a:r>
            <a:r>
              <a:rPr lang="fi-FI" sz="1600" dirty="0"/>
              <a:t> ei voi maksaa enää Suomen Lions-liiton kautta, vaan ne </a:t>
            </a:r>
            <a:r>
              <a:rPr lang="fi-FI" sz="1600" b="1" dirty="0" smtClean="0"/>
              <a:t>maksetaan </a:t>
            </a:r>
            <a:r>
              <a:rPr lang="fi-FI" sz="1600" b="1" dirty="0"/>
              <a:t>suoraan Lions </a:t>
            </a:r>
            <a:r>
              <a:rPr lang="fi-FI" sz="1600" b="1" dirty="0" err="1"/>
              <a:t>Clubs</a:t>
            </a:r>
            <a:r>
              <a:rPr lang="fi-FI" sz="1600" b="1" dirty="0"/>
              <a:t> </a:t>
            </a:r>
            <a:r>
              <a:rPr lang="fi-FI" sz="1600" b="1" dirty="0" err="1" smtClean="0"/>
              <a:t>Internationalille</a:t>
            </a:r>
            <a:r>
              <a:rPr lang="fi-FI" sz="1600" dirty="0" smtClean="0"/>
              <a:t>.</a:t>
            </a:r>
          </a:p>
          <a:p>
            <a:endParaRPr lang="fi-FI" sz="1600" dirty="0" smtClean="0"/>
          </a:p>
          <a:p>
            <a:r>
              <a:rPr lang="fi-FI" sz="1600" dirty="0" smtClean="0"/>
              <a:t>Maksutavat:</a:t>
            </a:r>
          </a:p>
          <a:p>
            <a:pPr marL="285750" indent="-285750">
              <a:buFontTx/>
              <a:buChar char="-"/>
            </a:pPr>
            <a:r>
              <a:rPr lang="fi-FI" sz="1600" dirty="0" smtClean="0"/>
              <a:t>MyLCI:n </a:t>
            </a:r>
            <a:r>
              <a:rPr lang="fi-FI" sz="1600" dirty="0"/>
              <a:t>kautta </a:t>
            </a:r>
            <a:r>
              <a:rPr lang="fi-FI" sz="1600" dirty="0" smtClean="0"/>
              <a:t>luottokorttimaksuna</a:t>
            </a:r>
          </a:p>
          <a:p>
            <a:pPr marL="285750" indent="-285750">
              <a:buFontTx/>
              <a:buChar char="-"/>
            </a:pPr>
            <a:r>
              <a:rPr lang="fi-FI" sz="1600" dirty="0" smtClean="0"/>
              <a:t>päämajan </a:t>
            </a:r>
            <a:r>
              <a:rPr lang="fi-FI" sz="1600" dirty="0"/>
              <a:t>Lontoossa olevalle pankkitilille </a:t>
            </a:r>
            <a:r>
              <a:rPr lang="fi-FI" sz="1600" dirty="0" smtClean="0"/>
              <a:t>SEPA maksuna</a:t>
            </a:r>
          </a:p>
          <a:p>
            <a:pPr marL="742950" lvl="1" indent="-285750">
              <a:buFontTx/>
              <a:buChar char="-"/>
            </a:pPr>
            <a:r>
              <a:rPr lang="fi-FI" sz="1600" dirty="0" smtClean="0"/>
              <a:t>SEPA maksu </a:t>
            </a:r>
            <a:r>
              <a:rPr lang="fi-FI" sz="1600" dirty="0"/>
              <a:t>ulkomaille maksetaan euroissa</a:t>
            </a:r>
            <a:r>
              <a:rPr lang="fi-FI" sz="1600" dirty="0" smtClean="0"/>
              <a:t>.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4968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Sihteerikoulutus / MP &amp; MK </a:t>
            </a:r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53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1979712" y="399534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KANSAINVÄLINEN JÄSENMAKSU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360000" y="2160000"/>
            <a:ext cx="80332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1" dirty="0" smtClean="0"/>
              <a:t>SEPA maksu klubin pankkiohjelmasta</a:t>
            </a:r>
          </a:p>
          <a:p>
            <a:endParaRPr lang="fi-FI" sz="1600" b="1" dirty="0"/>
          </a:p>
          <a:p>
            <a:r>
              <a:rPr lang="fi-FI" sz="1600" dirty="0" smtClean="0"/>
              <a:t>Saaja	Lions </a:t>
            </a:r>
            <a:r>
              <a:rPr lang="fi-FI" sz="1600" dirty="0" err="1" smtClean="0"/>
              <a:t>Clubs</a:t>
            </a:r>
            <a:r>
              <a:rPr lang="fi-FI" sz="1600" dirty="0" smtClean="0"/>
              <a:t> International</a:t>
            </a:r>
          </a:p>
          <a:p>
            <a:r>
              <a:rPr lang="fi-FI" sz="1600" dirty="0"/>
              <a:t>	</a:t>
            </a:r>
            <a:r>
              <a:rPr lang="fi-FI" sz="1600" dirty="0" smtClean="0"/>
              <a:t>300 W 22 </a:t>
            </a:r>
            <a:r>
              <a:rPr lang="fi-FI" sz="1600" dirty="0" err="1" smtClean="0"/>
              <a:t>Street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	</a:t>
            </a:r>
            <a:r>
              <a:rPr lang="fi-FI" sz="1600" dirty="0" err="1" smtClean="0"/>
              <a:t>Oak</a:t>
            </a:r>
            <a:r>
              <a:rPr lang="fi-FI" sz="1600" dirty="0" smtClean="0"/>
              <a:t> </a:t>
            </a:r>
            <a:r>
              <a:rPr lang="fi-FI" sz="1600" dirty="0" err="1" smtClean="0"/>
              <a:t>Brook</a:t>
            </a:r>
            <a:r>
              <a:rPr lang="fi-FI" sz="1600" dirty="0" smtClean="0"/>
              <a:t>, ILLINOIS 60523-8842</a:t>
            </a:r>
          </a:p>
          <a:p>
            <a:r>
              <a:rPr lang="fi-FI" sz="1600" dirty="0"/>
              <a:t>	</a:t>
            </a:r>
            <a:r>
              <a:rPr lang="fi-FI" sz="1600" dirty="0" smtClean="0"/>
              <a:t>USA</a:t>
            </a:r>
          </a:p>
          <a:p>
            <a:endParaRPr lang="fi-FI" sz="1600" dirty="0"/>
          </a:p>
          <a:p>
            <a:r>
              <a:rPr lang="fi-FI" sz="1600" dirty="0" smtClean="0"/>
              <a:t>IBAN	GB62 CHAS 6092 4241 2870 84 (älä anna välilyöntejä)</a:t>
            </a:r>
          </a:p>
          <a:p>
            <a:endParaRPr lang="fi-FI" sz="1600" dirty="0"/>
          </a:p>
          <a:p>
            <a:r>
              <a:rPr lang="fi-FI" sz="1600" dirty="0" smtClean="0"/>
              <a:t>BIC	CHASGB2L</a:t>
            </a:r>
          </a:p>
          <a:p>
            <a:endParaRPr lang="fi-FI" sz="1600" dirty="0" smtClean="0"/>
          </a:p>
          <a:p>
            <a:r>
              <a:rPr lang="fi-FI" sz="1600" dirty="0" smtClean="0"/>
              <a:t>Viesti	Klubin nimi ja kansainvälinen numero</a:t>
            </a:r>
          </a:p>
          <a:p>
            <a:r>
              <a:rPr lang="fi-FI" sz="1600" dirty="0"/>
              <a:t>	</a:t>
            </a:r>
            <a:r>
              <a:rPr lang="fi-FI" sz="1600" dirty="0" smtClean="0"/>
              <a:t>Jos tiedot puuttuvat, suoritusta ei voida kohdistaa klubille.</a:t>
            </a:r>
          </a:p>
          <a:p>
            <a:endParaRPr lang="fi-FI" sz="1600" dirty="0"/>
          </a:p>
          <a:p>
            <a:r>
              <a:rPr lang="fi-FI" sz="1600" dirty="0" smtClean="0"/>
              <a:t>Pankki	JP Morgan Chase, Bank, N.A. 25 Bank </a:t>
            </a:r>
            <a:r>
              <a:rPr lang="fi-FI" sz="1600" dirty="0" err="1" smtClean="0"/>
              <a:t>Street</a:t>
            </a:r>
            <a:r>
              <a:rPr lang="fi-FI" sz="1600" dirty="0" smtClean="0"/>
              <a:t>, London, E14 5JP</a:t>
            </a:r>
          </a:p>
        </p:txBody>
      </p:sp>
      <p:sp>
        <p:nvSpPr>
          <p:cNvPr id="9" name="Suorakulmio 8"/>
          <p:cNvSpPr/>
          <p:nvPr/>
        </p:nvSpPr>
        <p:spPr>
          <a:xfrm>
            <a:off x="360000" y="1440000"/>
            <a:ext cx="7529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Ohjeita rahastonhoitajalle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39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Sihteerikoulutus / MP &amp; MK </a:t>
            </a:r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54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1979712" y="399534"/>
            <a:ext cx="4968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i-FI" altLang="fi-FI" b="1" dirty="0" smtClean="0"/>
              <a:t>KOTIMAINEN JÄSENMAKSU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360000" y="2160000"/>
            <a:ext cx="8033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Kotimainen jäsenmaksu 1.7.2015 alkaen</a:t>
            </a:r>
          </a:p>
          <a:p>
            <a:endParaRPr lang="fi-FI" b="1" dirty="0"/>
          </a:p>
          <a:p>
            <a:r>
              <a:rPr lang="fi-FI" dirty="0"/>
              <a:t>Suomen Lions-liitto ry veloittaa uusilta jäseniltä jäsenmaksua syyskauden aikana liittyneistä 33,00 € ja kevätkaudella liittyneistä 16,50 €. </a:t>
            </a:r>
          </a:p>
          <a:p>
            <a:r>
              <a:rPr lang="fi-FI" dirty="0"/>
              <a:t>Kesän aikana eronneista jäsenistä suoritetaan klubille hyvitys, mikäli ero on merkitty jäsenrekisteriin syyskuun loppuun mennessä.</a:t>
            </a:r>
          </a:p>
          <a:p>
            <a:endParaRPr lang="fi-FI" dirty="0"/>
          </a:p>
          <a:p>
            <a:r>
              <a:rPr lang="fi-FI" dirty="0"/>
              <a:t>(</a:t>
            </a:r>
            <a:r>
              <a:rPr lang="fi-FI" dirty="0" err="1"/>
              <a:t>SLL:n</a:t>
            </a:r>
            <a:r>
              <a:rPr lang="fi-FI" dirty="0"/>
              <a:t> hallituksen päätös 20.2.2015)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360000" y="1440000"/>
            <a:ext cx="7529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Ohjeita rahastonhoitajalle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97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6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2" name="Kuva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511935" y="1798320"/>
            <a:ext cx="6120130" cy="3261360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400092" y="476672"/>
            <a:ext cx="3307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UUSI KÄYTTÄJÄ 3</a:t>
            </a:r>
            <a:endParaRPr lang="fi-FI" b="1" dirty="0"/>
          </a:p>
        </p:txBody>
      </p:sp>
      <p:sp>
        <p:nvSpPr>
          <p:cNvPr id="3" name="Suorakulmio 2"/>
          <p:cNvSpPr/>
          <p:nvPr/>
        </p:nvSpPr>
        <p:spPr>
          <a:xfrm>
            <a:off x="1511935" y="1147246"/>
            <a:ext cx="2048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/>
              <a:t>Tunnus on valmis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7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1043608" y="487363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i-FI" altLang="fi-FI" b="1" dirty="0" smtClean="0"/>
              <a:t>SALASANA TAI KÄYTTÄJÄTUNNUS UNOHTUNUT</a:t>
            </a:r>
            <a:endParaRPr lang="fi-FI" altLang="fi-FI" b="1" dirty="0"/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7"/>
            <a:ext cx="5868144" cy="344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323528" y="112474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Jos salasana tai käyttäjätunnus on unohtunut valitse kohta</a:t>
            </a:r>
          </a:p>
          <a:p>
            <a:r>
              <a:rPr lang="fi-FI" dirty="0" smtClean="0"/>
              <a:t>                                                </a:t>
            </a:r>
          </a:p>
          <a:p>
            <a:r>
              <a:rPr lang="fi-FI" dirty="0" smtClean="0"/>
              <a:t>Anna kansainvälinen jäsennumerosi  ja kuvassa näkyvät merkit               k                  kohtaan ja toimi ohjeiden mukaan!</a:t>
            </a:r>
            <a:endParaRPr lang="fi-FI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6850"/>
            <a:ext cx="2952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5" r="68658"/>
          <a:stretch/>
        </p:blipFill>
        <p:spPr bwMode="auto">
          <a:xfrm>
            <a:off x="395536" y="1960802"/>
            <a:ext cx="1213490" cy="2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2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779838" y="4873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i-FI" altLang="fi-FI" b="1" dirty="0"/>
              <a:t>PÄÄVALIKKO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" y="857250"/>
            <a:ext cx="6475491" cy="5153412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786563" y="1268760"/>
            <a:ext cx="2177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Kirjautumisen jälkeen avautuu</a:t>
            </a:r>
          </a:p>
          <a:p>
            <a:r>
              <a:rPr lang="fi-FI" dirty="0" smtClean="0"/>
              <a:t>”</a:t>
            </a:r>
            <a:r>
              <a:rPr lang="fi-FI" b="1" dirty="0" smtClean="0"/>
              <a:t>Kotisivu</a:t>
            </a:r>
            <a:r>
              <a:rPr lang="fi-FI" dirty="0" smtClean="0"/>
              <a:t>”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6768752" y="2376456"/>
            <a:ext cx="2195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Kotisivulta näkyy perustiedot klubista ja siniseltä alueelta yläreunassa olevasta valikoista pääsee klubin, piirin ja moninkertaispiirin tietoihin (valikot </a:t>
            </a:r>
            <a:r>
              <a:rPr lang="fi-FI" dirty="0" err="1" smtClean="0"/>
              <a:t>kts</a:t>
            </a:r>
            <a:r>
              <a:rPr lang="fi-FI" dirty="0" smtClean="0"/>
              <a:t>. seuraava sivu)</a:t>
            </a:r>
            <a:endParaRPr lang="fi-FI" dirty="0"/>
          </a:p>
        </p:txBody>
      </p:sp>
      <p:cxnSp>
        <p:nvCxnSpPr>
          <p:cNvPr id="8" name="Suora nuoliyhdysviiva 7"/>
          <p:cNvCxnSpPr/>
          <p:nvPr/>
        </p:nvCxnSpPr>
        <p:spPr>
          <a:xfrm flipH="1" flipV="1">
            <a:off x="1403648" y="1331912"/>
            <a:ext cx="5472608" cy="1649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2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13.4.2015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Sihteerikoulutus / KE &amp; AR </a:t>
            </a:r>
            <a:endParaRPr lang="fi-FI" dirty="0"/>
          </a:p>
        </p:txBody>
      </p:sp>
      <p:sp>
        <p:nvSpPr>
          <p:cNvPr id="30724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7E0F0C-17BE-439F-AA49-97CEFE277CB7}" type="slidenum">
              <a:rPr lang="fi-FI" altLang="fi-FI" smtClean="0">
                <a:solidFill>
                  <a:srgbClr val="898989"/>
                </a:solidFill>
                <a:latin typeface="Calibri" pitchFamily="34" charset="0"/>
              </a:rPr>
              <a:pPr/>
              <a:t>9</a:t>
            </a:fld>
            <a:endParaRPr lang="fi-FI" altLang="fi-FI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92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kstiruutu 12"/>
          <p:cNvSpPr txBox="1">
            <a:spLocks noChangeArrowheads="1"/>
          </p:cNvSpPr>
          <p:nvPr/>
        </p:nvSpPr>
        <p:spPr bwMode="auto">
          <a:xfrm>
            <a:off x="3779838" y="4873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i-FI" altLang="fi-FI" b="1" dirty="0"/>
              <a:t>PÄÄVALIKKO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2268538" y="3789363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573338" y="1196975"/>
            <a:ext cx="4213225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023426" y="1143684"/>
            <a:ext cx="2177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”</a:t>
            </a:r>
            <a:r>
              <a:rPr lang="fi-FI" b="1" dirty="0" smtClean="0"/>
              <a:t>Kotisivu</a:t>
            </a:r>
            <a:r>
              <a:rPr lang="fi-FI" dirty="0" smtClean="0"/>
              <a:t>” Yläreunan VALIKOT joista siirrytään sivuston eri alueisiin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75"/>
            <a:ext cx="4848225" cy="14859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166" y="2417693"/>
            <a:ext cx="1533525" cy="103822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3" y="2417693"/>
            <a:ext cx="1390650" cy="265747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175" y="2417693"/>
            <a:ext cx="16002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6997</TotalTime>
  <Words>1757</Words>
  <Application>Microsoft Office PowerPoint</Application>
  <PresentationFormat>Näytössä katseltava diaesitys (4:3)</PresentationFormat>
  <Paragraphs>600</Paragraphs>
  <Slides>54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54</vt:i4>
      </vt:variant>
    </vt:vector>
  </HeadingPairs>
  <TitlesOfParts>
    <vt:vector size="55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RHK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Kari Eväsoja</dc:creator>
  <cp:lastModifiedBy>Jari Rytkönen</cp:lastModifiedBy>
  <cp:revision>287</cp:revision>
  <cp:lastPrinted>2013-09-04T03:19:14Z</cp:lastPrinted>
  <dcterms:created xsi:type="dcterms:W3CDTF">2011-08-21T19:50:37Z</dcterms:created>
  <dcterms:modified xsi:type="dcterms:W3CDTF">2015-04-24T17:06:14Z</dcterms:modified>
</cp:coreProperties>
</file>