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86" r:id="rId2"/>
    <p:sldId id="271" r:id="rId3"/>
    <p:sldId id="272" r:id="rId4"/>
    <p:sldId id="287" r:id="rId5"/>
    <p:sldId id="289" r:id="rId6"/>
    <p:sldId id="273" r:id="rId7"/>
    <p:sldId id="291" r:id="rId8"/>
    <p:sldId id="290" r:id="rId9"/>
    <p:sldId id="323" r:id="rId10"/>
    <p:sldId id="306" r:id="rId11"/>
    <p:sldId id="308" r:id="rId12"/>
    <p:sldId id="321" r:id="rId13"/>
    <p:sldId id="307" r:id="rId14"/>
    <p:sldId id="347" r:id="rId15"/>
    <p:sldId id="309" r:id="rId16"/>
    <p:sldId id="310" r:id="rId17"/>
    <p:sldId id="312" r:id="rId18"/>
    <p:sldId id="311" r:id="rId19"/>
    <p:sldId id="348" r:id="rId20"/>
    <p:sldId id="349" r:id="rId21"/>
    <p:sldId id="342" r:id="rId22"/>
    <p:sldId id="313" r:id="rId23"/>
    <p:sldId id="315" r:id="rId24"/>
    <p:sldId id="316" r:id="rId25"/>
    <p:sldId id="317" r:id="rId26"/>
    <p:sldId id="318" r:id="rId27"/>
    <p:sldId id="319" r:id="rId28"/>
    <p:sldId id="320" r:id="rId29"/>
    <p:sldId id="324" r:id="rId30"/>
    <p:sldId id="350" r:id="rId31"/>
    <p:sldId id="322" r:id="rId32"/>
    <p:sldId id="326" r:id="rId33"/>
    <p:sldId id="325" r:id="rId34"/>
    <p:sldId id="327" r:id="rId35"/>
    <p:sldId id="328" r:id="rId36"/>
    <p:sldId id="329" r:id="rId37"/>
    <p:sldId id="331" r:id="rId38"/>
    <p:sldId id="337" r:id="rId39"/>
    <p:sldId id="332" r:id="rId40"/>
    <p:sldId id="338" r:id="rId41"/>
    <p:sldId id="294" r:id="rId42"/>
    <p:sldId id="295" r:id="rId43"/>
    <p:sldId id="296" r:id="rId44"/>
    <p:sldId id="297" r:id="rId45"/>
    <p:sldId id="305" r:id="rId46"/>
    <p:sldId id="334" r:id="rId47"/>
    <p:sldId id="333" r:id="rId48"/>
    <p:sldId id="335" r:id="rId49"/>
    <p:sldId id="340" r:id="rId50"/>
    <p:sldId id="341" r:id="rId51"/>
    <p:sldId id="339" r:id="rId52"/>
    <p:sldId id="343" r:id="rId53"/>
    <p:sldId id="344" r:id="rId54"/>
    <p:sldId id="345" r:id="rId55"/>
  </p:sldIdLst>
  <p:sldSz cx="9144000" cy="6858000" type="screen4x3"/>
  <p:notesSz cx="6735763" cy="9866313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E4C05A"/>
    <a:srgbClr val="0033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1" autoAdjust="0"/>
    <p:restoredTop sz="94536" autoAdjust="0"/>
  </p:normalViewPr>
  <p:slideViewPr>
    <p:cSldViewPr>
      <p:cViewPr>
        <p:scale>
          <a:sx n="80" d="100"/>
          <a:sy n="80" d="100"/>
        </p:scale>
        <p:origin x="-90" y="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84211D8-2380-46DA-AAFA-8677F6040765}" type="datetimeFigureOut">
              <a:rPr lang="fi-FI"/>
              <a:pPr>
                <a:defRPr/>
              </a:pPr>
              <a:t>24.4.2015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 smtClean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smtClean="0"/>
              <a:t>Muokkaa tekstin perustyylejä napsauttamalla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7F7E329-5DFD-43A1-8B93-BFC5D59A39A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46311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F7E329-5DFD-43A1-8B93-BFC5D59A39AF}" type="slidenum">
              <a:rPr lang="fi-FI" smtClean="0"/>
              <a:pPr>
                <a:defRPr/>
              </a:pPr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1600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F7E329-5DFD-43A1-8B93-BFC5D59A39AF}" type="slidenum">
              <a:rPr lang="fi-FI" smtClean="0"/>
              <a:pPr>
                <a:defRPr/>
              </a:pPr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9253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F7E329-5DFD-43A1-8B93-BFC5D59A39AF}" type="slidenum">
              <a:rPr lang="fi-FI" smtClean="0"/>
              <a:pPr>
                <a:defRPr/>
              </a:pPr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8563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F7E329-5DFD-43A1-8B93-BFC5D59A39AF}" type="slidenum">
              <a:rPr lang="fi-FI" smtClean="0"/>
              <a:pPr>
                <a:defRPr/>
              </a:pPr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8563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F7E329-5DFD-43A1-8B93-BFC5D59A39AF}" type="slidenum">
              <a:rPr lang="fi-FI" smtClean="0"/>
              <a:pPr>
                <a:defRPr/>
              </a:pPr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8563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lionsclubs.org/common/images/logos/lionlogo_2c.gi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äivämäärän paikkamerkki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13.4.2015</a:t>
            </a:r>
            <a:endParaRPr lang="fi-FI"/>
          </a:p>
        </p:txBody>
      </p:sp>
      <p:sp>
        <p:nvSpPr>
          <p:cNvPr id="4" name="Dian numeron paikkamerkki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F850E-C5B9-4AA0-B5E5-D9C57A966F1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5" name="Alatunnisteen paikkamerk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Sihteerikoulutus / KE &amp; AR 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16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13.4.2015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Sihteerikoulutus / KE &amp; AR 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0B757-F5E5-49BE-8F5B-BF42ECAC49F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6918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13.4.2015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Sihteerikoulutus / KE &amp; AR 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9879C-E4A7-429A-B327-75BCBA84595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3764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13.4.2015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Sihteerikoulutus / KE &amp; AR 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3D012-06CF-48B9-87FB-1A51B26B403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1745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13.4.2015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A684B-F4D7-42B1-80D4-2D74E722256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1562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 userDrawn="1"/>
        </p:nvSpPr>
        <p:spPr>
          <a:xfrm>
            <a:off x="0" y="6092825"/>
            <a:ext cx="9144000" cy="73025"/>
          </a:xfrm>
          <a:prstGeom prst="rec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3" name="Suorakulmio 2"/>
          <p:cNvSpPr/>
          <p:nvPr userDrawn="1"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4" name="Picture 2" descr="http://www.lionsclubs.org/common/images/logos/lionlogo_2c.gi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30175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13.4.2015</a:t>
            </a:r>
            <a:endParaRPr lang="fi-FI"/>
          </a:p>
        </p:txBody>
      </p:sp>
      <p:sp>
        <p:nvSpPr>
          <p:cNvPr id="6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7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AA07A-33F3-412F-A8C2-F7C1536B488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4128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13.4.2015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Sihteerikoulutus / KE &amp; AR 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0CD0E-64C1-406F-87EB-2018CA7734A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3473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13.4.2015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Sihteerikoulutus / KE &amp; AR 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4DC20-D3C6-49A0-8F60-A9B17206A56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249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13.4.2015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Sihteerikoulutus / KE &amp; AR 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7ED89-C0E5-485E-B8A6-4DA3B45F367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5078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13.4.2015</a:t>
            </a:r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Sihteerikoulutus / KE &amp; AR </a:t>
            </a:r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8B687-DBCA-4FA0-B822-3A64B216FC8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7654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13.4.2015</a:t>
            </a: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Sihteerikoulutus / KE &amp; AR 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E2306-E9BD-45CF-9FD6-A29A327C6A3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5281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13.4.2015</a:t>
            </a:r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Sihteerikoulutus / KE &amp; AR 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05910-CCD1-465D-8AE9-A1F223076A3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0657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13.4.2015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Sihteerikoulutus / KE &amp; AR 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0DF20-4BD0-4157-8A7E-972E048E2FC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7518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smtClean="0"/>
              <a:t>Muokkaa perustyyl. napsautt.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smtClean="0"/>
              <a:t>Muokkaa tekstin perustyylejä napsauttamalla</a:t>
            </a:r>
          </a:p>
          <a:p>
            <a:pPr lvl="1"/>
            <a:r>
              <a:rPr lang="fi-FI" altLang="fi-FI" smtClean="0"/>
              <a:t>toinen taso</a:t>
            </a:r>
          </a:p>
          <a:p>
            <a:pPr lvl="2"/>
            <a:r>
              <a:rPr lang="fi-FI" altLang="fi-FI" smtClean="0"/>
              <a:t>kolmas taso</a:t>
            </a:r>
          </a:p>
          <a:p>
            <a:pPr lvl="3"/>
            <a:r>
              <a:rPr lang="fi-FI" altLang="fi-FI" smtClean="0"/>
              <a:t>neljäs taso</a:t>
            </a:r>
          </a:p>
          <a:p>
            <a:pPr lvl="4"/>
            <a:r>
              <a:rPr lang="fi-FI" altLang="fi-FI" smtClean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i-FI" smtClean="0"/>
              <a:t>13.4.2015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F693DDEA-3BB4-4157-A31E-47E29A02D32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8" name="Suorakulmio 7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9" name="Suorakulmio 8"/>
          <p:cNvSpPr/>
          <p:nvPr/>
        </p:nvSpPr>
        <p:spPr>
          <a:xfrm>
            <a:off x="0" y="6165850"/>
            <a:ext cx="9144000" cy="71438"/>
          </a:xfrm>
          <a:prstGeom prst="rec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  <p:sldLayoutId id="2147484149" r:id="rId12"/>
    <p:sldLayoutId id="2147484137" r:id="rId13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lubs.org/FI/index.php" TargetMode="External"/><Relationship Id="rId2" Type="http://schemas.openxmlformats.org/officeDocument/2006/relationships/hyperlink" Target="https://mylci.lionsclubs.org/Login.aspx?l=SV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3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lionsclubs.org/FI/member-center/resources/finance/resources-contact-rates.php" TargetMode="External"/><Relationship Id="rId4" Type="http://schemas.openxmlformats.org/officeDocument/2006/relationships/image" Target="../media/image8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Sihteerikoulutus / KE &amp; AR </a:t>
            </a:r>
            <a:endParaRPr lang="fi-FI" dirty="0"/>
          </a:p>
        </p:txBody>
      </p:sp>
      <p:sp>
        <p:nvSpPr>
          <p:cNvPr id="27652" name="Dian numeron paikkamerkki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F3737946-9A12-44B7-88F5-957C48867DB5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1</a:t>
            </a:fld>
            <a:endParaRPr lang="fi-FI" altLang="fi-FI" dirty="0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27653" name="Tekstiruutu 4"/>
          <p:cNvSpPr txBox="1">
            <a:spLocks noChangeArrowheads="1"/>
          </p:cNvSpPr>
          <p:nvPr/>
        </p:nvSpPr>
        <p:spPr bwMode="auto">
          <a:xfrm>
            <a:off x="468313" y="1412875"/>
            <a:ext cx="5616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i-FI" altLang="fi-FI" sz="2400" b="1" dirty="0" smtClean="0">
                <a:latin typeface="Times New Roman" pitchFamily="18" charset="0"/>
                <a:cs typeface="Times New Roman" pitchFamily="18" charset="0"/>
              </a:rPr>
              <a:t>MEDLEMSREGISTRET</a:t>
            </a:r>
            <a:endParaRPr lang="fi-FI" altLang="fi-FI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611560" y="2564904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 err="1" smtClean="0"/>
              <a:t>MyLCI</a:t>
            </a:r>
            <a:endParaRPr lang="fi-FI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b="1" smtClean="0"/>
              <a:t>13.4.2015</a:t>
            </a:r>
            <a:endParaRPr lang="fi-FI" b="1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b="1" smtClean="0"/>
              <a:t>Sihteerikoulutus / KE &amp; AR </a:t>
            </a:r>
            <a:endParaRPr lang="fi-FI" b="1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b="1" smtClean="0">
                <a:solidFill>
                  <a:srgbClr val="898989"/>
                </a:solidFill>
                <a:latin typeface="Calibri" pitchFamily="34" charset="0"/>
              </a:rPr>
              <a:pPr/>
              <a:t>10</a:t>
            </a:fld>
            <a:endParaRPr lang="fi-FI" altLang="fi-FI" b="1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3338323" y="550995"/>
            <a:ext cx="25202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 smtClean="0"/>
              <a:t>EGEN LIONSKLUBB</a:t>
            </a:r>
            <a:endParaRPr lang="fi-FI" altLang="fi-FI" b="1" dirty="0"/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b="1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b="1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Tekstiruutu 1"/>
          <p:cNvSpPr txBox="1"/>
          <p:nvPr/>
        </p:nvSpPr>
        <p:spPr>
          <a:xfrm>
            <a:off x="6053631" y="2024908"/>
            <a:ext cx="296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Under punkten Egen Lionsklubb finns uppgifter om medlemmarna. </a:t>
            </a:r>
            <a:endParaRPr lang="fi-FI" dirty="0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t="27477" r="19446" b="49670"/>
          <a:stretch/>
        </p:blipFill>
        <p:spPr bwMode="auto">
          <a:xfrm>
            <a:off x="268152" y="2024908"/>
            <a:ext cx="5760000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52" t="43843" r="20850" b="20559"/>
          <a:stretch/>
        </p:blipFill>
        <p:spPr bwMode="auto">
          <a:xfrm>
            <a:off x="3484621" y="1449202"/>
            <a:ext cx="1422222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kstiruutu 17"/>
          <p:cNvSpPr txBox="1"/>
          <p:nvPr/>
        </p:nvSpPr>
        <p:spPr>
          <a:xfrm>
            <a:off x="236339" y="3433481"/>
            <a:ext cx="85841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Via </a:t>
            </a:r>
            <a:r>
              <a:rPr lang="sv-FI" dirty="0"/>
              <a:t>klubbrutan</a:t>
            </a:r>
            <a:r>
              <a:rPr lang="fi-FI" dirty="0"/>
              <a:t>: </a:t>
            </a:r>
          </a:p>
          <a:p>
            <a:pPr lvl="0"/>
            <a:endParaRPr lang="sv-FI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b="1" dirty="0" smtClean="0">
                <a:solidFill>
                  <a:srgbClr val="FF0000"/>
                </a:solidFill>
              </a:rPr>
              <a:t>Görs </a:t>
            </a:r>
            <a:r>
              <a:rPr lang="sv-FI" b="1" dirty="0">
                <a:solidFill>
                  <a:srgbClr val="FF0000"/>
                </a:solidFill>
              </a:rPr>
              <a:t>anmälan månadsvis om det inte finns förändringar i </a:t>
            </a:r>
            <a:r>
              <a:rPr lang="sv-FI" b="1" dirty="0" smtClean="0">
                <a:solidFill>
                  <a:srgbClr val="FF0000"/>
                </a:solidFill>
              </a:rPr>
              <a:t>medlemsuppgifterna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dirty="0" smtClean="0"/>
              <a:t>Redigeras </a:t>
            </a:r>
            <a:r>
              <a:rPr lang="sv-FI" dirty="0"/>
              <a:t>uppgifter om </a:t>
            </a:r>
            <a:r>
              <a:rPr lang="sv-FI" dirty="0" smtClean="0"/>
              <a:t>medlemmarna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dirty="0" smtClean="0"/>
              <a:t>Sätts </a:t>
            </a:r>
            <a:r>
              <a:rPr lang="sv-FI" dirty="0"/>
              <a:t>in ny </a:t>
            </a:r>
            <a:r>
              <a:rPr lang="sv-FI" dirty="0" smtClean="0"/>
              <a:t>medlem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dirty="0" smtClean="0"/>
              <a:t>Skapas familjeenhet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dirty="0" smtClean="0"/>
              <a:t>Sätts </a:t>
            </a:r>
            <a:r>
              <a:rPr lang="sv-FI" dirty="0"/>
              <a:t>in </a:t>
            </a:r>
            <a:r>
              <a:rPr lang="sv-FI" dirty="0" smtClean="0"/>
              <a:t>transfermedlem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dirty="0" smtClean="0"/>
              <a:t>Utesluts </a:t>
            </a:r>
            <a:r>
              <a:rPr lang="sv-FI" dirty="0"/>
              <a:t>medlem</a:t>
            </a:r>
            <a:endParaRPr lang="fi-FI" dirty="0"/>
          </a:p>
        </p:txBody>
      </p:sp>
      <p:cxnSp>
        <p:nvCxnSpPr>
          <p:cNvPr id="19" name="Suora nuoliyhdysviiva 18"/>
          <p:cNvCxnSpPr/>
          <p:nvPr/>
        </p:nvCxnSpPr>
        <p:spPr>
          <a:xfrm flipH="1" flipV="1">
            <a:off x="1835696" y="2817205"/>
            <a:ext cx="648742" cy="104438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39886" r="55115" b="57038"/>
          <a:stretch/>
        </p:blipFill>
        <p:spPr bwMode="auto">
          <a:xfrm>
            <a:off x="2935732" y="4293096"/>
            <a:ext cx="2520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11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11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3358560" y="383432"/>
            <a:ext cx="29520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3154412" y="1226110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i-FI" dirty="0" smtClean="0">
                <a:ln>
                  <a:solidFill>
                    <a:schemeClr val="bg1"/>
                  </a:solidFill>
                </a:ln>
              </a:rPr>
              <a:t>Ei </a:t>
            </a:r>
            <a:endParaRPr lang="fi-FI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651"/>
            <a:ext cx="4834606" cy="804919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6768"/>
            <a:ext cx="4851663" cy="1401366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6" y="3684735"/>
            <a:ext cx="3449254" cy="2486755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4959660" y="1052513"/>
            <a:ext cx="33123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600" dirty="0"/>
              <a:t>Anmälan om oförändrade medlemsuppgifter görs månadsvis</a:t>
            </a:r>
            <a:r>
              <a:rPr lang="fi-FI" sz="1600" dirty="0" smtClean="0"/>
              <a:t> </a:t>
            </a:r>
          </a:p>
          <a:p>
            <a:r>
              <a:rPr lang="sv-FI" sz="1600" dirty="0" smtClean="0"/>
              <a:t>om </a:t>
            </a:r>
            <a:r>
              <a:rPr lang="sv-FI" sz="1600" dirty="0"/>
              <a:t>det inte under månaden skett förändringar i </a:t>
            </a:r>
            <a:r>
              <a:rPr lang="sv-FI" sz="1600" dirty="0" smtClean="0"/>
              <a:t>medlems-uppgifterna</a:t>
            </a:r>
            <a:r>
              <a:rPr lang="sv-FI" sz="1600" dirty="0"/>
              <a:t>, inte satts till nya medlemmar, inte skapats familjeenhet, inte satts till transfermedlem eller uteslutits medlem. </a:t>
            </a:r>
            <a:endParaRPr lang="fi-FI" sz="1600" dirty="0" smtClean="0"/>
          </a:p>
          <a:p>
            <a:endParaRPr lang="fi-FI" sz="1600" dirty="0"/>
          </a:p>
          <a:p>
            <a:r>
              <a:rPr lang="fi-FI" sz="1600" dirty="0" err="1" smtClean="0"/>
              <a:t>Trycks</a:t>
            </a:r>
            <a:r>
              <a:rPr lang="fi-FI" sz="1600" dirty="0" smtClean="0"/>
              <a:t> </a:t>
            </a:r>
          </a:p>
          <a:p>
            <a:endParaRPr lang="sv-FI" sz="1600" dirty="0" smtClean="0"/>
          </a:p>
          <a:p>
            <a:r>
              <a:rPr lang="sv-FI" sz="1600" dirty="0" smtClean="0"/>
              <a:t>På </a:t>
            </a:r>
            <a:r>
              <a:rPr lang="sv-FI" sz="1600" dirty="0"/>
              <a:t>menyn som öppnas väljs rätt månad och då öppnas ett fönster, där du </a:t>
            </a:r>
            <a:r>
              <a:rPr lang="sv-FI" sz="1600" dirty="0" smtClean="0"/>
              <a:t>väljer</a:t>
            </a:r>
          </a:p>
          <a:p>
            <a:r>
              <a:rPr lang="sv-FI" sz="1600" dirty="0" smtClean="0"/>
              <a:t>          </a:t>
            </a:r>
          </a:p>
          <a:p>
            <a:r>
              <a:rPr lang="sv-FI" sz="1600" dirty="0" smtClean="0"/>
              <a:t>och </a:t>
            </a:r>
            <a:r>
              <a:rPr lang="sv-FI" sz="1600" dirty="0"/>
              <a:t>anmälan är gjord. Till slut öppnas ännu ett </a:t>
            </a:r>
            <a:r>
              <a:rPr lang="sv-FI" sz="1600" b="1" dirty="0"/>
              <a:t>bekräftelsefönster</a:t>
            </a:r>
            <a:r>
              <a:rPr lang="sv-FI" sz="1600" dirty="0"/>
              <a:t>, där alla anmälningar under året syns.</a:t>
            </a:r>
            <a:endParaRPr lang="fi-FI" sz="1600" dirty="0"/>
          </a:p>
        </p:txBody>
      </p:sp>
      <p:cxnSp>
        <p:nvCxnSpPr>
          <p:cNvPr id="13" name="Suora nuoliyhdysviiva 12"/>
          <p:cNvCxnSpPr/>
          <p:nvPr/>
        </p:nvCxnSpPr>
        <p:spPr>
          <a:xfrm flipH="1" flipV="1">
            <a:off x="1403650" y="1754570"/>
            <a:ext cx="3556010" cy="26105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Kuva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0652" y="4833061"/>
            <a:ext cx="514394" cy="190102"/>
          </a:xfrm>
          <a:prstGeom prst="rect">
            <a:avLst/>
          </a:prstGeom>
        </p:spPr>
      </p:pic>
      <p:cxnSp>
        <p:nvCxnSpPr>
          <p:cNvPr id="17" name="Suora nuoliyhdysviiva 16"/>
          <p:cNvCxnSpPr/>
          <p:nvPr/>
        </p:nvCxnSpPr>
        <p:spPr>
          <a:xfrm flipH="1" flipV="1">
            <a:off x="1043610" y="3314671"/>
            <a:ext cx="3916050" cy="16134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39886" r="55115" b="57038"/>
          <a:stretch/>
        </p:blipFill>
        <p:spPr bwMode="auto">
          <a:xfrm>
            <a:off x="5099441" y="3807825"/>
            <a:ext cx="2520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69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12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3452018" y="399534"/>
            <a:ext cx="31011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3" name="Tekstiruutu 2"/>
          <p:cNvSpPr txBox="1"/>
          <p:nvPr/>
        </p:nvSpPr>
        <p:spPr>
          <a:xfrm>
            <a:off x="3635896" y="2569890"/>
            <a:ext cx="496855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600" dirty="0"/>
              <a:t>Uppdatering av medlemsuppgifter</a:t>
            </a:r>
            <a:endParaRPr lang="fi-FI" sz="1600" dirty="0" smtClean="0"/>
          </a:p>
          <a:p>
            <a:r>
              <a:rPr lang="fi-FI" sz="1600" dirty="0" err="1" smtClean="0"/>
              <a:t>Välj</a:t>
            </a:r>
            <a:r>
              <a:rPr lang="fi-FI" sz="1600" dirty="0" smtClean="0"/>
              <a:t>                 </a:t>
            </a:r>
            <a:r>
              <a:rPr lang="sv-FI" sz="1600" dirty="0"/>
              <a:t>och i fönstret som öppnas korrigeras uppgifterna</a:t>
            </a:r>
            <a:r>
              <a:rPr lang="sv-FI" sz="1600" dirty="0" smtClean="0"/>
              <a:t>.</a:t>
            </a:r>
          </a:p>
          <a:p>
            <a:r>
              <a:rPr lang="sv-FI" sz="1600" dirty="0"/>
              <a:t>Om medlems namnuppgifter ändras </a:t>
            </a:r>
            <a:r>
              <a:rPr lang="sv-FI" sz="1600" dirty="0" smtClean="0"/>
              <a:t>väljs </a:t>
            </a:r>
          </a:p>
          <a:p>
            <a:endParaRPr lang="sv-FI" sz="1600" dirty="0"/>
          </a:p>
          <a:p>
            <a:r>
              <a:rPr lang="sv-FI" sz="1600" dirty="0"/>
              <a:t>och görs korrigeringarna i fönstret som öppnas (se </a:t>
            </a:r>
            <a:r>
              <a:rPr lang="sv-FI" sz="1600" dirty="0" smtClean="0"/>
              <a:t>sidan Ändring av namnuppgifter)</a:t>
            </a:r>
          </a:p>
          <a:p>
            <a:r>
              <a:rPr lang="sv-FI" sz="1600" dirty="0"/>
              <a:t>Om uppgifter på fadder ändras trycks</a:t>
            </a:r>
            <a:endParaRPr lang="fi-FI" sz="1600" dirty="0" smtClean="0"/>
          </a:p>
          <a:p>
            <a:endParaRPr lang="fi-FI" sz="1600" dirty="0" smtClean="0"/>
          </a:p>
          <a:p>
            <a:r>
              <a:rPr lang="sv-FI" sz="1600" dirty="0"/>
              <a:t>då öppnas ett fönster där ändringarna görs </a:t>
            </a:r>
            <a:r>
              <a:rPr lang="sv-FI" sz="1600" dirty="0" smtClean="0"/>
              <a:t>(se sidan Byte av fadder)</a:t>
            </a:r>
            <a:r>
              <a:rPr lang="fi-FI" sz="1600" dirty="0" smtClean="0"/>
              <a:t>.</a:t>
            </a:r>
          </a:p>
          <a:p>
            <a:endParaRPr lang="fi-FI" sz="1600" dirty="0" smtClean="0"/>
          </a:p>
          <a:p>
            <a:r>
              <a:rPr lang="sv-FI" sz="1600" dirty="0"/>
              <a:t>Då alla korrigeringar gjorts trycks</a:t>
            </a:r>
            <a:endParaRPr lang="fi-FI" sz="1600" dirty="0"/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4" t="27143" r="3855" b="50005"/>
          <a:stretch/>
        </p:blipFill>
        <p:spPr bwMode="auto">
          <a:xfrm>
            <a:off x="3635896" y="835727"/>
            <a:ext cx="3960000" cy="6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t="11318" r="21336" b="61435"/>
          <a:stretch/>
        </p:blipFill>
        <p:spPr bwMode="auto">
          <a:xfrm>
            <a:off x="3635896" y="1492624"/>
            <a:ext cx="3960000" cy="98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10744" r="32675" b="-743"/>
          <a:stretch/>
        </p:blipFill>
        <p:spPr bwMode="auto">
          <a:xfrm>
            <a:off x="289979" y="515194"/>
            <a:ext cx="3060000" cy="24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7" t="11095" r="32674" b="-1095"/>
          <a:stretch/>
        </p:blipFill>
        <p:spPr bwMode="auto">
          <a:xfrm>
            <a:off x="273880" y="2958357"/>
            <a:ext cx="3060000" cy="24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8" t="54102" r="29367" b="43700"/>
          <a:stretch/>
        </p:blipFill>
        <p:spPr bwMode="auto">
          <a:xfrm>
            <a:off x="4118889" y="2868357"/>
            <a:ext cx="900000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7" t="51648" r="41260" b="45276"/>
          <a:stretch/>
        </p:blipFill>
        <p:spPr bwMode="auto">
          <a:xfrm>
            <a:off x="3725846" y="3609594"/>
            <a:ext cx="2160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7" t="87896" r="56535" b="9028"/>
          <a:stretch/>
        </p:blipFill>
        <p:spPr bwMode="auto">
          <a:xfrm>
            <a:off x="3649375" y="4581128"/>
            <a:ext cx="1548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9" t="86471" r="65041" b="10892"/>
          <a:stretch/>
        </p:blipFill>
        <p:spPr bwMode="auto">
          <a:xfrm>
            <a:off x="6817231" y="5517232"/>
            <a:ext cx="756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41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13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2256128" y="385122"/>
            <a:ext cx="38751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sv-FI" b="1" dirty="0" smtClean="0"/>
              <a:t>ÄNDRING AV NAMNUPPGIFTER</a:t>
            </a:r>
            <a:endParaRPr lang="fi-FI" altLang="fi-FI" b="1" dirty="0"/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4523922" y="1489522"/>
            <a:ext cx="40324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 smtClean="0"/>
              <a:t>Namnuppgifterna korrigeras och anges orsak till varför uppgifterna ändras.</a:t>
            </a:r>
          </a:p>
          <a:p>
            <a:endParaRPr lang="sv-FI" dirty="0" smtClean="0"/>
          </a:p>
          <a:p>
            <a:r>
              <a:rPr lang="sv-FI" dirty="0" smtClean="0"/>
              <a:t>Till slut trycks</a:t>
            </a:r>
          </a:p>
          <a:p>
            <a:endParaRPr lang="sv-FI" dirty="0" smtClean="0"/>
          </a:p>
          <a:p>
            <a:r>
              <a:rPr lang="sv-FI" dirty="0" smtClean="0"/>
              <a:t>Obs! Namnuppgifterna ändras inte omedelbart utan uppgifterna granskad av LCI.</a:t>
            </a:r>
          </a:p>
          <a:p>
            <a:endParaRPr lang="sv-FI" dirty="0" smtClean="0"/>
          </a:p>
          <a:p>
            <a:r>
              <a:rPr lang="sv-FI" dirty="0" smtClean="0"/>
              <a:t>För detta finns det en princip som inte beror på finska.</a:t>
            </a:r>
          </a:p>
          <a:p>
            <a:endParaRPr lang="sv-FI" dirty="0"/>
          </a:p>
        </p:txBody>
      </p:sp>
      <p:pic>
        <p:nvPicPr>
          <p:cNvPr id="15" name="Picture 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16701" r="42837" b="-202"/>
          <a:stretch/>
        </p:blipFill>
        <p:spPr bwMode="auto">
          <a:xfrm>
            <a:off x="449591" y="1052513"/>
            <a:ext cx="3637894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0" t="95926" r="65356" b="1438"/>
          <a:stretch/>
        </p:blipFill>
        <p:spPr bwMode="auto">
          <a:xfrm>
            <a:off x="6087156" y="2642850"/>
            <a:ext cx="720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43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14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2256128" y="385122"/>
            <a:ext cx="38751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sv-FI" b="1" dirty="0" smtClean="0"/>
              <a:t>BYTE AV FADDER</a:t>
            </a:r>
            <a:endParaRPr lang="fi-FI" altLang="fi-FI" b="1" dirty="0"/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7" name="Tekstiruutu 6"/>
          <p:cNvSpPr txBox="1"/>
          <p:nvPr/>
        </p:nvSpPr>
        <p:spPr>
          <a:xfrm>
            <a:off x="4523922" y="1489522"/>
            <a:ext cx="40324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 smtClean="0"/>
              <a:t>Notera uppgiften högst upp på sidan.</a:t>
            </a:r>
          </a:p>
          <a:p>
            <a:endParaRPr lang="sv-FI" dirty="0" smtClean="0"/>
          </a:p>
          <a:p>
            <a:r>
              <a:rPr lang="sv-FI" dirty="0" smtClean="0"/>
              <a:t>Fadder kan vara medlem i vilken Lions-klubb som helst.</a:t>
            </a:r>
          </a:p>
          <a:p>
            <a:endParaRPr lang="sv-FI" dirty="0" smtClean="0"/>
          </a:p>
          <a:p>
            <a:endParaRPr lang="sv-FI" dirty="0" smtClean="0"/>
          </a:p>
          <a:p>
            <a:endParaRPr lang="sv-FI" dirty="0" smtClean="0"/>
          </a:p>
          <a:p>
            <a:endParaRPr lang="sv-FI" dirty="0" smtClean="0"/>
          </a:p>
          <a:p>
            <a:endParaRPr lang="sv-FI" dirty="0" smtClean="0"/>
          </a:p>
          <a:p>
            <a:endParaRPr lang="sv-FI" dirty="0" smtClean="0"/>
          </a:p>
          <a:p>
            <a:endParaRPr lang="sv-FI" dirty="0" smtClean="0"/>
          </a:p>
          <a:p>
            <a:endParaRPr lang="sv-FI" dirty="0" smtClean="0"/>
          </a:p>
          <a:p>
            <a:r>
              <a:rPr lang="sv-FI" dirty="0" smtClean="0"/>
              <a:t>När alla uppgifter är färdiga, välj</a:t>
            </a:r>
            <a:endParaRPr lang="sv-FI" dirty="0"/>
          </a:p>
        </p:txBody>
      </p:sp>
      <p:pic>
        <p:nvPicPr>
          <p:cNvPr id="12" name="Picture 1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3" t="11426" r="40741" b="2435"/>
          <a:stretch/>
        </p:blipFill>
        <p:spPr bwMode="auto">
          <a:xfrm>
            <a:off x="396538" y="1052513"/>
            <a:ext cx="3744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0" t="95926" r="65356" b="1438"/>
          <a:stretch/>
        </p:blipFill>
        <p:spPr bwMode="auto">
          <a:xfrm>
            <a:off x="8006802" y="4869160"/>
            <a:ext cx="720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63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15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2880000" y="504000"/>
            <a:ext cx="2416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5537087" y="1585701"/>
            <a:ext cx="33281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b="1" dirty="0" smtClean="0"/>
              <a:t>Uteslut medlem</a:t>
            </a:r>
          </a:p>
          <a:p>
            <a:endParaRPr lang="sv-FI" dirty="0" smtClean="0"/>
          </a:p>
          <a:p>
            <a:r>
              <a:rPr lang="sv-FI" dirty="0" smtClean="0"/>
              <a:t>I medlemsrutan väljs vid medlemmen som skall uteslutas</a:t>
            </a:r>
          </a:p>
          <a:p>
            <a:endParaRPr lang="sv-FI" dirty="0" smtClean="0"/>
          </a:p>
          <a:p>
            <a:r>
              <a:rPr lang="sv-FI" dirty="0" smtClean="0"/>
              <a:t>               </a:t>
            </a:r>
          </a:p>
          <a:p>
            <a:r>
              <a:rPr lang="sv-FI" dirty="0" smtClean="0"/>
              <a:t>I fönstret som öppnas väljs: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 smtClean="0"/>
              <a:t>Orsak till uteslutning (rätt orsak i menyn)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 smtClean="0"/>
              <a:t>Uteslutningsdag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 smtClean="0"/>
              <a:t>Till slut trycks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 smtClean="0"/>
              <a:t>Öppnas bekräftelsefönster</a:t>
            </a:r>
            <a:endParaRPr lang="sv-FI" dirty="0"/>
          </a:p>
        </p:txBody>
      </p:sp>
      <p:pic>
        <p:nvPicPr>
          <p:cNvPr id="21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t="35159" r="23465" b="23091"/>
          <a:stretch/>
        </p:blipFill>
        <p:spPr bwMode="auto">
          <a:xfrm>
            <a:off x="130084" y="3501008"/>
            <a:ext cx="5017979" cy="198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3" t="61318" r="50946" b="21542"/>
          <a:stretch/>
        </p:blipFill>
        <p:spPr bwMode="auto">
          <a:xfrm>
            <a:off x="2773767" y="4123044"/>
            <a:ext cx="1440000" cy="71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7" t="24896" r="23681" b="48735"/>
          <a:stretch/>
        </p:blipFill>
        <p:spPr bwMode="auto">
          <a:xfrm>
            <a:off x="130084" y="1558389"/>
            <a:ext cx="5040000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uora nuoliyhdysviiva 24"/>
          <p:cNvCxnSpPr/>
          <p:nvPr/>
        </p:nvCxnSpPr>
        <p:spPr>
          <a:xfrm flipH="1" flipV="1">
            <a:off x="4483917" y="2129482"/>
            <a:ext cx="1182892" cy="10654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7" name="Picture 2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2" t="34677" r="21588" b="62246"/>
          <a:stretch/>
        </p:blipFill>
        <p:spPr bwMode="auto">
          <a:xfrm>
            <a:off x="5666809" y="3068960"/>
            <a:ext cx="2088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8" t="72849" r="64814" b="24358"/>
          <a:stretch/>
        </p:blipFill>
        <p:spPr bwMode="auto">
          <a:xfrm>
            <a:off x="7418809" y="4725930"/>
            <a:ext cx="672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orakulmio 18"/>
          <p:cNvSpPr/>
          <p:nvPr/>
        </p:nvSpPr>
        <p:spPr>
          <a:xfrm>
            <a:off x="189059" y="5556019"/>
            <a:ext cx="4814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FI" dirty="0" smtClean="0"/>
              <a:t>Notera om det finns några uppgifter på </a:t>
            </a:r>
            <a:r>
              <a:rPr lang="sv-FI" dirty="0"/>
              <a:t>sidan.</a:t>
            </a:r>
          </a:p>
        </p:txBody>
      </p:sp>
      <p:cxnSp>
        <p:nvCxnSpPr>
          <p:cNvPr id="31" name="Suora nuoliyhdysviiva 30"/>
          <p:cNvCxnSpPr/>
          <p:nvPr/>
        </p:nvCxnSpPr>
        <p:spPr>
          <a:xfrm flipH="1">
            <a:off x="1547665" y="3933825"/>
            <a:ext cx="3989422" cy="7362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uora nuoliyhdysviiva 31"/>
          <p:cNvCxnSpPr/>
          <p:nvPr/>
        </p:nvCxnSpPr>
        <p:spPr>
          <a:xfrm flipH="1">
            <a:off x="1547664" y="4506193"/>
            <a:ext cx="4144316" cy="3277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uora nuoliyhdysviiva 32"/>
          <p:cNvCxnSpPr/>
          <p:nvPr/>
        </p:nvCxnSpPr>
        <p:spPr>
          <a:xfrm flipH="1" flipV="1">
            <a:off x="2123728" y="5229200"/>
            <a:ext cx="1296144" cy="5114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72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16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3131840" y="399534"/>
            <a:ext cx="25601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" t="13502" r="5600" b="55404"/>
          <a:stretch/>
        </p:blipFill>
        <p:spPr>
          <a:xfrm>
            <a:off x="5257652" y="1052513"/>
            <a:ext cx="3779912" cy="969285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6019800" y="1990579"/>
            <a:ext cx="3124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b="1" dirty="0" smtClean="0"/>
              <a:t>Familje-enhet:</a:t>
            </a:r>
          </a:p>
          <a:p>
            <a:r>
              <a:rPr lang="sv-FI" dirty="0" smtClean="0"/>
              <a:t>I medlemsrutan väljs familjeenhet vid huvudmedlemmen  </a:t>
            </a:r>
          </a:p>
          <a:p>
            <a:r>
              <a:rPr lang="sv-FI" dirty="0" smtClean="0"/>
              <a:t>               </a:t>
            </a:r>
          </a:p>
          <a:p>
            <a:r>
              <a:rPr lang="sv-FI" dirty="0" smtClean="0"/>
              <a:t>I fönstret som öppnas väljs medlem(mar) i familje-enheten. Då medlem valts öppnas ett fönster, där relationen bekräftas. Välj rätt alternativ: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 smtClean="0"/>
              <a:t>Släktskap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Bekräfta Släktskap</a:t>
            </a:r>
            <a:endParaRPr lang="sv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 smtClean="0"/>
              <a:t>Bekräfta adressen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 smtClean="0"/>
              <a:t>Till slut trycks</a:t>
            </a:r>
            <a:endParaRPr lang="sv-FI" dirty="0"/>
          </a:p>
        </p:txBody>
      </p:sp>
      <p:cxnSp>
        <p:nvCxnSpPr>
          <p:cNvPr id="17" name="Suora nuoliyhdysviiva 16"/>
          <p:cNvCxnSpPr>
            <a:endCxn id="35" idx="3"/>
          </p:cNvCxnSpPr>
          <p:nvPr/>
        </p:nvCxnSpPr>
        <p:spPr>
          <a:xfrm flipH="1" flipV="1">
            <a:off x="4320488" y="4654237"/>
            <a:ext cx="1763680" cy="6919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uora nuoliyhdysviiva 19"/>
          <p:cNvCxnSpPr>
            <a:endCxn id="34" idx="3"/>
          </p:cNvCxnSpPr>
          <p:nvPr/>
        </p:nvCxnSpPr>
        <p:spPr>
          <a:xfrm flipH="1" flipV="1">
            <a:off x="4352112" y="5675393"/>
            <a:ext cx="1667688" cy="4592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5" t="30783" r="28049" b="66581"/>
          <a:stretch/>
        </p:blipFill>
        <p:spPr bwMode="auto">
          <a:xfrm>
            <a:off x="7984081" y="2935538"/>
            <a:ext cx="1080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0" t="35498" r="22047" b="2975"/>
          <a:stretch/>
        </p:blipFill>
        <p:spPr bwMode="auto">
          <a:xfrm>
            <a:off x="53338" y="792764"/>
            <a:ext cx="504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1" t="22313" r="29129" b="48681"/>
          <a:stretch/>
        </p:blipFill>
        <p:spPr bwMode="auto">
          <a:xfrm>
            <a:off x="52673" y="3669277"/>
            <a:ext cx="3992727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9" t="34950" r="49209" b="42196"/>
          <a:stretch/>
        </p:blipFill>
        <p:spPr bwMode="auto">
          <a:xfrm>
            <a:off x="2358488" y="2215538"/>
            <a:ext cx="1980000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5" t="41311" r="49508" b="49461"/>
          <a:stretch/>
        </p:blipFill>
        <p:spPr bwMode="auto">
          <a:xfrm>
            <a:off x="2408112" y="5297393"/>
            <a:ext cx="1944000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7" t="47146" r="49566" b="39669"/>
          <a:stretch/>
        </p:blipFill>
        <p:spPr bwMode="auto">
          <a:xfrm>
            <a:off x="2376488" y="4114237"/>
            <a:ext cx="1944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uora nuoliyhdysviiva 35"/>
          <p:cNvCxnSpPr/>
          <p:nvPr/>
        </p:nvCxnSpPr>
        <p:spPr>
          <a:xfrm flipH="1" flipV="1">
            <a:off x="3707904" y="2935539"/>
            <a:ext cx="2376264" cy="21737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9" t="74689" r="64485" b="22234"/>
          <a:stretch/>
        </p:blipFill>
        <p:spPr bwMode="auto">
          <a:xfrm>
            <a:off x="7812360" y="5927393"/>
            <a:ext cx="792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kstiruutu 43"/>
          <p:cNvSpPr txBox="1"/>
          <p:nvPr/>
        </p:nvSpPr>
        <p:spPr>
          <a:xfrm>
            <a:off x="76271" y="5175134"/>
            <a:ext cx="2408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400" dirty="0" smtClean="0"/>
              <a:t>Obs: När du lägger till ny familjemedlem i existerande familjeenheten,</a:t>
            </a:r>
          </a:p>
          <a:p>
            <a:r>
              <a:rPr lang="sv-FI" sz="1400" dirty="0" smtClean="0"/>
              <a:t>välj </a:t>
            </a:r>
            <a:endParaRPr lang="sv-FI" sz="1400" dirty="0"/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5" t="49554" r="28229" b="48249"/>
          <a:stretch/>
        </p:blipFill>
        <p:spPr bwMode="auto">
          <a:xfrm>
            <a:off x="683568" y="5873393"/>
            <a:ext cx="1080000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94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17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2880000" y="504000"/>
            <a:ext cx="32763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2" name="Suorakulmio 1"/>
          <p:cNvSpPr/>
          <p:nvPr/>
        </p:nvSpPr>
        <p:spPr>
          <a:xfrm>
            <a:off x="330597" y="3050699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FI" b="1" dirty="0"/>
              <a:t>Lägg till medlem:</a:t>
            </a:r>
            <a:endParaRPr lang="fi-FI" b="1" dirty="0"/>
          </a:p>
          <a:p>
            <a:endParaRPr lang="sv-FI" b="1" dirty="0" smtClean="0"/>
          </a:p>
          <a:p>
            <a:r>
              <a:rPr lang="sv-FI" b="1" dirty="0" smtClean="0"/>
              <a:t>Välj </a:t>
            </a:r>
            <a:r>
              <a:rPr lang="sv-FI" b="1" dirty="0"/>
              <a:t>punkt</a:t>
            </a:r>
            <a:endParaRPr lang="fi-FI" b="1" dirty="0" smtClean="0"/>
          </a:p>
          <a:p>
            <a:endParaRPr lang="fi-FI" b="1" dirty="0" smtClean="0"/>
          </a:p>
          <a:p>
            <a:r>
              <a:rPr lang="sv-FI" b="1" dirty="0"/>
              <a:t>Välj i menyn som öppnas NY MEDLEM varvid öppnas en sida där uppgifterna införs (se följande sida)</a:t>
            </a:r>
            <a:endParaRPr lang="fi-FI" b="1" dirty="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5" t="35558" r="42600" b="46863"/>
          <a:stretch/>
        </p:blipFill>
        <p:spPr bwMode="auto">
          <a:xfrm>
            <a:off x="330597" y="1052513"/>
            <a:ext cx="576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5" t="39845" r="72128" b="56639"/>
          <a:stretch/>
        </p:blipFill>
        <p:spPr bwMode="auto">
          <a:xfrm>
            <a:off x="1638538" y="3645825"/>
            <a:ext cx="126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90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18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3038831" y="399534"/>
            <a:ext cx="2653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6444208" y="14668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  <p:sp>
        <p:nvSpPr>
          <p:cNvPr id="6" name="Tekstiruutu 5"/>
          <p:cNvSpPr txBox="1"/>
          <p:nvPr/>
        </p:nvSpPr>
        <p:spPr>
          <a:xfrm>
            <a:off x="5076054" y="1186975"/>
            <a:ext cx="394411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b="1" dirty="0" smtClean="0"/>
              <a:t>Lägg till medlem 2:</a:t>
            </a:r>
          </a:p>
          <a:p>
            <a:endParaRPr lang="sv-FI" dirty="0" smtClean="0"/>
          </a:p>
          <a:p>
            <a:r>
              <a:rPr lang="sv-FI" dirty="0" smtClean="0"/>
              <a:t>Läggs till så mycket uppgifter som möjligt om ny medlem.</a:t>
            </a:r>
          </a:p>
          <a:p>
            <a:endParaRPr lang="sv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1400" dirty="0" smtClean="0"/>
              <a:t>Förnamn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1400" dirty="0" smtClean="0"/>
              <a:t>Andra namn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1400" dirty="0" smtClean="0"/>
              <a:t>Efternamn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1400" dirty="0" smtClean="0"/>
              <a:t>Kön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1400" dirty="0" smtClean="0"/>
              <a:t>Födelseår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1400" dirty="0" smtClean="0"/>
              <a:t>Anslutningsdatum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1400" dirty="0" smtClean="0"/>
              <a:t>Medlemsklass </a:t>
            </a:r>
            <a:r>
              <a:rPr lang="sv-FI" sz="1100" dirty="0" smtClean="0"/>
              <a:t>(ur menyn)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FI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   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v-SE" sz="1400" dirty="0"/>
              <a:t> </a:t>
            </a:r>
            <a:r>
              <a:rPr lang="sv-SE" sz="1400" dirty="0" smtClean="0"/>
              <a:t>    frågade </a:t>
            </a:r>
            <a:r>
              <a:rPr lang="sv-SE" sz="1400" dirty="0"/>
              <a:t>om en medlem </a:t>
            </a:r>
            <a:r>
              <a:rPr lang="sv-SE" sz="1400" dirty="0" smtClean="0"/>
              <a:t>av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v-SE" sz="1400" dirty="0"/>
              <a:t> </a:t>
            </a:r>
            <a:r>
              <a:rPr lang="sv-SE" sz="1400" dirty="0" smtClean="0"/>
              <a:t>    student</a:t>
            </a:r>
            <a:endParaRPr lang="sv-FI" sz="1400" dirty="0" smtClean="0"/>
          </a:p>
        </p:txBody>
      </p:sp>
      <p:pic>
        <p:nvPicPr>
          <p:cNvPr id="29" name="Kuva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880" y="6348980"/>
            <a:ext cx="790575" cy="266700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10881" r="52751" b="31987"/>
          <a:stretch/>
        </p:blipFill>
        <p:spPr bwMode="auto">
          <a:xfrm>
            <a:off x="265412" y="980728"/>
            <a:ext cx="432000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0" t="68668" r="65355" b="27377"/>
          <a:stretch/>
        </p:blipFill>
        <p:spPr bwMode="auto">
          <a:xfrm>
            <a:off x="3038831" y="3315632"/>
            <a:ext cx="720000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6" t="83934" r="56483" b="2441"/>
          <a:stretch/>
        </p:blipFill>
        <p:spPr bwMode="auto">
          <a:xfrm>
            <a:off x="4636149" y="4293096"/>
            <a:ext cx="1683871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1" t="88248" r="56488" b="3841"/>
          <a:stretch/>
        </p:blipFill>
        <p:spPr bwMode="auto">
          <a:xfrm>
            <a:off x="6635988" y="5032987"/>
            <a:ext cx="1392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2" t="52299" r="56456" b="39790"/>
          <a:stretch/>
        </p:blipFill>
        <p:spPr bwMode="auto">
          <a:xfrm>
            <a:off x="6628939" y="5517232"/>
            <a:ext cx="1392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uora nuoliyhdysviiva 12"/>
          <p:cNvCxnSpPr/>
          <p:nvPr/>
        </p:nvCxnSpPr>
        <p:spPr>
          <a:xfrm flipH="1">
            <a:off x="3563888" y="4743096"/>
            <a:ext cx="1021524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/>
          <p:cNvCxnSpPr/>
          <p:nvPr/>
        </p:nvCxnSpPr>
        <p:spPr>
          <a:xfrm flipH="1" flipV="1">
            <a:off x="3563888" y="5072241"/>
            <a:ext cx="2972686" cy="17674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uora nuoliyhdysviiva 32"/>
          <p:cNvCxnSpPr/>
          <p:nvPr/>
        </p:nvCxnSpPr>
        <p:spPr>
          <a:xfrm flipH="1" flipV="1">
            <a:off x="3563888" y="5464987"/>
            <a:ext cx="2972685" cy="26824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iruutu 19"/>
          <p:cNvSpPr txBox="1"/>
          <p:nvPr/>
        </p:nvSpPr>
        <p:spPr>
          <a:xfrm>
            <a:off x="2148190" y="1682293"/>
            <a:ext cx="1449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err="1" smtClean="0"/>
              <a:t>Mr</a:t>
            </a:r>
            <a:r>
              <a:rPr lang="fi-FI" sz="1400" dirty="0" smtClean="0"/>
              <a:t>, </a:t>
            </a:r>
            <a:r>
              <a:rPr lang="fi-FI" sz="1400" dirty="0" err="1" smtClean="0"/>
              <a:t>Mrs</a:t>
            </a:r>
            <a:r>
              <a:rPr lang="fi-FI" sz="1400" dirty="0" smtClean="0"/>
              <a:t>, </a:t>
            </a:r>
            <a:r>
              <a:rPr lang="fi-FI" sz="1400" dirty="0" err="1" smtClean="0"/>
              <a:t>osv</a:t>
            </a:r>
            <a:r>
              <a:rPr lang="fi-FI" sz="1400" dirty="0" smtClean="0"/>
              <a:t>.</a:t>
            </a:r>
            <a:endParaRPr lang="fi-FI" sz="1400" dirty="0"/>
          </a:p>
        </p:txBody>
      </p:sp>
      <p:sp>
        <p:nvSpPr>
          <p:cNvPr id="36" name="Tekstiruutu 35"/>
          <p:cNvSpPr txBox="1"/>
          <p:nvPr/>
        </p:nvSpPr>
        <p:spPr>
          <a:xfrm>
            <a:off x="2148190" y="2956689"/>
            <a:ext cx="1656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smtClean="0"/>
              <a:t>Von, III, Jr, </a:t>
            </a:r>
            <a:r>
              <a:rPr lang="fi-FI" sz="1400" dirty="0" err="1" smtClean="0"/>
              <a:t>Sr</a:t>
            </a:r>
            <a:r>
              <a:rPr lang="fi-FI" sz="1400" dirty="0" smtClean="0"/>
              <a:t>, </a:t>
            </a:r>
            <a:r>
              <a:rPr lang="fi-FI" sz="1400" dirty="0" err="1" smtClean="0"/>
              <a:t>osv</a:t>
            </a:r>
            <a:r>
              <a:rPr lang="fi-FI" sz="1400" dirty="0" smtClean="0"/>
              <a:t>.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393378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19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3038831" y="399534"/>
            <a:ext cx="2653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6444208" y="14668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  <p:sp>
        <p:nvSpPr>
          <p:cNvPr id="6" name="Tekstiruutu 5"/>
          <p:cNvSpPr txBox="1"/>
          <p:nvPr/>
        </p:nvSpPr>
        <p:spPr>
          <a:xfrm>
            <a:off x="5076056" y="1207520"/>
            <a:ext cx="394411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b="1" dirty="0" smtClean="0"/>
              <a:t>Lägg till medlem 3 :</a:t>
            </a:r>
          </a:p>
          <a:p>
            <a:endParaRPr lang="sv-FI" dirty="0" smtClean="0"/>
          </a:p>
          <a:p>
            <a:r>
              <a:rPr lang="sv-FI" dirty="0" smtClean="0"/>
              <a:t>Forsätts:</a:t>
            </a:r>
          </a:p>
          <a:p>
            <a:endParaRPr lang="sv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1400" dirty="0" smtClean="0"/>
              <a:t>Fadder </a:t>
            </a:r>
            <a:r>
              <a:rPr lang="sv-FI" sz="1100" dirty="0" smtClean="0"/>
              <a:t>(öppnas nytt fönster, se tillägg fadder)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1400" dirty="0" smtClean="0"/>
              <a:t>Tilltalsnamn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1400" dirty="0" smtClean="0"/>
              <a:t>Yrke </a:t>
            </a:r>
            <a:r>
              <a:rPr lang="sv-FI" sz="1100" dirty="0" smtClean="0"/>
              <a:t>(ur menyn)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1400" dirty="0" smtClean="0"/>
              <a:t>Maka/make/partner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1400" dirty="0" smtClean="0"/>
              <a:t>Land ((väljs i menyn, varvid nytt fält öppnas för adressuppgifter (</a:t>
            </a:r>
            <a:r>
              <a:rPr lang="sv-FI" sz="1400" dirty="0" err="1" smtClean="0"/>
              <a:t>address</a:t>
            </a:r>
            <a:r>
              <a:rPr lang="sv-FI" sz="1400" dirty="0" smtClean="0"/>
              <a:t>, postnummer, postkontor) tilläggs)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FI" sz="1400" dirty="0" smtClean="0"/>
              <a:t>Du kan skriva fin/FIN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1400" dirty="0" smtClean="0"/>
              <a:t>Kontaktuppgifter </a:t>
            </a:r>
            <a:r>
              <a:rPr lang="sv-FI" sz="1400" b="1" dirty="0" smtClean="0"/>
              <a:t>mobil, e-post </a:t>
            </a:r>
            <a:r>
              <a:rPr lang="sv-FI" sz="1400" dirty="0" smtClean="0"/>
              <a:t>(</a:t>
            </a:r>
            <a:r>
              <a:rPr lang="sv-FI" sz="1400" dirty="0"/>
              <a:t>dessutom vid behov jobbtelefon, hemtelefon, fax</a:t>
            </a:r>
            <a:r>
              <a:rPr lang="sv-FI" sz="1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FI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FI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1400" dirty="0" smtClean="0"/>
              <a:t>Till slut tryck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FI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1400" dirty="0" smtClean="0"/>
              <a:t>och därefter öppnas </a:t>
            </a:r>
            <a:r>
              <a:rPr lang="sv-FI" sz="1400" b="1" dirty="0" smtClean="0"/>
              <a:t>bekräftelsefönste</a:t>
            </a:r>
            <a:r>
              <a:rPr lang="sv-FI" sz="1400" dirty="0" smtClean="0"/>
              <a:t>r</a:t>
            </a:r>
            <a:endParaRPr lang="sv-FI" sz="1400" b="1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t="22746" r="41709" b="10013"/>
          <a:stretch/>
        </p:blipFill>
        <p:spPr bwMode="auto">
          <a:xfrm>
            <a:off x="88569" y="1052513"/>
            <a:ext cx="4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9" t="86471" r="65041" b="10892"/>
          <a:stretch/>
        </p:blipFill>
        <p:spPr bwMode="auto">
          <a:xfrm>
            <a:off x="6514832" y="4941031"/>
            <a:ext cx="756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86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49250" y="4149080"/>
            <a:ext cx="8229600" cy="1944216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fi-FI" b="1" dirty="0" smtClean="0"/>
              <a:t>MyLCI </a:t>
            </a:r>
            <a:r>
              <a:rPr lang="fi-FI" b="1" dirty="0" err="1" smtClean="0"/>
              <a:t>Inloggning</a:t>
            </a:r>
            <a:r>
              <a:rPr lang="fi-FI" b="1" dirty="0" smtClean="0"/>
              <a:t> i </a:t>
            </a:r>
            <a:r>
              <a:rPr lang="fi-FI" b="1" dirty="0" err="1" smtClean="0"/>
              <a:t>registret</a:t>
            </a:r>
            <a:endParaRPr lang="fi-FI" b="1" dirty="0" smtClean="0"/>
          </a:p>
          <a:p>
            <a:pPr>
              <a:defRPr/>
            </a:pPr>
            <a:r>
              <a:rPr lang="fi-FI" sz="2400" dirty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mylci.lionsclubs.org/Login.aspx?l=SV</a:t>
            </a:r>
            <a:endParaRPr lang="fi-FI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fi-FI" sz="2400" dirty="0" err="1" smtClean="0">
                <a:latin typeface="Times New Roman" pitchFamily="18" charset="0"/>
                <a:cs typeface="Times New Roman" pitchFamily="18" charset="0"/>
              </a:rPr>
              <a:t>eller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i-FI" sz="2400" dirty="0">
                <a:latin typeface="Times New Roman" pitchFamily="18" charset="0"/>
                <a:cs typeface="Times New Roman" pitchFamily="18" charset="0"/>
                <a:hlinkClick r:id="rId3"/>
              </a:rPr>
              <a:t>http://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  <a:hlinkClick r:id="rId3"/>
              </a:rPr>
              <a:t>www.lionsclubs.org/FI/index.php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fi-FI" sz="2400" dirty="0" err="1" smtClean="0">
                <a:latin typeface="Times New Roman" pitchFamily="18" charset="0"/>
                <a:cs typeface="Times New Roman" pitchFamily="18" charset="0"/>
              </a:rPr>
              <a:t>och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i-FI" sz="2400" dirty="0" err="1" smtClean="0">
                <a:latin typeface="Times New Roman" pitchFamily="18" charset="0"/>
                <a:cs typeface="Times New Roman" pitchFamily="18" charset="0"/>
              </a:rPr>
              <a:t>från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i-FI" sz="2400" dirty="0" err="1" smtClean="0">
                <a:latin typeface="Times New Roman" pitchFamily="18" charset="0"/>
                <a:cs typeface="Times New Roman" pitchFamily="18" charset="0"/>
              </a:rPr>
              <a:t>sidans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i-FI" sz="2400" dirty="0" err="1" smtClean="0">
                <a:latin typeface="Times New Roman" pitchFamily="18" charset="0"/>
                <a:cs typeface="Times New Roman" pitchFamily="18" charset="0"/>
              </a:rPr>
              <a:t>övre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i-FI" sz="2400" dirty="0" err="1" smtClean="0">
                <a:latin typeface="Times New Roman" pitchFamily="18" charset="0"/>
                <a:cs typeface="Times New Roman" pitchFamily="18" charset="0"/>
              </a:rPr>
              <a:t>kant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 MyLCI </a:t>
            </a:r>
            <a:r>
              <a:rPr lang="fi-FI" sz="2400" dirty="0" err="1" smtClean="0">
                <a:latin typeface="Times New Roman" pitchFamily="18" charset="0"/>
                <a:cs typeface="Times New Roman" pitchFamily="18" charset="0"/>
              </a:rPr>
              <a:t>länk</a:t>
            </a:r>
            <a:endParaRPr lang="fi-FI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28678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384A45DE-2554-4B4E-9026-FA766635F870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2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2" name="Suorakulmio 1"/>
          <p:cNvSpPr/>
          <p:nvPr/>
        </p:nvSpPr>
        <p:spPr>
          <a:xfrm>
            <a:off x="3132138" y="3860800"/>
            <a:ext cx="2519362" cy="693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6" name="Pyöristetty suorakulmio 5"/>
          <p:cNvSpPr/>
          <p:nvPr/>
        </p:nvSpPr>
        <p:spPr>
          <a:xfrm>
            <a:off x="3492500" y="4005263"/>
            <a:ext cx="1943100" cy="549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i-FI" dirty="0"/>
              <a:t>d</a:t>
            </a:r>
          </a:p>
        </p:txBody>
      </p:sp>
      <p:pic>
        <p:nvPicPr>
          <p:cNvPr id="28681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07950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98"/>
          <a:stretch/>
        </p:blipFill>
        <p:spPr>
          <a:xfrm>
            <a:off x="35496" y="576263"/>
            <a:ext cx="5876925" cy="1015146"/>
          </a:xfrm>
          <a:prstGeom prst="rect">
            <a:avLst/>
          </a:prstGeom>
        </p:spPr>
      </p:pic>
      <p:cxnSp>
        <p:nvCxnSpPr>
          <p:cNvPr id="17" name="Suora yhdysviiva 16"/>
          <p:cNvCxnSpPr/>
          <p:nvPr/>
        </p:nvCxnSpPr>
        <p:spPr>
          <a:xfrm>
            <a:off x="4088091" y="5733256"/>
            <a:ext cx="329222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7" t="10986" r="19686" b="67040"/>
          <a:stretch/>
        </p:blipFill>
        <p:spPr bwMode="auto">
          <a:xfrm>
            <a:off x="1619672" y="1891937"/>
            <a:ext cx="6998859" cy="134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uora nuoliyhdysviiva 13"/>
          <p:cNvCxnSpPr/>
          <p:nvPr/>
        </p:nvCxnSpPr>
        <p:spPr>
          <a:xfrm flipH="1" flipV="1">
            <a:off x="5912421" y="2348880"/>
            <a:ext cx="1467891" cy="33843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20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3038831" y="399534"/>
            <a:ext cx="2653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 smtClean="0"/>
              <a:t>TILLÄGG FADDER</a:t>
            </a:r>
            <a:endParaRPr lang="fi-FI" altLang="fi-FI" b="1" dirty="0"/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6444208" y="14668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  <p:sp>
        <p:nvSpPr>
          <p:cNvPr id="6" name="Tekstiruutu 5"/>
          <p:cNvSpPr txBox="1"/>
          <p:nvPr/>
        </p:nvSpPr>
        <p:spPr>
          <a:xfrm>
            <a:off x="5120268" y="2204864"/>
            <a:ext cx="39441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FI" dirty="0" smtClean="0"/>
          </a:p>
          <a:p>
            <a:r>
              <a:rPr lang="sv-FI" dirty="0" smtClean="0"/>
              <a:t>Välj fadder</a:t>
            </a:r>
          </a:p>
          <a:p>
            <a:endParaRPr lang="sv-FI" dirty="0"/>
          </a:p>
          <a:p>
            <a:r>
              <a:rPr lang="sv-FI" dirty="0" smtClean="0"/>
              <a:t>Om fadder är från annan Lions-klubb, välj </a:t>
            </a:r>
            <a:r>
              <a:rPr lang="sv-FI" b="1" dirty="0" smtClean="0"/>
              <a:t>Byt klubb</a:t>
            </a:r>
            <a:r>
              <a:rPr lang="sv-FI" dirty="0" smtClean="0"/>
              <a:t>.</a:t>
            </a:r>
          </a:p>
          <a:p>
            <a:endParaRPr lang="sv-FI" dirty="0" smtClean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7" t="22746" r="21808" b="67168"/>
          <a:stretch/>
        </p:blipFill>
        <p:spPr bwMode="auto">
          <a:xfrm>
            <a:off x="461298" y="1204893"/>
            <a:ext cx="7058824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7" t="22854" r="28662" b="26605"/>
          <a:stretch/>
        </p:blipFill>
        <p:spPr bwMode="auto">
          <a:xfrm>
            <a:off x="461298" y="2061144"/>
            <a:ext cx="4633043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2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21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3452019" y="399534"/>
            <a:ext cx="25750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Suorakulmio 1"/>
          <p:cNvSpPr/>
          <p:nvPr/>
        </p:nvSpPr>
        <p:spPr>
          <a:xfrm>
            <a:off x="3446974" y="1052513"/>
            <a:ext cx="5594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FI" b="1" dirty="0"/>
              <a:t>Återta utesluten medlem:</a:t>
            </a:r>
            <a:endParaRPr lang="fi-FI" b="1" dirty="0"/>
          </a:p>
          <a:p>
            <a:endParaRPr lang="fi-FI" b="1" dirty="0" smtClean="0"/>
          </a:p>
          <a:p>
            <a:r>
              <a:rPr lang="fi-FI" dirty="0" err="1" smtClean="0"/>
              <a:t>Medlem</a:t>
            </a:r>
            <a:r>
              <a:rPr lang="fi-FI" dirty="0" smtClean="0"/>
              <a:t> </a:t>
            </a:r>
            <a:r>
              <a:rPr lang="fi-FI" dirty="0" err="1" smtClean="0"/>
              <a:t>söks</a:t>
            </a:r>
            <a:r>
              <a:rPr lang="fi-FI" dirty="0" smtClean="0"/>
              <a:t> </a:t>
            </a:r>
            <a:r>
              <a:rPr lang="fi-FI" dirty="0" err="1" smtClean="0"/>
              <a:t>upp</a:t>
            </a:r>
            <a:r>
              <a:rPr lang="fi-FI" dirty="0" smtClean="0"/>
              <a:t> i </a:t>
            </a:r>
            <a:r>
              <a:rPr lang="fi-FI" dirty="0" err="1" smtClean="0"/>
              <a:t>menyn</a:t>
            </a:r>
            <a:r>
              <a:rPr lang="fi-FI" dirty="0" smtClean="0"/>
              <a:t>                     </a:t>
            </a:r>
          </a:p>
          <a:p>
            <a:r>
              <a:rPr lang="fi-FI" b="1" dirty="0" err="1" smtClean="0"/>
              <a:t>Återvändande</a:t>
            </a:r>
            <a:r>
              <a:rPr lang="fi-FI" b="1" dirty="0" smtClean="0"/>
              <a:t> </a:t>
            </a:r>
            <a:r>
              <a:rPr lang="fi-FI" b="1" dirty="0" err="1" smtClean="0"/>
              <a:t>medlem</a:t>
            </a:r>
            <a:r>
              <a:rPr lang="fi-FI" b="1" dirty="0" smtClean="0"/>
              <a:t> </a:t>
            </a:r>
            <a:r>
              <a:rPr lang="fi-FI" dirty="0" err="1" smtClean="0"/>
              <a:t>eller</a:t>
            </a:r>
            <a:endParaRPr lang="fi-FI" dirty="0" smtClean="0"/>
          </a:p>
          <a:p>
            <a:r>
              <a:rPr lang="fi-FI" dirty="0" smtClean="0"/>
              <a:t>i </a:t>
            </a:r>
            <a:r>
              <a:rPr lang="fi-FI" dirty="0" err="1" smtClean="0"/>
              <a:t>menyn</a:t>
            </a:r>
            <a:r>
              <a:rPr lang="fi-FI" dirty="0" smtClean="0"/>
              <a:t>                       </a:t>
            </a:r>
            <a:r>
              <a:rPr lang="sv-FI" b="1" dirty="0" smtClean="0"/>
              <a:t>Avförda </a:t>
            </a:r>
            <a:r>
              <a:rPr lang="sv-FI" b="1" dirty="0"/>
              <a:t>medlemmar</a:t>
            </a:r>
            <a:endParaRPr lang="fi-FI" b="1" dirty="0" smtClean="0"/>
          </a:p>
          <a:p>
            <a:endParaRPr lang="fi-FI" dirty="0"/>
          </a:p>
          <a:p>
            <a:r>
              <a:rPr lang="sv-FI" dirty="0"/>
              <a:t>Då medlemmen hittats trycks</a:t>
            </a:r>
            <a:r>
              <a:rPr lang="fi-FI" dirty="0" smtClean="0"/>
              <a:t> </a:t>
            </a:r>
          </a:p>
          <a:p>
            <a:r>
              <a:rPr lang="sv-FI" dirty="0"/>
              <a:t>Anges dag då medlemskap träder i </a:t>
            </a:r>
            <a:r>
              <a:rPr lang="sv-FI" dirty="0" smtClean="0"/>
              <a:t>kraft och medlemstyp </a:t>
            </a:r>
            <a:r>
              <a:rPr lang="sv-FI" dirty="0"/>
              <a:t>(menyn) och sedan </a:t>
            </a:r>
            <a:r>
              <a:rPr lang="sv-FI" dirty="0" smtClean="0"/>
              <a:t>trycks                </a:t>
            </a:r>
            <a:r>
              <a:rPr lang="fi-FI" dirty="0" smtClean="0"/>
              <a:t> </a:t>
            </a:r>
          </a:p>
          <a:p>
            <a:endParaRPr lang="fi-FI" dirty="0"/>
          </a:p>
          <a:p>
            <a:r>
              <a:rPr lang="sv-FI" dirty="0"/>
              <a:t>Till slut öppnas </a:t>
            </a:r>
            <a:r>
              <a:rPr lang="sv-FI" b="1" dirty="0"/>
              <a:t>bekräftelsefönster</a:t>
            </a:r>
            <a:endParaRPr lang="fi-FI" b="1" dirty="0"/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4" t="35387" r="54642" b="47034"/>
          <a:stretch/>
        </p:blipFill>
        <p:spPr bwMode="auto">
          <a:xfrm>
            <a:off x="10489" y="314668"/>
            <a:ext cx="297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5" t="40113" r="72544" b="56810"/>
          <a:stretch/>
        </p:blipFill>
        <p:spPr bwMode="auto">
          <a:xfrm>
            <a:off x="6315966" y="1676174"/>
            <a:ext cx="1152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8" t="39671" r="21606" b="56813"/>
          <a:stretch/>
        </p:blipFill>
        <p:spPr bwMode="auto">
          <a:xfrm>
            <a:off x="4492432" y="2224196"/>
            <a:ext cx="1188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9" t="74689" r="64485" b="22234"/>
          <a:stretch/>
        </p:blipFill>
        <p:spPr bwMode="auto">
          <a:xfrm>
            <a:off x="7505700" y="3334061"/>
            <a:ext cx="792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3" t="40113" r="73529" b="56810"/>
          <a:stretch/>
        </p:blipFill>
        <p:spPr bwMode="auto">
          <a:xfrm>
            <a:off x="6579399" y="2782789"/>
            <a:ext cx="792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1" t="43299" r="20861" b="20664"/>
          <a:stretch/>
        </p:blipFill>
        <p:spPr bwMode="auto">
          <a:xfrm>
            <a:off x="97907" y="1375369"/>
            <a:ext cx="1756098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uora nuoliyhdysviiva 32"/>
          <p:cNvCxnSpPr/>
          <p:nvPr/>
        </p:nvCxnSpPr>
        <p:spPr>
          <a:xfrm flipH="1" flipV="1">
            <a:off x="899592" y="1802176"/>
            <a:ext cx="6192688" cy="2365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uora nuoliyhdysviiva 33"/>
          <p:cNvCxnSpPr/>
          <p:nvPr/>
        </p:nvCxnSpPr>
        <p:spPr>
          <a:xfrm flipH="1" flipV="1">
            <a:off x="755576" y="768866"/>
            <a:ext cx="5488498" cy="8838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6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4" t="11321" r="21621" b="75495"/>
          <a:stretch/>
        </p:blipFill>
        <p:spPr bwMode="auto">
          <a:xfrm>
            <a:off x="97907" y="4308705"/>
            <a:ext cx="600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Suora nuoliyhdysviiva 37"/>
          <p:cNvCxnSpPr/>
          <p:nvPr/>
        </p:nvCxnSpPr>
        <p:spPr>
          <a:xfrm flipH="1">
            <a:off x="5148064" y="2986298"/>
            <a:ext cx="1431335" cy="15228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uora nuoliyhdysviiva 38"/>
          <p:cNvCxnSpPr>
            <a:endCxn id="46" idx="0"/>
          </p:cNvCxnSpPr>
          <p:nvPr/>
        </p:nvCxnSpPr>
        <p:spPr>
          <a:xfrm>
            <a:off x="7233133" y="3253603"/>
            <a:ext cx="262346" cy="10551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6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t="35389" r="54405" b="33847"/>
          <a:stretch/>
        </p:blipFill>
        <p:spPr bwMode="auto">
          <a:xfrm>
            <a:off x="6646907" y="4308705"/>
            <a:ext cx="1697143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75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22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3452019" y="399534"/>
            <a:ext cx="28227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8" name="Tekstiruutu 7"/>
          <p:cNvSpPr txBox="1"/>
          <p:nvPr/>
        </p:nvSpPr>
        <p:spPr>
          <a:xfrm>
            <a:off x="4637260" y="1388706"/>
            <a:ext cx="40512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b="1" dirty="0" smtClean="0"/>
              <a:t>Transfermedlem:</a:t>
            </a:r>
          </a:p>
          <a:p>
            <a:endParaRPr lang="sv-FI" b="1" dirty="0" smtClean="0"/>
          </a:p>
          <a:p>
            <a:r>
              <a:rPr lang="sv-FI" sz="1600" dirty="0" smtClean="0"/>
              <a:t>Välj </a:t>
            </a:r>
            <a:r>
              <a:rPr lang="sv-FI" sz="1600" b="1" dirty="0" smtClean="0"/>
              <a:t>lägg till medlem i menyn punkt </a:t>
            </a:r>
          </a:p>
          <a:p>
            <a:endParaRPr lang="sv-FI" sz="1600" b="1" dirty="0" smtClean="0"/>
          </a:p>
          <a:p>
            <a:endParaRPr lang="sv-FI" sz="1600" dirty="0" smtClean="0"/>
          </a:p>
          <a:p>
            <a:r>
              <a:rPr lang="sv-FI" sz="1600" dirty="0" smtClean="0"/>
              <a:t>I menyn som öppnas väljs punkt</a:t>
            </a:r>
          </a:p>
          <a:p>
            <a:r>
              <a:rPr lang="sv-FI" sz="1600" b="1" dirty="0" smtClean="0"/>
              <a:t>Transfermedlem.</a:t>
            </a:r>
          </a:p>
          <a:p>
            <a:endParaRPr lang="sv-FI" sz="1600" dirty="0" smtClean="0"/>
          </a:p>
          <a:p>
            <a:r>
              <a:rPr lang="sv-FI" sz="1600" dirty="0" smtClean="0"/>
              <a:t>Ange medlemsinformation och klicka på Sök.</a:t>
            </a:r>
          </a:p>
          <a:p>
            <a:r>
              <a:rPr lang="sv-FI" sz="1600" dirty="0"/>
              <a:t>Öppnas ett fönster med uppgifter om medlemmen som flyttas</a:t>
            </a:r>
            <a:r>
              <a:rPr lang="sv-FI" sz="1600" dirty="0" smtClean="0"/>
              <a:t>.</a:t>
            </a:r>
          </a:p>
          <a:p>
            <a:r>
              <a:rPr lang="sv-FI" sz="1600" dirty="0" smtClean="0"/>
              <a:t>Trycks                om du är säkert att information gäller rätt medlem.</a:t>
            </a:r>
          </a:p>
          <a:p>
            <a:endParaRPr lang="sv-FI" sz="1600" dirty="0" smtClean="0"/>
          </a:p>
          <a:p>
            <a:r>
              <a:rPr lang="sv-FI" sz="1600" dirty="0"/>
              <a:t>Öppnas ett fönster och antecknas transferdatum </a:t>
            </a:r>
            <a:r>
              <a:rPr lang="sv-FI" sz="1600" dirty="0" smtClean="0"/>
              <a:t>och medlemstyp trycks</a:t>
            </a:r>
          </a:p>
          <a:p>
            <a:endParaRPr lang="sv-FI" sz="1600" dirty="0" smtClean="0"/>
          </a:p>
          <a:p>
            <a:r>
              <a:rPr lang="sv-FI" sz="1600" dirty="0" smtClean="0"/>
              <a:t>Till </a:t>
            </a:r>
            <a:r>
              <a:rPr lang="sv-FI" sz="1600" dirty="0"/>
              <a:t>slut öppnas </a:t>
            </a:r>
            <a:r>
              <a:rPr lang="sv-FI" sz="1600" b="1" dirty="0" smtClean="0"/>
              <a:t>bekräftelsefönster</a:t>
            </a:r>
            <a:endParaRPr lang="sv-FI" sz="1600" dirty="0" smtClean="0"/>
          </a:p>
        </p:txBody>
      </p:sp>
      <p:pic>
        <p:nvPicPr>
          <p:cNvPr id="19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8" t="35389" r="61215" b="47032"/>
          <a:stretch/>
        </p:blipFill>
        <p:spPr bwMode="auto">
          <a:xfrm>
            <a:off x="195855" y="584200"/>
            <a:ext cx="28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4" t="34948" r="20390" b="16710"/>
          <a:stretch/>
        </p:blipFill>
        <p:spPr bwMode="auto">
          <a:xfrm>
            <a:off x="199727" y="2191040"/>
            <a:ext cx="4172727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5" t="40113" r="71836" b="56810"/>
          <a:stretch/>
        </p:blipFill>
        <p:spPr bwMode="auto">
          <a:xfrm>
            <a:off x="4710413" y="2311442"/>
            <a:ext cx="1260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3" t="40113" r="73529" b="56810"/>
          <a:stretch/>
        </p:blipFill>
        <p:spPr bwMode="auto">
          <a:xfrm>
            <a:off x="5365141" y="4441671"/>
            <a:ext cx="792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0" t="35829" r="46849" b="33408"/>
          <a:stretch/>
        </p:blipFill>
        <p:spPr bwMode="auto">
          <a:xfrm>
            <a:off x="199727" y="4149080"/>
            <a:ext cx="36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9" t="74689" r="64485" b="22234"/>
          <a:stretch/>
        </p:blipFill>
        <p:spPr bwMode="auto">
          <a:xfrm>
            <a:off x="4710413" y="5693574"/>
            <a:ext cx="792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58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23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3203848" y="399534"/>
            <a:ext cx="2416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383701" y="4869160"/>
            <a:ext cx="4518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b="1" dirty="0"/>
              <a:t>Menyn rapporter:</a:t>
            </a:r>
            <a:endParaRPr lang="fi-FI" b="1" dirty="0" smtClean="0"/>
          </a:p>
          <a:p>
            <a:endParaRPr lang="fi-FI" b="1" dirty="0"/>
          </a:p>
          <a:p>
            <a:r>
              <a:rPr lang="sv-FI" dirty="0"/>
              <a:t>Väljs rapport i vänstra lådan</a:t>
            </a:r>
            <a:endParaRPr lang="fi-FI" dirty="0"/>
          </a:p>
        </p:txBody>
      </p:sp>
      <p:pic>
        <p:nvPicPr>
          <p:cNvPr id="12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2" t="27584" r="18501" b="18799"/>
          <a:stretch/>
        </p:blipFill>
        <p:spPr bwMode="auto">
          <a:xfrm>
            <a:off x="355857" y="1052736"/>
            <a:ext cx="7672131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05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24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3059832" y="399534"/>
            <a:ext cx="26321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7" y="1052513"/>
            <a:ext cx="3934782" cy="3016959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89" y="1063774"/>
            <a:ext cx="5069098" cy="2581249"/>
          </a:xfrm>
          <a:prstGeom prst="rect">
            <a:avLst/>
          </a:prstGeom>
        </p:spPr>
      </p:pic>
      <p:sp>
        <p:nvSpPr>
          <p:cNvPr id="2" name="Suorakulmio 1"/>
          <p:cNvSpPr/>
          <p:nvPr/>
        </p:nvSpPr>
        <p:spPr>
          <a:xfrm>
            <a:off x="0" y="4289581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FI" b="1" dirty="0" smtClean="0"/>
              <a:t>Rapporter</a:t>
            </a:r>
          </a:p>
          <a:p>
            <a:pPr algn="ctr"/>
            <a:endParaRPr lang="sv-FI" b="1" dirty="0" smtClean="0"/>
          </a:p>
          <a:p>
            <a:r>
              <a:rPr lang="sv-FI" b="1" dirty="0" smtClean="0"/>
              <a:t>Klubbens deltagarlista		          Klubbens månadsrapportering, historia –</a:t>
            </a:r>
          </a:p>
          <a:p>
            <a:r>
              <a:rPr lang="sv-FI" b="1" dirty="0" smtClean="0"/>
              <a:t>				          Detaljerad</a:t>
            </a:r>
          </a:p>
          <a:p>
            <a:endParaRPr lang="sv-FI" b="1" dirty="0"/>
          </a:p>
        </p:txBody>
      </p:sp>
    </p:spTree>
    <p:extLst>
      <p:ext uri="{BB962C8B-B14F-4D97-AF65-F5344CB8AC3E}">
        <p14:creationId xmlns:p14="http://schemas.microsoft.com/office/powerpoint/2010/main" val="72012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25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2915816" y="399534"/>
            <a:ext cx="27761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" y="2994177"/>
            <a:ext cx="3569396" cy="3099119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4906144" y="1196975"/>
            <a:ext cx="32941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 err="1" smtClean="0"/>
              <a:t>Rapporter</a:t>
            </a:r>
            <a:r>
              <a:rPr lang="fi-FI" b="1" dirty="0" smtClean="0"/>
              <a:t>:</a:t>
            </a:r>
            <a:endParaRPr lang="fi-FI" b="1" dirty="0"/>
          </a:p>
          <a:p>
            <a:pPr algn="ctr"/>
            <a:endParaRPr lang="fi-FI" b="1" dirty="0"/>
          </a:p>
          <a:p>
            <a:r>
              <a:rPr lang="sv-FI" b="1" dirty="0"/>
              <a:t>Månadens medlemsrapport</a:t>
            </a:r>
            <a:endParaRPr lang="fi-FI" b="1" dirty="0" smtClean="0"/>
          </a:p>
          <a:p>
            <a:endParaRPr lang="fi-FI" b="1" dirty="0"/>
          </a:p>
          <a:p>
            <a:r>
              <a:rPr lang="sv-FI" dirty="0"/>
              <a:t>Anges önskad månad och </a:t>
            </a:r>
            <a:r>
              <a:rPr lang="sv-FI" dirty="0" smtClean="0"/>
              <a:t>år</a:t>
            </a:r>
            <a:endParaRPr lang="fi-FI" b="1" dirty="0"/>
          </a:p>
        </p:txBody>
      </p:sp>
      <p:pic>
        <p:nvPicPr>
          <p:cNvPr id="13" name="Picture 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3" t="35841" r="18500" b="20211"/>
          <a:stretch/>
        </p:blipFill>
        <p:spPr bwMode="auto">
          <a:xfrm>
            <a:off x="36488" y="1052513"/>
            <a:ext cx="468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uora nuoliyhdysviiva 14"/>
          <p:cNvCxnSpPr/>
          <p:nvPr/>
        </p:nvCxnSpPr>
        <p:spPr>
          <a:xfrm flipH="1" flipV="1">
            <a:off x="3587876" y="1935639"/>
            <a:ext cx="1318268" cy="55725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89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26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3203848" y="399534"/>
            <a:ext cx="25922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" y="1226602"/>
            <a:ext cx="4673349" cy="330389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026" y="908720"/>
            <a:ext cx="4412456" cy="4320703"/>
          </a:xfrm>
          <a:prstGeom prst="rect">
            <a:avLst/>
          </a:prstGeom>
        </p:spPr>
      </p:pic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0" y="4764686"/>
            <a:ext cx="90554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i-FI" b="1" dirty="0" smtClean="0"/>
          </a:p>
          <a:p>
            <a:pPr algn="ctr"/>
            <a:r>
              <a:rPr lang="fi-FI" b="1" dirty="0" err="1" smtClean="0"/>
              <a:t>Rapporter</a:t>
            </a:r>
            <a:r>
              <a:rPr lang="fi-FI" b="1" dirty="0" smtClean="0"/>
              <a:t>:</a:t>
            </a:r>
            <a:endParaRPr lang="fi-FI" b="1" dirty="0"/>
          </a:p>
          <a:p>
            <a:pPr algn="ctr"/>
            <a:endParaRPr lang="fi-FI" b="1" dirty="0"/>
          </a:p>
          <a:p>
            <a:r>
              <a:rPr lang="sv-FI" b="1" dirty="0"/>
              <a:t>Klubbens medlemsförteckning</a:t>
            </a:r>
            <a:r>
              <a:rPr lang="fi-FI" b="1" dirty="0"/>
              <a:t>		</a:t>
            </a:r>
            <a:r>
              <a:rPr lang="sv-FI" b="1" dirty="0"/>
              <a:t>Medlemsuppgifter enligt </a:t>
            </a:r>
            <a:r>
              <a:rPr lang="sv-FI" b="1" dirty="0" smtClean="0"/>
              <a:t>Klubbens</a:t>
            </a:r>
          </a:p>
          <a:p>
            <a:r>
              <a:rPr lang="sv-FI" b="1" dirty="0"/>
              <a:t>	</a:t>
            </a:r>
            <a:r>
              <a:rPr lang="sv-FI" b="1" dirty="0" smtClean="0"/>
              <a:t>				medlemslista</a:t>
            </a:r>
            <a:r>
              <a:rPr lang="fi-FI" b="1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80820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xfrm>
            <a:off x="6372200" y="59912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27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3275856" y="399534"/>
            <a:ext cx="2416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6" y="907570"/>
            <a:ext cx="4302935" cy="2420401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" y="2768690"/>
            <a:ext cx="4530018" cy="3324606"/>
          </a:xfrm>
          <a:prstGeom prst="rect">
            <a:avLst/>
          </a:prstGeom>
        </p:spPr>
      </p:pic>
      <p:sp>
        <p:nvSpPr>
          <p:cNvPr id="2" name="Suorakulmio 1"/>
          <p:cNvSpPr/>
          <p:nvPr/>
        </p:nvSpPr>
        <p:spPr>
          <a:xfrm>
            <a:off x="5220071" y="1043195"/>
            <a:ext cx="338437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 err="1" smtClean="0"/>
              <a:t>Rapporter</a:t>
            </a:r>
            <a:r>
              <a:rPr lang="fi-FI" b="1" dirty="0" smtClean="0"/>
              <a:t>:</a:t>
            </a:r>
            <a:endParaRPr lang="fi-FI" b="1" dirty="0"/>
          </a:p>
          <a:p>
            <a:pPr algn="ctr"/>
            <a:endParaRPr lang="fi-FI" b="1" dirty="0"/>
          </a:p>
          <a:p>
            <a:r>
              <a:rPr lang="sv-FI" b="1" dirty="0" smtClean="0"/>
              <a:t>Familje-enhetens </a:t>
            </a:r>
            <a:r>
              <a:rPr lang="sv-FI" b="1" dirty="0"/>
              <a:t>rapport</a:t>
            </a:r>
            <a:endParaRPr lang="fi-FI" b="1" dirty="0"/>
          </a:p>
          <a:p>
            <a:endParaRPr lang="fi-FI" b="1" dirty="0"/>
          </a:p>
          <a:p>
            <a:endParaRPr lang="fi-FI" dirty="0" smtClean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 smtClean="0"/>
          </a:p>
          <a:p>
            <a:endParaRPr lang="fi-FI" dirty="0"/>
          </a:p>
          <a:p>
            <a:r>
              <a:rPr lang="sv-FI" b="1" dirty="0"/>
              <a:t>Lionsklubbens anmälan om funktionärer för denna period</a:t>
            </a:r>
            <a:endParaRPr lang="fi-FI" b="1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872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28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3452019" y="399534"/>
            <a:ext cx="2239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dirty="0" smtClean="0"/>
              <a:t>OMA LIONSKLUBI</a:t>
            </a:r>
            <a:endParaRPr lang="fi-FI" altLang="fi-FI" dirty="0"/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422"/>
            <a:ext cx="5074992" cy="3366776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" y="1953529"/>
            <a:ext cx="5081742" cy="4135820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5086450" y="584200"/>
            <a:ext cx="40279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b="1" dirty="0"/>
              <a:t>Raportit:</a:t>
            </a:r>
          </a:p>
          <a:p>
            <a:pPr algn="ctr"/>
            <a:endParaRPr lang="fi-FI" b="1" dirty="0"/>
          </a:p>
          <a:p>
            <a:r>
              <a:rPr lang="sv-FI" b="1" dirty="0"/>
              <a:t>Lionsklubbens anmälan om funktionärer för följande period</a:t>
            </a:r>
            <a:endParaRPr lang="fi-FI" b="1" dirty="0"/>
          </a:p>
          <a:p>
            <a:endParaRPr lang="fi-FI" b="1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sv-FI" b="1" dirty="0"/>
              <a:t>Lionsklubbens </a:t>
            </a:r>
            <a:r>
              <a:rPr lang="sv-FI" b="1" dirty="0" smtClean="0"/>
              <a:t>kontaktuppgifter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1243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29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3256417" y="399534"/>
            <a:ext cx="25601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4712773" y="1052513"/>
            <a:ext cx="44096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b="1" dirty="0"/>
              <a:t>Egen Klubb – Klubbens uppgifter</a:t>
            </a:r>
            <a:endParaRPr lang="fi-FI" b="1" dirty="0" smtClean="0"/>
          </a:p>
          <a:p>
            <a:endParaRPr lang="fi-FI" b="1" dirty="0"/>
          </a:p>
          <a:p>
            <a:r>
              <a:rPr lang="sv-FI" sz="1600" dirty="0"/>
              <a:t>Uppgifter om klubben i denna del:</a:t>
            </a:r>
            <a:endParaRPr lang="fi-FI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sz="1600" dirty="0"/>
              <a:t>Namn</a:t>
            </a:r>
            <a:endParaRPr lang="fi-FI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sz="1600" dirty="0"/>
              <a:t>Klubbens </a:t>
            </a:r>
            <a:r>
              <a:rPr lang="sv-FI" sz="1600" dirty="0" err="1"/>
              <a:t>int</a:t>
            </a:r>
            <a:r>
              <a:rPr lang="sv-FI" sz="1600" dirty="0"/>
              <a:t>-nummer</a:t>
            </a:r>
            <a:endParaRPr lang="fi-FI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sz="1600" dirty="0"/>
              <a:t>Grundad</a:t>
            </a:r>
            <a:endParaRPr lang="fi-FI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sz="1600" dirty="0"/>
              <a:t>Klubbens distrikt och distriktets </a:t>
            </a:r>
            <a:r>
              <a:rPr lang="sv-FI" sz="1600" dirty="0" err="1"/>
              <a:t>int</a:t>
            </a:r>
            <a:r>
              <a:rPr lang="sv-FI" sz="1600" dirty="0"/>
              <a:t>-nummer</a:t>
            </a:r>
            <a:endParaRPr lang="fi-FI" sz="1600" dirty="0"/>
          </a:p>
          <a:p>
            <a:endParaRPr lang="fi-FI" sz="1600" dirty="0" smtClean="0"/>
          </a:p>
          <a:p>
            <a:r>
              <a:rPr lang="sv-FI" sz="1600" dirty="0"/>
              <a:t>Uppgifter om klubben som kan förändras</a:t>
            </a:r>
            <a:endParaRPr lang="fi-FI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sz="1600" dirty="0"/>
              <a:t>Mötesplats</a:t>
            </a:r>
            <a:endParaRPr lang="fi-FI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sz="1600" dirty="0"/>
              <a:t>Land</a:t>
            </a:r>
            <a:endParaRPr lang="fi-FI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sz="1600" dirty="0"/>
              <a:t>Mötesplatsens adress, postnummer och stad</a:t>
            </a:r>
            <a:endParaRPr lang="fi-FI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sz="1600" dirty="0"/>
              <a:t>Mötesvecka (anges vecka/mån</a:t>
            </a:r>
            <a:r>
              <a:rPr lang="sv-FI" sz="1600" dirty="0" smtClean="0"/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sz="1600" dirty="0" smtClean="0"/>
              <a:t>Mötesdag </a:t>
            </a:r>
            <a:r>
              <a:rPr lang="sv-FI" sz="1600" dirty="0"/>
              <a:t>(vilken veckodag)</a:t>
            </a:r>
            <a:endParaRPr lang="fi-FI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sz="1600" dirty="0"/>
              <a:t>Tid</a:t>
            </a:r>
            <a:endParaRPr lang="fi-FI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sz="1600" dirty="0"/>
              <a:t>Samt samma uppgifter för mötesplats 2 vid behov.</a:t>
            </a:r>
            <a:endParaRPr lang="fi-FI" sz="1600" dirty="0"/>
          </a:p>
          <a:p>
            <a:endParaRPr lang="sv-FI" sz="1600" dirty="0" smtClean="0"/>
          </a:p>
          <a:p>
            <a:r>
              <a:rPr lang="sv-FI" sz="1600" dirty="0" smtClean="0"/>
              <a:t>Till </a:t>
            </a:r>
            <a:r>
              <a:rPr lang="sv-FI" sz="1600" dirty="0"/>
              <a:t>slut </a:t>
            </a:r>
            <a:r>
              <a:rPr lang="sv-FI" sz="1600" dirty="0" smtClean="0"/>
              <a:t>tryck</a:t>
            </a:r>
            <a:endParaRPr lang="fi-FI" dirty="0"/>
          </a:p>
        </p:txBody>
      </p:sp>
      <p:pic>
        <p:nvPicPr>
          <p:cNvPr id="12" name="Picture 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t="18851" r="19445" b="-2353"/>
          <a:stretch/>
        </p:blipFill>
        <p:spPr bwMode="auto">
          <a:xfrm>
            <a:off x="216488" y="858309"/>
            <a:ext cx="4320000" cy="315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3" t="39842" r="19919" b="9617"/>
          <a:stretch/>
        </p:blipFill>
        <p:spPr bwMode="auto">
          <a:xfrm>
            <a:off x="216488" y="3594612"/>
            <a:ext cx="4320000" cy="193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9" t="86471" r="65041" b="10892"/>
          <a:stretch/>
        </p:blipFill>
        <p:spPr bwMode="auto">
          <a:xfrm>
            <a:off x="6160093" y="5805264"/>
            <a:ext cx="756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0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29701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18E2D604-329A-44A9-A601-FCD78DAB74BA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3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29702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iruutu 5"/>
          <p:cNvSpPr txBox="1"/>
          <p:nvPr/>
        </p:nvSpPr>
        <p:spPr>
          <a:xfrm>
            <a:off x="179512" y="584200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INLOGGNING</a:t>
            </a:r>
            <a:endParaRPr lang="fi-FI" b="1" dirty="0"/>
          </a:p>
        </p:txBody>
      </p:sp>
      <p:sp>
        <p:nvSpPr>
          <p:cNvPr id="7" name="Tekstiruutu 6"/>
          <p:cNvSpPr txBox="1"/>
          <p:nvPr/>
        </p:nvSpPr>
        <p:spPr>
          <a:xfrm>
            <a:off x="5868144" y="1844824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 smtClean="0"/>
              <a:t>Ge användar-ID och lösenord </a:t>
            </a:r>
          </a:p>
          <a:p>
            <a:endParaRPr lang="sv-FI" dirty="0" smtClean="0"/>
          </a:p>
          <a:p>
            <a:r>
              <a:rPr lang="sv-FI" dirty="0" smtClean="0"/>
              <a:t>Tryck </a:t>
            </a:r>
            <a:endParaRPr lang="sv-FI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8" t="15611" r="19525" b="25059"/>
          <a:stretch/>
        </p:blipFill>
        <p:spPr bwMode="auto">
          <a:xfrm>
            <a:off x="190769" y="1844984"/>
            <a:ext cx="5546666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uora nuoliyhdysviiva 13"/>
          <p:cNvCxnSpPr/>
          <p:nvPr/>
        </p:nvCxnSpPr>
        <p:spPr>
          <a:xfrm flipH="1">
            <a:off x="2843808" y="2060848"/>
            <a:ext cx="3024336" cy="1224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uora nuoliyhdysviiva 14"/>
          <p:cNvCxnSpPr/>
          <p:nvPr/>
        </p:nvCxnSpPr>
        <p:spPr>
          <a:xfrm flipH="1">
            <a:off x="2908819" y="2348880"/>
            <a:ext cx="2959325" cy="11031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5" t="54936" r="57718" b="41988"/>
          <a:stretch/>
        </p:blipFill>
        <p:spPr bwMode="auto">
          <a:xfrm>
            <a:off x="6660232" y="2765461"/>
            <a:ext cx="972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30</a:t>
            </a:fld>
            <a:endParaRPr lang="fi-FI" altLang="fi-FI" dirty="0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2771800" y="399534"/>
            <a:ext cx="33956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4734334" y="1196975"/>
            <a:ext cx="440966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b="1" dirty="0" smtClean="0"/>
              <a:t>Lokala titlar</a:t>
            </a:r>
          </a:p>
          <a:p>
            <a:endParaRPr lang="sv-FI" b="1" dirty="0" smtClean="0"/>
          </a:p>
          <a:p>
            <a:r>
              <a:rPr lang="sv-FI" sz="1600" dirty="0" smtClean="0"/>
              <a:t>Med denna funktion kan läggas till klubbens tjänstemän titlar som saknas från systemet.</a:t>
            </a:r>
          </a:p>
          <a:p>
            <a:endParaRPr lang="sv-FI" sz="1600" dirty="0" smtClean="0"/>
          </a:p>
          <a:p>
            <a:r>
              <a:rPr lang="sv-FI" sz="1600" dirty="0" smtClean="0"/>
              <a:t>Välj Lägg till lokal titel</a:t>
            </a:r>
          </a:p>
          <a:p>
            <a:endParaRPr lang="sv-FI" sz="1600" dirty="0" smtClean="0"/>
          </a:p>
          <a:p>
            <a:r>
              <a:rPr lang="sv-FI" sz="1600" dirty="0" smtClean="0"/>
              <a:t>On ge titel i fönstret som öppnas.</a:t>
            </a:r>
          </a:p>
          <a:p>
            <a:endParaRPr lang="sv-FI" sz="1600" dirty="0" smtClean="0"/>
          </a:p>
          <a:p>
            <a:r>
              <a:rPr lang="sv-FI" sz="1600" dirty="0" smtClean="0"/>
              <a:t>Till slut välj </a:t>
            </a:r>
            <a:endParaRPr lang="sv-FI" dirty="0"/>
          </a:p>
        </p:txBody>
      </p:sp>
      <p:pic>
        <p:nvPicPr>
          <p:cNvPr id="15" name="Picture 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t="35494" r="52044" b="50002"/>
          <a:stretch/>
        </p:blipFill>
        <p:spPr bwMode="auto">
          <a:xfrm>
            <a:off x="216488" y="1556792"/>
            <a:ext cx="4320000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6" t="35271" r="51808" b="49347"/>
          <a:stretch/>
        </p:blipFill>
        <p:spPr bwMode="auto">
          <a:xfrm>
            <a:off x="216488" y="3006000"/>
            <a:ext cx="4320000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9" t="86471" r="65041" b="10892"/>
          <a:stretch/>
        </p:blipFill>
        <p:spPr bwMode="auto">
          <a:xfrm>
            <a:off x="5868144" y="3528000"/>
            <a:ext cx="756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89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31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2987824" y="584200"/>
            <a:ext cx="27041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2" name="Tekstiruutu 1"/>
          <p:cNvSpPr txBox="1"/>
          <p:nvPr/>
        </p:nvSpPr>
        <p:spPr>
          <a:xfrm>
            <a:off x="5960879" y="1196752"/>
            <a:ext cx="31831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b="1" dirty="0" smtClean="0"/>
              <a:t>Funktionärer:</a:t>
            </a:r>
          </a:p>
          <a:p>
            <a:endParaRPr lang="sv-FI" dirty="0" smtClean="0"/>
          </a:p>
          <a:p>
            <a:r>
              <a:rPr lang="sv-FI" sz="1400" dirty="0" smtClean="0"/>
              <a:t>I delen Funktionärer uppgifter för funktionärer, funktionärens period upphör</a:t>
            </a:r>
          </a:p>
          <a:p>
            <a:endParaRPr lang="sv-FI" sz="1400" dirty="0" smtClean="0"/>
          </a:p>
          <a:p>
            <a:r>
              <a:rPr lang="sv-FI" sz="1400" dirty="0" smtClean="0"/>
              <a:t>och funktionär läggs till</a:t>
            </a:r>
          </a:p>
          <a:p>
            <a:r>
              <a:rPr lang="sv-FI" sz="1400" dirty="0" smtClean="0"/>
              <a:t>                     (se följande sida). </a:t>
            </a:r>
          </a:p>
          <a:p>
            <a:endParaRPr lang="sv-FI" sz="1400" dirty="0" smtClean="0"/>
          </a:p>
          <a:p>
            <a:r>
              <a:rPr lang="sv-FI" sz="1400" dirty="0" smtClean="0"/>
              <a:t>Då perioden byts väljs</a:t>
            </a:r>
          </a:p>
          <a:p>
            <a:r>
              <a:rPr lang="sv-FI" sz="1400" b="1" dirty="0" smtClean="0"/>
              <a:t>Nästa år </a:t>
            </a:r>
            <a:r>
              <a:rPr lang="sv-FI" sz="1400" dirty="0" smtClean="0"/>
              <a:t>och läggs till funktionärer för följande period.</a:t>
            </a:r>
            <a:endParaRPr lang="sv-FI" sz="1400" b="1" dirty="0" smtClean="0"/>
          </a:p>
          <a:p>
            <a:endParaRPr lang="sv-FI" sz="1400" dirty="0" smtClean="0"/>
          </a:p>
          <a:p>
            <a:r>
              <a:rPr lang="sv-FI" sz="1400" dirty="0" smtClean="0"/>
              <a:t>I punkten </a:t>
            </a:r>
            <a:r>
              <a:rPr lang="sv-FI" sz="1400" b="1" dirty="0" smtClean="0"/>
              <a:t>Föregående år</a:t>
            </a:r>
            <a:r>
              <a:rPr lang="sv-FI" sz="1400" dirty="0" smtClean="0"/>
              <a:t>  framgår klubbens funktionärer från tidigare perioder</a:t>
            </a:r>
          </a:p>
          <a:p>
            <a:endParaRPr lang="sv-FI" sz="1400" dirty="0" smtClean="0"/>
          </a:p>
          <a:p>
            <a:r>
              <a:rPr lang="sv-FI" sz="1400" dirty="0" smtClean="0"/>
              <a:t>Från Typ av tjänsteman du kan välja mellan Lionsklubbens tjänstemän och lokala titlar.</a:t>
            </a:r>
            <a:endParaRPr lang="sv-FI" sz="1400" dirty="0"/>
          </a:p>
        </p:txBody>
      </p:sp>
      <p:pic>
        <p:nvPicPr>
          <p:cNvPr id="16" name="Picture 1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7" t="35052" r="21338" b="3421"/>
          <a:stretch/>
        </p:blipFill>
        <p:spPr bwMode="auto">
          <a:xfrm>
            <a:off x="192424" y="1196752"/>
            <a:ext cx="5785714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1" t="44727" r="24459" b="52196"/>
          <a:stretch/>
        </p:blipFill>
        <p:spPr bwMode="auto">
          <a:xfrm>
            <a:off x="6660232" y="2240974"/>
            <a:ext cx="1620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0" t="81836" r="28712" b="15527"/>
          <a:stretch/>
        </p:blipFill>
        <p:spPr bwMode="auto">
          <a:xfrm>
            <a:off x="6033134" y="2871084"/>
            <a:ext cx="972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uora nuoliyhdysviiva 19"/>
          <p:cNvCxnSpPr/>
          <p:nvPr/>
        </p:nvCxnSpPr>
        <p:spPr>
          <a:xfrm flipH="1" flipV="1">
            <a:off x="818204" y="1925535"/>
            <a:ext cx="4864397" cy="15854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uora nuoliyhdysviiva 20"/>
          <p:cNvCxnSpPr/>
          <p:nvPr/>
        </p:nvCxnSpPr>
        <p:spPr>
          <a:xfrm flipH="1" flipV="1">
            <a:off x="489843" y="2133781"/>
            <a:ext cx="5543292" cy="269163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iruutu 21"/>
          <p:cNvSpPr txBox="1"/>
          <p:nvPr/>
        </p:nvSpPr>
        <p:spPr>
          <a:xfrm>
            <a:off x="827584" y="2533581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26" name="Tekstiruutu 25"/>
          <p:cNvSpPr txBox="1"/>
          <p:nvPr/>
        </p:nvSpPr>
        <p:spPr>
          <a:xfrm>
            <a:off x="1691680" y="2308308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27" name="Tekstiruutu 26"/>
          <p:cNvSpPr txBox="1"/>
          <p:nvPr/>
        </p:nvSpPr>
        <p:spPr>
          <a:xfrm>
            <a:off x="827584" y="3501671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28" name="Tekstiruutu 27"/>
          <p:cNvSpPr txBox="1"/>
          <p:nvPr/>
        </p:nvSpPr>
        <p:spPr>
          <a:xfrm>
            <a:off x="1619672" y="3384022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29" name="Tekstiruutu 28"/>
          <p:cNvSpPr txBox="1"/>
          <p:nvPr/>
        </p:nvSpPr>
        <p:spPr>
          <a:xfrm>
            <a:off x="1698954" y="3199356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30" name="Tekstiruutu 29"/>
          <p:cNvSpPr txBox="1"/>
          <p:nvPr/>
        </p:nvSpPr>
        <p:spPr>
          <a:xfrm>
            <a:off x="1690507" y="3246412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31" name="Tekstiruutu 30"/>
          <p:cNvSpPr txBox="1"/>
          <p:nvPr/>
        </p:nvSpPr>
        <p:spPr>
          <a:xfrm>
            <a:off x="1690507" y="4252086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32" name="Tekstiruutu 31"/>
          <p:cNvSpPr txBox="1"/>
          <p:nvPr/>
        </p:nvSpPr>
        <p:spPr>
          <a:xfrm>
            <a:off x="237815" y="4252086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33" name="Tekstiruutu 32"/>
          <p:cNvSpPr txBox="1"/>
          <p:nvPr/>
        </p:nvSpPr>
        <p:spPr>
          <a:xfrm>
            <a:off x="1690507" y="4420257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34" name="Tekstiruutu 33"/>
          <p:cNvSpPr txBox="1"/>
          <p:nvPr/>
        </p:nvSpPr>
        <p:spPr>
          <a:xfrm>
            <a:off x="1678632" y="4235591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35" name="Tekstiruutu 34"/>
          <p:cNvSpPr txBox="1"/>
          <p:nvPr/>
        </p:nvSpPr>
        <p:spPr>
          <a:xfrm>
            <a:off x="237815" y="3323222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36" name="Tekstiruutu 35"/>
          <p:cNvSpPr txBox="1"/>
          <p:nvPr/>
        </p:nvSpPr>
        <p:spPr>
          <a:xfrm>
            <a:off x="237815" y="2366974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pic>
        <p:nvPicPr>
          <p:cNvPr id="37" name="Picture 1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7" t="42966" r="62201" b="50442"/>
          <a:stretch/>
        </p:blipFill>
        <p:spPr bwMode="auto">
          <a:xfrm>
            <a:off x="6033134" y="5661248"/>
            <a:ext cx="180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Suora nuoliyhdysviiva 37"/>
          <p:cNvCxnSpPr/>
          <p:nvPr/>
        </p:nvCxnSpPr>
        <p:spPr>
          <a:xfrm flipH="1" flipV="1">
            <a:off x="1079612" y="1628800"/>
            <a:ext cx="4881267" cy="43024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18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32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3131840" y="399534"/>
            <a:ext cx="2560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5222479" y="1955717"/>
            <a:ext cx="332819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b="1" dirty="0"/>
              <a:t>Att lägga till en </a:t>
            </a:r>
            <a:r>
              <a:rPr lang="sv-FI" b="1" dirty="0" smtClean="0"/>
              <a:t>funktionär:</a:t>
            </a:r>
          </a:p>
          <a:p>
            <a:endParaRPr lang="fi-FI" dirty="0"/>
          </a:p>
          <a:p>
            <a:r>
              <a:rPr lang="sv-FI" sz="1600" dirty="0"/>
              <a:t>Väljs rätt period och </a:t>
            </a:r>
            <a:r>
              <a:rPr lang="sv-FI" sz="1600" dirty="0" smtClean="0"/>
              <a:t>trycks</a:t>
            </a:r>
          </a:p>
          <a:p>
            <a:endParaRPr lang="sv-FI" sz="1600" dirty="0"/>
          </a:p>
          <a:p>
            <a:r>
              <a:rPr lang="sv-FI" sz="1600" dirty="0"/>
              <a:t>vid vakant funktionär</a:t>
            </a:r>
            <a:r>
              <a:rPr lang="sv-FI" sz="1600" dirty="0" smtClean="0"/>
              <a:t>.</a:t>
            </a:r>
          </a:p>
          <a:p>
            <a:endParaRPr lang="fi-FI" sz="1600" dirty="0" smtClean="0"/>
          </a:p>
          <a:p>
            <a:r>
              <a:rPr lang="sv-FI" sz="1600" dirty="0"/>
              <a:t>Tryck i fönstret som </a:t>
            </a:r>
            <a:r>
              <a:rPr lang="sv-FI" sz="1600" dirty="0" smtClean="0"/>
              <a:t>öppnas </a:t>
            </a:r>
            <a:r>
              <a:rPr lang="sv-FI" sz="1600" b="1" dirty="0" smtClean="0"/>
              <a:t>Välj medlem</a:t>
            </a:r>
            <a:r>
              <a:rPr lang="sv-FI" sz="1600" dirty="0" smtClean="0"/>
              <a:t>.</a:t>
            </a:r>
            <a:endParaRPr lang="fi-FI" sz="1600" dirty="0" smtClean="0"/>
          </a:p>
          <a:p>
            <a:endParaRPr lang="sv-FI" sz="1600" dirty="0" smtClean="0"/>
          </a:p>
          <a:p>
            <a:r>
              <a:rPr lang="sv-FI" sz="1600" dirty="0" smtClean="0"/>
              <a:t>Öppnas </a:t>
            </a:r>
            <a:r>
              <a:rPr lang="sv-FI" sz="1600" dirty="0"/>
              <a:t>ett fönster och funktionären väljs genom att tryck på tänkt medlem</a:t>
            </a:r>
            <a:r>
              <a:rPr lang="sv-FI" sz="1600" dirty="0" smtClean="0"/>
              <a:t>.</a:t>
            </a:r>
          </a:p>
          <a:p>
            <a:endParaRPr lang="fi-FI" sz="1600" dirty="0"/>
          </a:p>
          <a:p>
            <a:r>
              <a:rPr lang="sv-FI" sz="1600" b="1" dirty="0"/>
              <a:t>Fortsätter på följande sida</a:t>
            </a:r>
            <a:endParaRPr lang="fi-FI" dirty="0"/>
          </a:p>
        </p:txBody>
      </p:sp>
      <p:pic>
        <p:nvPicPr>
          <p:cNvPr id="19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3" t="43404" r="19680" b="42533"/>
          <a:stretch/>
        </p:blipFill>
        <p:spPr bwMode="auto">
          <a:xfrm>
            <a:off x="140957" y="902586"/>
            <a:ext cx="7200000" cy="8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6" t="35493" r="52047" b="40335"/>
          <a:stretch/>
        </p:blipFill>
        <p:spPr bwMode="auto">
          <a:xfrm>
            <a:off x="137268" y="1927838"/>
            <a:ext cx="2356364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9" t="22203" r="27948" b="29454"/>
          <a:stretch/>
        </p:blipFill>
        <p:spPr bwMode="auto">
          <a:xfrm>
            <a:off x="126538" y="3125001"/>
            <a:ext cx="4284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0" t="81836" r="28712" b="15527"/>
          <a:stretch/>
        </p:blipFill>
        <p:spPr bwMode="auto">
          <a:xfrm>
            <a:off x="5340485" y="2820313"/>
            <a:ext cx="972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uora nuoliyhdysviiva 30"/>
          <p:cNvCxnSpPr/>
          <p:nvPr/>
        </p:nvCxnSpPr>
        <p:spPr>
          <a:xfrm flipH="1" flipV="1">
            <a:off x="1835696" y="2708921"/>
            <a:ext cx="3386783" cy="12249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96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33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2915816" y="399534"/>
            <a:ext cx="28803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Suorakulmio 5"/>
          <p:cNvSpPr/>
          <p:nvPr/>
        </p:nvSpPr>
        <p:spPr>
          <a:xfrm>
            <a:off x="5408009" y="1180864"/>
            <a:ext cx="319643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FI" b="1" dirty="0"/>
              <a:t>Att lägga till en funktionär:</a:t>
            </a:r>
            <a:endParaRPr lang="fi-FI" b="1" dirty="0" smtClean="0"/>
          </a:p>
          <a:p>
            <a:endParaRPr lang="fi-FI" b="1" dirty="0">
              <a:solidFill>
                <a:srgbClr val="FF0000"/>
              </a:solidFill>
            </a:endParaRPr>
          </a:p>
          <a:p>
            <a:r>
              <a:rPr lang="sv-FI" b="1" dirty="0">
                <a:solidFill>
                  <a:srgbClr val="FF0000"/>
                </a:solidFill>
              </a:rPr>
              <a:t>Fortsätter från </a:t>
            </a:r>
            <a:r>
              <a:rPr lang="sv-FI" b="1" dirty="0" smtClean="0">
                <a:solidFill>
                  <a:srgbClr val="FF0000"/>
                </a:solidFill>
              </a:rPr>
              <a:t>föregående </a:t>
            </a:r>
            <a:r>
              <a:rPr lang="sv-FI" b="1" dirty="0">
                <a:solidFill>
                  <a:srgbClr val="FF0000"/>
                </a:solidFill>
              </a:rPr>
              <a:t>sida</a:t>
            </a:r>
            <a:endParaRPr lang="fi-FI" b="1" dirty="0" smtClean="0">
              <a:solidFill>
                <a:srgbClr val="FF0000"/>
              </a:solidFill>
            </a:endParaRPr>
          </a:p>
          <a:p>
            <a:endParaRPr lang="fi-FI" b="1" dirty="0" smtClean="0"/>
          </a:p>
          <a:p>
            <a:r>
              <a:rPr lang="sv-FI" dirty="0"/>
              <a:t>Granskas i fönstret som öppnas, att rätt medlem valts.</a:t>
            </a:r>
            <a:endParaRPr lang="fi-FI" dirty="0"/>
          </a:p>
          <a:p>
            <a:r>
              <a:rPr lang="sv-FI" dirty="0"/>
              <a:t>Valet bekräftas genom att trycka</a:t>
            </a:r>
            <a:endParaRPr lang="fi-FI" dirty="0"/>
          </a:p>
          <a:p>
            <a:endParaRPr lang="fi-FI" dirty="0" smtClean="0"/>
          </a:p>
          <a:p>
            <a:r>
              <a:rPr lang="sv-FI" dirty="0" smtClean="0"/>
              <a:t>Till </a:t>
            </a:r>
            <a:r>
              <a:rPr lang="sv-FI" dirty="0"/>
              <a:t>slut öppnas </a:t>
            </a:r>
            <a:r>
              <a:rPr lang="sv-FI" b="1" dirty="0"/>
              <a:t>bekräftelsefönster </a:t>
            </a:r>
            <a:endParaRPr lang="fi-FI" b="1" dirty="0"/>
          </a:p>
        </p:txBody>
      </p:sp>
      <p:pic>
        <p:nvPicPr>
          <p:cNvPr id="15" name="Picture 2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1" t="35703" r="51573" b="40126"/>
          <a:stretch/>
        </p:blipFill>
        <p:spPr bwMode="auto">
          <a:xfrm>
            <a:off x="413338" y="1196975"/>
            <a:ext cx="4320000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9" t="86471" r="65041" b="10892"/>
          <a:stretch/>
        </p:blipFill>
        <p:spPr bwMode="auto">
          <a:xfrm>
            <a:off x="6250228" y="3478087"/>
            <a:ext cx="756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9" t="31977" r="44958" b="29349"/>
          <a:stretch/>
        </p:blipFill>
        <p:spPr bwMode="auto">
          <a:xfrm>
            <a:off x="427629" y="3284984"/>
            <a:ext cx="3681818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43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34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2900499" y="399534"/>
            <a:ext cx="27914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Suorakulmio 5"/>
          <p:cNvSpPr/>
          <p:nvPr/>
        </p:nvSpPr>
        <p:spPr>
          <a:xfrm>
            <a:off x="4080891" y="2596723"/>
            <a:ext cx="47525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FI" b="1" dirty="0"/>
              <a:t>Funktionärens period upphör:</a:t>
            </a:r>
            <a:endParaRPr lang="fi-FI" b="1" dirty="0"/>
          </a:p>
          <a:p>
            <a:endParaRPr lang="fi-FI" dirty="0"/>
          </a:p>
          <a:p>
            <a:r>
              <a:rPr lang="sv-FI" dirty="0"/>
              <a:t>Väljs funktionär vid </a:t>
            </a:r>
            <a:r>
              <a:rPr lang="sv-FI" dirty="0" smtClean="0"/>
              <a:t>punkt</a:t>
            </a:r>
            <a:endParaRPr lang="fi-FI" dirty="0" smtClean="0"/>
          </a:p>
          <a:p>
            <a:r>
              <a:rPr lang="sv-FI" dirty="0"/>
              <a:t>Granska i fönstret som öppnas uppgifter och tryck på </a:t>
            </a:r>
            <a:r>
              <a:rPr lang="sv-FI" dirty="0" smtClean="0"/>
              <a:t>knappen</a:t>
            </a:r>
            <a:endParaRPr lang="fi-FI" dirty="0"/>
          </a:p>
          <a:p>
            <a:endParaRPr lang="sv-FI" dirty="0" smtClean="0"/>
          </a:p>
          <a:p>
            <a:r>
              <a:rPr lang="sv-FI" dirty="0"/>
              <a:t>Till slut öppnas </a:t>
            </a:r>
            <a:r>
              <a:rPr lang="sv-FI" b="1" dirty="0" smtClean="0"/>
              <a:t>bekräftelsefönster.</a:t>
            </a:r>
            <a:endParaRPr lang="fi-FI" dirty="0"/>
          </a:p>
        </p:txBody>
      </p:sp>
      <p:pic>
        <p:nvPicPr>
          <p:cNvPr id="21" name="Picture 2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t="40432" r="21335" b="41988"/>
          <a:stretch/>
        </p:blipFill>
        <p:spPr bwMode="auto">
          <a:xfrm>
            <a:off x="179494" y="1196975"/>
            <a:ext cx="6480000" cy="10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kstiruutu 21"/>
          <p:cNvSpPr txBox="1"/>
          <p:nvPr/>
        </p:nvSpPr>
        <p:spPr>
          <a:xfrm>
            <a:off x="264520" y="1661004"/>
            <a:ext cx="1193430" cy="4718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23" name="Tekstiruutu 22"/>
          <p:cNvSpPr txBox="1"/>
          <p:nvPr/>
        </p:nvSpPr>
        <p:spPr>
          <a:xfrm>
            <a:off x="1671823" y="1512538"/>
            <a:ext cx="1193430" cy="4718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24" name="Tekstiruutu 23"/>
          <p:cNvSpPr txBox="1"/>
          <p:nvPr/>
        </p:nvSpPr>
        <p:spPr>
          <a:xfrm>
            <a:off x="1816659" y="1651920"/>
            <a:ext cx="1193430" cy="4718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cxnSp>
        <p:nvCxnSpPr>
          <p:cNvPr id="25" name="Suora nuoliyhdysviiva 24"/>
          <p:cNvCxnSpPr/>
          <p:nvPr/>
        </p:nvCxnSpPr>
        <p:spPr>
          <a:xfrm flipH="1" flipV="1">
            <a:off x="6444209" y="1651920"/>
            <a:ext cx="1008112" cy="151780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6" name="Picture 2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1" t="44789" r="24639" b="52134"/>
          <a:stretch/>
        </p:blipFill>
        <p:spPr bwMode="auto">
          <a:xfrm>
            <a:off x="6761522" y="3212976"/>
            <a:ext cx="1620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6" t="35716" r="51887" b="42311"/>
          <a:stretch/>
        </p:blipFill>
        <p:spPr bwMode="auto">
          <a:xfrm>
            <a:off x="216488" y="3169727"/>
            <a:ext cx="3600000" cy="15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0" t="54504" r="61336" b="42420"/>
          <a:stretch/>
        </p:blipFill>
        <p:spPr bwMode="auto">
          <a:xfrm>
            <a:off x="5989470" y="3807825"/>
            <a:ext cx="1296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01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35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3059832" y="399534"/>
            <a:ext cx="26321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8" name="Tekstiruutu 7"/>
          <p:cNvSpPr txBox="1"/>
          <p:nvPr/>
        </p:nvSpPr>
        <p:spPr>
          <a:xfrm>
            <a:off x="5531500" y="1193986"/>
            <a:ext cx="321696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b="1" dirty="0"/>
              <a:t>Lägg till funktionärer för följande period</a:t>
            </a:r>
            <a:r>
              <a:rPr lang="sv-FI" dirty="0"/>
              <a:t>:</a:t>
            </a:r>
            <a:endParaRPr lang="fi-FI" dirty="0" smtClean="0"/>
          </a:p>
          <a:p>
            <a:endParaRPr lang="fi-FI" dirty="0"/>
          </a:p>
          <a:p>
            <a:r>
              <a:rPr lang="sv-FI" dirty="0" smtClean="0"/>
              <a:t>Välj Mina </a:t>
            </a:r>
            <a:r>
              <a:rPr lang="sv-FI" dirty="0" err="1" smtClean="0"/>
              <a:t>lionsklubbar</a:t>
            </a:r>
            <a:r>
              <a:rPr lang="sv-FI" dirty="0" smtClean="0"/>
              <a:t> </a:t>
            </a:r>
            <a:r>
              <a:rPr lang="sv-FI" dirty="0" smtClean="0">
                <a:sym typeface="Wingdings" panose="05000000000000000000" pitchFamily="2" charset="2"/>
              </a:rPr>
              <a:t> Tjänstemän   Välj period  Nästa år</a:t>
            </a:r>
          </a:p>
          <a:p>
            <a:endParaRPr lang="sv-FI" dirty="0" smtClean="0"/>
          </a:p>
          <a:p>
            <a:r>
              <a:rPr lang="sv-FI" dirty="0" smtClean="0"/>
              <a:t>Då </a:t>
            </a:r>
            <a:r>
              <a:rPr lang="sv-FI" dirty="0"/>
              <a:t>funktionärer för följande period läggs till väljs </a:t>
            </a:r>
            <a:r>
              <a:rPr lang="fi-FI" dirty="0" smtClean="0"/>
              <a:t> </a:t>
            </a:r>
          </a:p>
          <a:p>
            <a:endParaRPr lang="fi-FI" dirty="0"/>
          </a:p>
          <a:p>
            <a:r>
              <a:rPr lang="sv-FI" dirty="0"/>
              <a:t>Funktionärer läggs till som ovan</a:t>
            </a:r>
            <a:r>
              <a:rPr lang="sv-FI" dirty="0" smtClean="0"/>
              <a:t>.</a:t>
            </a:r>
          </a:p>
          <a:p>
            <a:endParaRPr lang="sv-FI" dirty="0"/>
          </a:p>
          <a:p>
            <a:r>
              <a:rPr lang="sv-FI"/>
              <a:t>Från Typ av tjänsteman du kan välja mellan Lionsklubbens tjänstemän och lokala titlar</a:t>
            </a:r>
            <a:r>
              <a:rPr lang="sv-FI" smtClean="0"/>
              <a:t>.</a:t>
            </a:r>
            <a:endParaRPr lang="fi-FI" dirty="0"/>
          </a:p>
        </p:txBody>
      </p:sp>
      <p:pic>
        <p:nvPicPr>
          <p:cNvPr id="16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7" t="35494" r="20097" b="-1416"/>
          <a:stretch/>
        </p:blipFill>
        <p:spPr bwMode="auto">
          <a:xfrm>
            <a:off x="129608" y="1484784"/>
            <a:ext cx="4896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7" t="42966" r="62201" b="50442"/>
          <a:stretch/>
        </p:blipFill>
        <p:spPr bwMode="auto">
          <a:xfrm>
            <a:off x="1763688" y="1844501"/>
            <a:ext cx="120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5" t="35425" r="47334" b="40403"/>
          <a:stretch/>
        </p:blipFill>
        <p:spPr bwMode="auto">
          <a:xfrm>
            <a:off x="129608" y="4555300"/>
            <a:ext cx="3665455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8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36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3131840" y="399534"/>
            <a:ext cx="25601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457199" y="4149080"/>
            <a:ext cx="52347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Kontoutdrag:</a:t>
            </a:r>
            <a:endParaRPr lang="fi-FI" dirty="0" smtClean="0"/>
          </a:p>
          <a:p>
            <a:r>
              <a:rPr lang="sv-FI" dirty="0"/>
              <a:t>I övre marginalen syns nuläge</a:t>
            </a:r>
            <a:endParaRPr lang="fi-FI" dirty="0"/>
          </a:p>
          <a:p>
            <a:endParaRPr lang="fi-FI" dirty="0" smtClean="0"/>
          </a:p>
          <a:p>
            <a:r>
              <a:rPr lang="sv-FI" dirty="0"/>
              <a:t>På kontoutdraget kan du se </a:t>
            </a:r>
            <a:r>
              <a:rPr lang="sv-FI" dirty="0" smtClean="0"/>
              <a:t>betalningsuppgifter</a:t>
            </a:r>
            <a:r>
              <a:rPr lang="sv-FI" dirty="0"/>
              <a:t>. Välj månad och tryck</a:t>
            </a:r>
            <a:endParaRPr lang="fi-FI" dirty="0" smtClean="0"/>
          </a:p>
          <a:p>
            <a:r>
              <a:rPr lang="sv-FI" dirty="0"/>
              <a:t>Öppnas kontoutdrag</a:t>
            </a:r>
            <a:endParaRPr lang="fi-FI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4" t="21820" r="21571" b="12258"/>
          <a:stretch/>
        </p:blipFill>
        <p:spPr bwMode="auto">
          <a:xfrm>
            <a:off x="363397" y="1269080"/>
            <a:ext cx="480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uora nuoliyhdysviiva 17"/>
          <p:cNvCxnSpPr/>
          <p:nvPr/>
        </p:nvCxnSpPr>
        <p:spPr>
          <a:xfrm flipV="1">
            <a:off x="2763397" y="2348880"/>
            <a:ext cx="1808603" cy="20992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uora nuoliyhdysviiva 19"/>
          <p:cNvCxnSpPr/>
          <p:nvPr/>
        </p:nvCxnSpPr>
        <p:spPr>
          <a:xfrm flipV="1">
            <a:off x="3419872" y="3573017"/>
            <a:ext cx="432048" cy="14532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3" t="72665" r="21150" b="24259"/>
          <a:stretch/>
        </p:blipFill>
        <p:spPr bwMode="auto">
          <a:xfrm>
            <a:off x="2763397" y="5283248"/>
            <a:ext cx="1080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Kuva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444" y="1331912"/>
            <a:ext cx="2546452" cy="3600000"/>
          </a:xfrm>
          <a:prstGeom prst="rect">
            <a:avLst/>
          </a:prstGeom>
        </p:spPr>
      </p:pic>
      <p:cxnSp>
        <p:nvCxnSpPr>
          <p:cNvPr id="26" name="Suora yhdysviiva 25"/>
          <p:cNvCxnSpPr/>
          <p:nvPr/>
        </p:nvCxnSpPr>
        <p:spPr>
          <a:xfrm flipV="1">
            <a:off x="2763397" y="5661248"/>
            <a:ext cx="3104747" cy="720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uora nuoliyhdysviiva 26"/>
          <p:cNvCxnSpPr/>
          <p:nvPr/>
        </p:nvCxnSpPr>
        <p:spPr>
          <a:xfrm flipV="1">
            <a:off x="5868144" y="3861594"/>
            <a:ext cx="151656" cy="179965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Tekstiruutu 27"/>
          <p:cNvSpPr txBox="1"/>
          <p:nvPr/>
        </p:nvSpPr>
        <p:spPr>
          <a:xfrm>
            <a:off x="6019799" y="4709491"/>
            <a:ext cx="3000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200" dirty="0" smtClean="0"/>
              <a:t>Obs!</a:t>
            </a:r>
            <a:br>
              <a:rPr lang="sv-FI" sz="1200" dirty="0" smtClean="0"/>
            </a:br>
            <a:r>
              <a:rPr lang="sv-FI" sz="1200" dirty="0" smtClean="0"/>
              <a:t>När avgiften betalas som SEPA betalning, försäkra att eurosumman är räknat med betalningsmånads lion växelkurs.</a:t>
            </a:r>
          </a:p>
          <a:p>
            <a:r>
              <a:rPr lang="sv-FI" sz="1200" dirty="0" smtClean="0">
                <a:hlinkClick r:id="rId5"/>
              </a:rPr>
              <a:t>http://www.lionsclubs.org/FI/member-center/resources/finance/resources-contact-rates.php</a:t>
            </a:r>
            <a:endParaRPr lang="sv-FI" sz="1200" dirty="0" smtClean="0"/>
          </a:p>
          <a:p>
            <a:endParaRPr lang="sv-FI" sz="1200" dirty="0" smtClean="0"/>
          </a:p>
        </p:txBody>
      </p:sp>
      <p:cxnSp>
        <p:nvCxnSpPr>
          <p:cNvPr id="29" name="Suora nuoliyhdysviiva 28"/>
          <p:cNvCxnSpPr/>
          <p:nvPr/>
        </p:nvCxnSpPr>
        <p:spPr>
          <a:xfrm>
            <a:off x="7659105" y="3996502"/>
            <a:ext cx="623304" cy="30312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Tekstiruutu 29"/>
          <p:cNvSpPr txBox="1"/>
          <p:nvPr/>
        </p:nvSpPr>
        <p:spPr>
          <a:xfrm>
            <a:off x="6757207" y="3393785"/>
            <a:ext cx="1525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200" dirty="0" smtClean="0"/>
              <a:t>CR  =</a:t>
            </a:r>
          </a:p>
          <a:p>
            <a:r>
              <a:rPr lang="sv-FI" sz="1200" dirty="0" smtClean="0"/>
              <a:t>Din klubb har betalat för mycket.</a:t>
            </a:r>
            <a:endParaRPr lang="sv-FI" sz="1200" dirty="0"/>
          </a:p>
        </p:txBody>
      </p:sp>
    </p:spTree>
    <p:extLst>
      <p:ext uri="{BB962C8B-B14F-4D97-AF65-F5344CB8AC3E}">
        <p14:creationId xmlns:p14="http://schemas.microsoft.com/office/powerpoint/2010/main" val="398608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37</a:t>
            </a:fld>
            <a:endParaRPr lang="fi-FI" altLang="fi-FI" dirty="0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2915816" y="399534"/>
            <a:ext cx="27761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9" t="86471" r="65041" b="10892"/>
          <a:stretch/>
        </p:blipFill>
        <p:spPr bwMode="auto">
          <a:xfrm>
            <a:off x="7596336" y="3908982"/>
            <a:ext cx="756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3" t="35054" r="32673" b="42972"/>
          <a:stretch/>
        </p:blipFill>
        <p:spPr bwMode="auto">
          <a:xfrm>
            <a:off x="255914" y="1196752"/>
            <a:ext cx="4680000" cy="11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t="35493" r="44957" b="22756"/>
          <a:stretch/>
        </p:blipFill>
        <p:spPr bwMode="auto">
          <a:xfrm>
            <a:off x="268011" y="2121450"/>
            <a:ext cx="3600000" cy="22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0" t="35183" r="56488" b="25264"/>
          <a:stretch/>
        </p:blipFill>
        <p:spPr bwMode="auto">
          <a:xfrm>
            <a:off x="324438" y="3926961"/>
            <a:ext cx="2160000" cy="19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kstiruutu 21"/>
          <p:cNvSpPr txBox="1"/>
          <p:nvPr/>
        </p:nvSpPr>
        <p:spPr>
          <a:xfrm>
            <a:off x="5076056" y="1196752"/>
            <a:ext cx="367818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b="1" dirty="0" smtClean="0"/>
              <a:t>Aktivitetsmål 1</a:t>
            </a:r>
            <a:r>
              <a:rPr lang="sv-FI" b="1" dirty="0"/>
              <a:t>:</a:t>
            </a:r>
            <a:endParaRPr lang="fi-FI" b="1" dirty="0" smtClean="0"/>
          </a:p>
          <a:p>
            <a:endParaRPr lang="fi-FI" dirty="0"/>
          </a:p>
          <a:p>
            <a:r>
              <a:rPr lang="sv-FI" sz="1400" dirty="0"/>
              <a:t>Aktivitetsmål läggs till genom att trycka punkt </a:t>
            </a:r>
            <a:endParaRPr lang="fi-FI" sz="1400" dirty="0"/>
          </a:p>
          <a:p>
            <a:endParaRPr lang="sv-FI" sz="1400" dirty="0" smtClean="0"/>
          </a:p>
          <a:p>
            <a:r>
              <a:rPr lang="sv-FI" sz="1400" dirty="0" smtClean="0"/>
              <a:t>I </a:t>
            </a:r>
            <a:r>
              <a:rPr lang="sv-FI" sz="1400" dirty="0"/>
              <a:t>fönstret som öppnas fylls i uppgifter </a:t>
            </a:r>
            <a:endParaRPr lang="fi-FI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sz="1400" dirty="0"/>
              <a:t>Programområde</a:t>
            </a:r>
            <a:endParaRPr lang="fi-FI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sz="1400" dirty="0"/>
              <a:t>Typ av aktivitet</a:t>
            </a:r>
            <a:endParaRPr lang="fi-FI" sz="1400" dirty="0"/>
          </a:p>
          <a:p>
            <a:endParaRPr lang="sv-FI" sz="1400" dirty="0" smtClean="0"/>
          </a:p>
          <a:p>
            <a:r>
              <a:rPr lang="sv-FI" sz="1400" dirty="0" smtClean="0"/>
              <a:t>Hur </a:t>
            </a:r>
            <a:r>
              <a:rPr lang="sv-FI" sz="1400" dirty="0"/>
              <a:t>framstegen mäts växlar enligt typ av aktivitet. Sådana är ex antalet Lion-timmar, anskaffade medel, donerade medel, antalet betjänade el dyl. Till slut, tryck </a:t>
            </a:r>
            <a:endParaRPr lang="fi-FI" sz="1400" dirty="0"/>
          </a:p>
          <a:p>
            <a:endParaRPr lang="fi-FI" sz="1400" dirty="0" smtClean="0"/>
          </a:p>
          <a:p>
            <a:endParaRPr lang="fi-FI" sz="1400" dirty="0"/>
          </a:p>
          <a:p>
            <a:r>
              <a:rPr lang="sv-FI" sz="1400" dirty="0"/>
              <a:t>Till slut öppnas </a:t>
            </a:r>
            <a:r>
              <a:rPr lang="sv-FI" sz="1400" b="1" dirty="0"/>
              <a:t>bekräftelsefönster.</a:t>
            </a:r>
            <a:endParaRPr lang="fi-FI" sz="1400" dirty="0"/>
          </a:p>
        </p:txBody>
      </p:sp>
      <p:cxnSp>
        <p:nvCxnSpPr>
          <p:cNvPr id="23" name="Suora nuoliyhdysviiva 22"/>
          <p:cNvCxnSpPr/>
          <p:nvPr/>
        </p:nvCxnSpPr>
        <p:spPr>
          <a:xfrm flipH="1" flipV="1">
            <a:off x="2881746" y="2564906"/>
            <a:ext cx="2054168" cy="28803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uora nuoliyhdysviiva 23"/>
          <p:cNvCxnSpPr/>
          <p:nvPr/>
        </p:nvCxnSpPr>
        <p:spPr>
          <a:xfrm flipH="1" flipV="1">
            <a:off x="2799254" y="2852938"/>
            <a:ext cx="2060778" cy="2160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7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38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2987824" y="399534"/>
            <a:ext cx="2808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cxnSp>
        <p:nvCxnSpPr>
          <p:cNvPr id="30727" name="Suora yhdysviiva 30726"/>
          <p:cNvCxnSpPr/>
          <p:nvPr/>
        </p:nvCxnSpPr>
        <p:spPr>
          <a:xfrm>
            <a:off x="8027988" y="211764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9" name="Tekstiruutu 30738"/>
          <p:cNvSpPr txBox="1"/>
          <p:nvPr/>
        </p:nvSpPr>
        <p:spPr>
          <a:xfrm>
            <a:off x="6250263" y="3466435"/>
            <a:ext cx="276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Till slut öppnas </a:t>
            </a:r>
            <a:r>
              <a:rPr lang="sv-FI" b="1" dirty="0"/>
              <a:t>bekräftelsefönster.</a:t>
            </a:r>
            <a:endParaRPr lang="fi-FI" b="1" dirty="0"/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35158" r="18583" b="23091"/>
          <a:stretch/>
        </p:blipFill>
        <p:spPr bwMode="auto">
          <a:xfrm>
            <a:off x="72468" y="1256688"/>
            <a:ext cx="5040000" cy="184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uorakulmio 21"/>
          <p:cNvSpPr/>
          <p:nvPr/>
        </p:nvSpPr>
        <p:spPr>
          <a:xfrm>
            <a:off x="5506825" y="963478"/>
            <a:ext cx="37468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FI" b="1" dirty="0" smtClean="0"/>
              <a:t>Aktivitetsmål 2</a:t>
            </a:r>
            <a:r>
              <a:rPr lang="sv-FI" b="1" dirty="0"/>
              <a:t>:</a:t>
            </a:r>
            <a:endParaRPr lang="fi-FI" b="1" dirty="0"/>
          </a:p>
          <a:p>
            <a:endParaRPr lang="fi-FI" dirty="0" smtClean="0"/>
          </a:p>
          <a:p>
            <a:r>
              <a:rPr lang="sv-FI" sz="1400" dirty="0"/>
              <a:t>Aktivitetsmål kan tas bort</a:t>
            </a:r>
            <a:r>
              <a:rPr lang="sv-FI" sz="1400" dirty="0" smtClean="0"/>
              <a:t>,</a:t>
            </a:r>
          </a:p>
          <a:p>
            <a:r>
              <a:rPr lang="sv-FI" sz="1400" dirty="0"/>
              <a:t>eller kan ett delmål skapas</a:t>
            </a:r>
            <a:r>
              <a:rPr lang="fi-FI" sz="1400" dirty="0" smtClean="0"/>
              <a:t>    </a:t>
            </a:r>
          </a:p>
          <a:p>
            <a:endParaRPr lang="fi-FI" sz="1400" dirty="0" smtClean="0"/>
          </a:p>
          <a:p>
            <a:r>
              <a:rPr lang="sv-FI" sz="1400" dirty="0"/>
              <a:t>eller redigeras</a:t>
            </a:r>
            <a:endParaRPr lang="fi-FI" sz="1400" dirty="0" smtClean="0"/>
          </a:p>
          <a:p>
            <a:endParaRPr lang="fi-FI" sz="1400" dirty="0"/>
          </a:p>
          <a:p>
            <a:r>
              <a:rPr lang="sv-FI" sz="1400" dirty="0"/>
              <a:t>eller avlägsnas.</a:t>
            </a:r>
            <a:endParaRPr lang="fi-FI" sz="1400" dirty="0"/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4" t="53946" r="30311" b="42978"/>
          <a:stretch/>
        </p:blipFill>
        <p:spPr bwMode="auto">
          <a:xfrm>
            <a:off x="7804081" y="1556792"/>
            <a:ext cx="720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4" t="57646" r="29130" b="39718"/>
          <a:stretch/>
        </p:blipFill>
        <p:spPr bwMode="auto">
          <a:xfrm>
            <a:off x="7825311" y="1877272"/>
            <a:ext cx="900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1" t="65598" r="73855" b="30886"/>
          <a:stretch/>
        </p:blipFill>
        <p:spPr bwMode="auto">
          <a:xfrm>
            <a:off x="6915219" y="2177457"/>
            <a:ext cx="72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7" t="65598" r="69129" b="30886"/>
          <a:stretch/>
        </p:blipFill>
        <p:spPr bwMode="auto">
          <a:xfrm>
            <a:off x="6915219" y="2614470"/>
            <a:ext cx="72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uora yhdysviiva 27"/>
          <p:cNvCxnSpPr/>
          <p:nvPr/>
        </p:nvCxnSpPr>
        <p:spPr>
          <a:xfrm flipH="1" flipV="1">
            <a:off x="8087223" y="1256688"/>
            <a:ext cx="201712" cy="30634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uora yhdysviiva 28"/>
          <p:cNvCxnSpPr/>
          <p:nvPr/>
        </p:nvCxnSpPr>
        <p:spPr>
          <a:xfrm flipH="1">
            <a:off x="4414815" y="1256688"/>
            <a:ext cx="3670896" cy="1349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uora nuoliyhdysviiva 29"/>
          <p:cNvCxnSpPr/>
          <p:nvPr/>
        </p:nvCxnSpPr>
        <p:spPr>
          <a:xfrm flipH="1">
            <a:off x="4054775" y="1391626"/>
            <a:ext cx="360040" cy="7016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uora nuoliyhdysviiva 33"/>
          <p:cNvCxnSpPr>
            <a:stCxn id="24" idx="1"/>
          </p:cNvCxnSpPr>
          <p:nvPr/>
        </p:nvCxnSpPr>
        <p:spPr>
          <a:xfrm flipH="1">
            <a:off x="4630281" y="1985272"/>
            <a:ext cx="3195030" cy="3253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uora yhdysviiva 37"/>
          <p:cNvCxnSpPr/>
          <p:nvPr/>
        </p:nvCxnSpPr>
        <p:spPr>
          <a:xfrm flipH="1" flipV="1">
            <a:off x="395536" y="2474986"/>
            <a:ext cx="6519683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uora nuoliyhdysviiva 38"/>
          <p:cNvCxnSpPr/>
          <p:nvPr/>
        </p:nvCxnSpPr>
        <p:spPr>
          <a:xfrm flipH="1">
            <a:off x="323160" y="2460285"/>
            <a:ext cx="82352" cy="1136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uora nuoliyhdysviiva 41"/>
          <p:cNvCxnSpPr/>
          <p:nvPr/>
        </p:nvCxnSpPr>
        <p:spPr>
          <a:xfrm flipH="1" flipV="1">
            <a:off x="971600" y="2718946"/>
            <a:ext cx="5943620" cy="1835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uora yhdysviiva 44"/>
          <p:cNvCxnSpPr/>
          <p:nvPr/>
        </p:nvCxnSpPr>
        <p:spPr>
          <a:xfrm>
            <a:off x="8836643" y="1682792"/>
            <a:ext cx="1" cy="304235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8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 t="34615" r="28421" b="43411"/>
          <a:stretch/>
        </p:blipFill>
        <p:spPr bwMode="auto">
          <a:xfrm>
            <a:off x="90505" y="3408191"/>
            <a:ext cx="5400000" cy="122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Suora nuoliyhdysviiva 48"/>
          <p:cNvCxnSpPr/>
          <p:nvPr/>
        </p:nvCxnSpPr>
        <p:spPr>
          <a:xfrm flipH="1" flipV="1">
            <a:off x="2772468" y="4437112"/>
            <a:ext cx="6064176" cy="28803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58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39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3115633" y="399534"/>
            <a:ext cx="2779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6372200" y="1268760"/>
            <a:ext cx="27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Uppgifter som kan laddas ner</a:t>
            </a:r>
            <a:r>
              <a:rPr lang="sv-FI" dirty="0" smtClean="0"/>
              <a:t>:</a:t>
            </a:r>
          </a:p>
          <a:p>
            <a:endParaRPr lang="fi-FI" dirty="0"/>
          </a:p>
          <a:p>
            <a:r>
              <a:rPr lang="sv-FI" dirty="0"/>
              <a:t>Detta skapar ett </a:t>
            </a:r>
            <a:r>
              <a:rPr lang="sv-FI" dirty="0" smtClean="0"/>
              <a:t>csv-fil </a:t>
            </a:r>
            <a:r>
              <a:rPr lang="sv-FI" dirty="0"/>
              <a:t>enligt urval. </a:t>
            </a:r>
            <a:endParaRPr lang="fi-FI" dirty="0"/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1" t="34509" r="20743" b="-4826"/>
          <a:stretch/>
        </p:blipFill>
        <p:spPr bwMode="auto">
          <a:xfrm>
            <a:off x="179512" y="768866"/>
            <a:ext cx="6120000" cy="383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t="63185" r="20626" b="10445"/>
          <a:stretch/>
        </p:blipFill>
        <p:spPr bwMode="auto">
          <a:xfrm>
            <a:off x="174533" y="4293096"/>
            <a:ext cx="612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39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29701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18E2D604-329A-44A9-A601-FCD78DAB74BA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4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29702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iruutu 5"/>
          <p:cNvSpPr txBox="1"/>
          <p:nvPr/>
        </p:nvSpPr>
        <p:spPr>
          <a:xfrm>
            <a:off x="140668" y="584200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NY ANVÄNDARE 1</a:t>
            </a:r>
            <a:endParaRPr lang="fi-FI" b="1" dirty="0"/>
          </a:p>
        </p:txBody>
      </p:sp>
      <p:sp>
        <p:nvSpPr>
          <p:cNvPr id="2" name="Tekstiruutu 1"/>
          <p:cNvSpPr txBox="1"/>
          <p:nvPr/>
        </p:nvSpPr>
        <p:spPr>
          <a:xfrm>
            <a:off x="3779911" y="1844824"/>
            <a:ext cx="42480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 smtClean="0"/>
              <a:t>Välj objekt </a:t>
            </a:r>
          </a:p>
          <a:p>
            <a:endParaRPr lang="sv-FI" dirty="0" smtClean="0"/>
          </a:p>
          <a:p>
            <a:endParaRPr lang="sv-FI" dirty="0" smtClean="0"/>
          </a:p>
          <a:p>
            <a:endParaRPr lang="sv-FI" dirty="0" smtClean="0"/>
          </a:p>
          <a:p>
            <a:endParaRPr lang="sv-FI" dirty="0" smtClean="0"/>
          </a:p>
          <a:p>
            <a:endParaRPr lang="sv-FI" dirty="0" smtClean="0"/>
          </a:p>
          <a:p>
            <a:r>
              <a:rPr lang="sv-FI" dirty="0" smtClean="0"/>
              <a:t>Fyll i uppgifterna på sidan som öppnas</a:t>
            </a:r>
          </a:p>
          <a:p>
            <a:endParaRPr lang="sv-FI" dirty="0" smtClean="0"/>
          </a:p>
          <a:p>
            <a:r>
              <a:rPr lang="sv-FI" dirty="0" smtClean="0"/>
              <a:t>- Ditt internationella medlemsnummer (du får den av klubbens sekreterare)</a:t>
            </a:r>
          </a:p>
          <a:p>
            <a:r>
              <a:rPr lang="sv-FI" dirty="0" smtClean="0"/>
              <a:t>- Sätt in de tecken som sys på bilden på punkt ”skriv texten”</a:t>
            </a:r>
          </a:p>
          <a:p>
            <a:r>
              <a:rPr lang="sv-FI" dirty="0" smtClean="0"/>
              <a:t>Tryck  </a:t>
            </a:r>
            <a:endParaRPr lang="sv-FI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2" t="23522" r="34879" b="32530"/>
          <a:stretch/>
        </p:blipFill>
        <p:spPr bwMode="auto">
          <a:xfrm>
            <a:off x="164687" y="949744"/>
            <a:ext cx="3369600" cy="25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8" t="62847" r="48976" b="34516"/>
          <a:stretch/>
        </p:blipFill>
        <p:spPr bwMode="auto">
          <a:xfrm>
            <a:off x="5021167" y="1956805"/>
            <a:ext cx="2520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5" t="54936" r="57718" b="41988"/>
          <a:stretch/>
        </p:blipFill>
        <p:spPr bwMode="auto">
          <a:xfrm>
            <a:off x="4535167" y="5224077"/>
            <a:ext cx="972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9" t="30764" r="30314" b="25287"/>
          <a:stretch/>
        </p:blipFill>
        <p:spPr bwMode="auto">
          <a:xfrm>
            <a:off x="140668" y="3579246"/>
            <a:ext cx="3369600" cy="204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uora nuoliyhdysviiva 23"/>
          <p:cNvCxnSpPr/>
          <p:nvPr/>
        </p:nvCxnSpPr>
        <p:spPr>
          <a:xfrm flipH="1">
            <a:off x="1619672" y="4221088"/>
            <a:ext cx="216023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uora nuoliyhdysviiva 24"/>
          <p:cNvCxnSpPr/>
          <p:nvPr/>
        </p:nvCxnSpPr>
        <p:spPr>
          <a:xfrm flipH="1">
            <a:off x="971600" y="4869160"/>
            <a:ext cx="2808311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47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40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2915816" y="399534"/>
            <a:ext cx="27761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/>
              <a:t>EGEN LIONSKLUBB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Tekstiruutu 1"/>
          <p:cNvSpPr txBox="1"/>
          <p:nvPr/>
        </p:nvSpPr>
        <p:spPr>
          <a:xfrm>
            <a:off x="5691981" y="1196975"/>
            <a:ext cx="32004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Medlemskort:</a:t>
            </a:r>
            <a:endParaRPr lang="fi-FI" dirty="0"/>
          </a:p>
          <a:p>
            <a:endParaRPr lang="sv-FI" dirty="0" smtClean="0"/>
          </a:p>
          <a:p>
            <a:r>
              <a:rPr lang="sv-FI" dirty="0" smtClean="0"/>
              <a:t>Medlemskort </a:t>
            </a:r>
            <a:r>
              <a:rPr lang="sv-FI" dirty="0"/>
              <a:t>för valda medlemmar kan skrivas ut. </a:t>
            </a:r>
            <a:endParaRPr lang="sv-FI" dirty="0" smtClean="0"/>
          </a:p>
          <a:p>
            <a:endParaRPr lang="sv-FI" dirty="0" smtClean="0"/>
          </a:p>
          <a:p>
            <a:r>
              <a:rPr lang="sv-FI" dirty="0" smtClean="0"/>
              <a:t>Med </a:t>
            </a:r>
            <a:r>
              <a:rPr lang="sv-FI" dirty="0"/>
              <a:t>medlemskortet visar medlem att den fullgjort sina skyldigheter (exempelvis som transfermedlem till en annan klubb).</a:t>
            </a:r>
            <a:endParaRPr lang="fi-FI" dirty="0"/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t="21871" r="21807" b="29786"/>
          <a:stretch/>
        </p:blipFill>
        <p:spPr bwMode="auto">
          <a:xfrm>
            <a:off x="291981" y="1413363"/>
            <a:ext cx="5400000" cy="23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7" t="72302" r="21808" b="10118"/>
          <a:stretch/>
        </p:blipFill>
        <p:spPr bwMode="auto">
          <a:xfrm>
            <a:off x="291981" y="3789363"/>
            <a:ext cx="5400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63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41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611560" y="487363"/>
            <a:ext cx="49685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fi-FI" altLang="fi-FI" b="1" dirty="0" smtClean="0"/>
              <a:t>ATT LÄGGA TILL EN AKTIVITET</a:t>
            </a:r>
            <a:endParaRPr lang="fi-FI" altLang="fi-FI" b="1" dirty="0"/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2" name="Tekstiruutu 1"/>
          <p:cNvSpPr txBox="1"/>
          <p:nvPr/>
        </p:nvSpPr>
        <p:spPr>
          <a:xfrm>
            <a:off x="5701307" y="1903765"/>
            <a:ext cx="3425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Välj vid punkt:</a:t>
            </a:r>
            <a:endParaRPr lang="fi-FI" dirty="0"/>
          </a:p>
          <a:p>
            <a:endParaRPr lang="sv-FI" dirty="0" smtClean="0"/>
          </a:p>
          <a:p>
            <a:r>
              <a:rPr lang="sv-FI" dirty="0" smtClean="0"/>
              <a:t>Mina serviceaktiviteter</a:t>
            </a:r>
            <a:endParaRPr lang="fi-FI" dirty="0"/>
          </a:p>
          <a:p>
            <a:endParaRPr lang="sv-FI" b="1" dirty="0" smtClean="0"/>
          </a:p>
          <a:p>
            <a:endParaRPr lang="sv-FI" b="1" dirty="0"/>
          </a:p>
          <a:p>
            <a:r>
              <a:rPr lang="sv-FI" b="1" dirty="0" smtClean="0"/>
              <a:t>Fler </a:t>
            </a:r>
            <a:r>
              <a:rPr lang="sv-FI" b="1" dirty="0" err="1" smtClean="0"/>
              <a:t>serviceaktivitetrer</a:t>
            </a:r>
            <a:endParaRPr lang="fi-FI" dirty="0"/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 t="15984" r="20862" b="9304"/>
          <a:stretch/>
        </p:blipFill>
        <p:spPr bwMode="auto">
          <a:xfrm>
            <a:off x="201102" y="1370319"/>
            <a:ext cx="5400000" cy="364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uora nuoliyhdysviiva 11"/>
          <p:cNvCxnSpPr/>
          <p:nvPr/>
        </p:nvCxnSpPr>
        <p:spPr>
          <a:xfrm flipH="1">
            <a:off x="2843808" y="3658091"/>
            <a:ext cx="3168352" cy="113906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09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42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611560" y="487363"/>
            <a:ext cx="49685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fi-FI" altLang="fi-FI" b="1" dirty="0"/>
              <a:t>ATT LÄGGA TILL EN </a:t>
            </a:r>
            <a:r>
              <a:rPr lang="fi-FI" altLang="fi-FI" b="1" dirty="0" smtClean="0"/>
              <a:t>AKTIVITET 2</a:t>
            </a:r>
            <a:endParaRPr lang="fi-FI" altLang="fi-FI" b="1" dirty="0"/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3" name="Tekstiruutu 2"/>
          <p:cNvSpPr txBox="1"/>
          <p:nvPr/>
        </p:nvSpPr>
        <p:spPr>
          <a:xfrm>
            <a:off x="6156175" y="1268760"/>
            <a:ext cx="2863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Serviceaktiviteter sida</a:t>
            </a:r>
            <a:endParaRPr lang="fi-FI" dirty="0" smtClean="0"/>
          </a:p>
          <a:p>
            <a:endParaRPr lang="fi-FI" dirty="0" smtClean="0"/>
          </a:p>
          <a:p>
            <a:r>
              <a:rPr lang="sv-FI" dirty="0"/>
              <a:t>I öppningsfältet ser du</a:t>
            </a:r>
            <a:endParaRPr lang="fi-FI" dirty="0"/>
          </a:p>
          <a:p>
            <a:r>
              <a:rPr lang="sv-FI" dirty="0" smtClean="0"/>
              <a:t>senast </a:t>
            </a:r>
            <a:r>
              <a:rPr lang="sv-FI" dirty="0"/>
              <a:t>införd aktivitet</a:t>
            </a:r>
            <a:endParaRPr lang="fi-FI" dirty="0" smtClean="0"/>
          </a:p>
          <a:p>
            <a:endParaRPr lang="fi-FI" dirty="0" smtClean="0"/>
          </a:p>
          <a:p>
            <a:r>
              <a:rPr lang="sv-FI" dirty="0"/>
              <a:t>Läs aktiviteter</a:t>
            </a:r>
            <a:r>
              <a:rPr lang="fi-FI" dirty="0" smtClean="0"/>
              <a:t> </a:t>
            </a:r>
          </a:p>
          <a:p>
            <a:r>
              <a:rPr lang="fi-FI" dirty="0" err="1" smtClean="0"/>
              <a:t>Välj</a:t>
            </a:r>
            <a:r>
              <a:rPr lang="fi-FI" dirty="0" smtClean="0"/>
              <a:t> </a:t>
            </a:r>
          </a:p>
          <a:p>
            <a:r>
              <a:rPr lang="sv-FI" dirty="0"/>
              <a:t>Öppnas rapport (se nedan)</a:t>
            </a:r>
            <a:endParaRPr lang="fi-FI" dirty="0" smtClean="0"/>
          </a:p>
          <a:p>
            <a:endParaRPr lang="fi-FI" dirty="0"/>
          </a:p>
        </p:txBody>
      </p:sp>
      <p:sp>
        <p:nvSpPr>
          <p:cNvPr id="8" name="Tekstiruutu 7"/>
          <p:cNvSpPr txBox="1"/>
          <p:nvPr/>
        </p:nvSpPr>
        <p:spPr>
          <a:xfrm>
            <a:off x="107504" y="4771150"/>
            <a:ext cx="4475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 smtClean="0"/>
              <a:t>Att lägga till en aktivitet</a:t>
            </a:r>
          </a:p>
          <a:p>
            <a:r>
              <a:rPr lang="sv-FI" dirty="0" smtClean="0"/>
              <a:t>Välj </a:t>
            </a:r>
            <a:endParaRPr lang="sv-FI" dirty="0"/>
          </a:p>
        </p:txBody>
      </p:sp>
      <p:pic>
        <p:nvPicPr>
          <p:cNvPr id="18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9" t="35931" r="19446" b="17924"/>
          <a:stretch/>
        </p:blipFill>
        <p:spPr bwMode="auto">
          <a:xfrm>
            <a:off x="143481" y="1762433"/>
            <a:ext cx="5400000" cy="219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uora nuoliyhdysviiva 18"/>
          <p:cNvCxnSpPr/>
          <p:nvPr/>
        </p:nvCxnSpPr>
        <p:spPr>
          <a:xfrm flipH="1" flipV="1">
            <a:off x="692400" y="2132856"/>
            <a:ext cx="540000" cy="263829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nuoliyhdysviiva 19"/>
          <p:cNvCxnSpPr/>
          <p:nvPr/>
        </p:nvCxnSpPr>
        <p:spPr>
          <a:xfrm flipH="1" flipV="1">
            <a:off x="1475657" y="1997174"/>
            <a:ext cx="4680518" cy="114284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5" t="39775" r="72178" b="56709"/>
          <a:stretch/>
        </p:blipFill>
        <p:spPr bwMode="auto">
          <a:xfrm>
            <a:off x="692400" y="5100699"/>
            <a:ext cx="108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6" t="39775" r="65328" b="56709"/>
          <a:stretch/>
        </p:blipFill>
        <p:spPr bwMode="auto">
          <a:xfrm>
            <a:off x="6853197" y="2996020"/>
            <a:ext cx="108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1250"/>
          <a:stretch/>
        </p:blipFill>
        <p:spPr>
          <a:xfrm>
            <a:off x="5279923" y="4104315"/>
            <a:ext cx="3725038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9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43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251520" y="477791"/>
            <a:ext cx="49685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fi-FI" altLang="fi-FI" b="1" dirty="0"/>
              <a:t>ATT LÄGGA TILL EN AKTIVITET </a:t>
            </a:r>
            <a:r>
              <a:rPr lang="fi-FI" altLang="fi-FI" b="1" dirty="0" smtClean="0"/>
              <a:t>3</a:t>
            </a:r>
            <a:endParaRPr lang="fi-FI" altLang="fi-FI" b="1" dirty="0"/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3" name="Tekstiruutu 2"/>
          <p:cNvSpPr txBox="1"/>
          <p:nvPr/>
        </p:nvSpPr>
        <p:spPr>
          <a:xfrm>
            <a:off x="6211156" y="847123"/>
            <a:ext cx="268132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 smtClean="0"/>
              <a:t>Fyll i punkterna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1600" dirty="0" smtClean="0"/>
              <a:t>Namn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1600" dirty="0" smtClean="0"/>
              <a:t>Beskrivning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FI" sz="1600" dirty="0" smtClean="0"/>
          </a:p>
          <a:p>
            <a:r>
              <a:rPr lang="sv-FI" sz="1600" dirty="0" smtClean="0"/>
              <a:t>Väljs rätt alternativ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sz="1600" dirty="0" smtClean="0"/>
              <a:t>Månad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sz="1600" dirty="0" smtClean="0"/>
              <a:t>Hurudan aktivitet?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sz="1600" dirty="0" smtClean="0"/>
              <a:t>Får redogörelsen delges??</a:t>
            </a:r>
          </a:p>
          <a:p>
            <a:endParaRPr lang="sv-FI" sz="1600" dirty="0" smtClean="0"/>
          </a:p>
          <a:p>
            <a:r>
              <a:rPr lang="sv-FI" sz="1600" dirty="0" smtClean="0"/>
              <a:t>Typ av aktivitet väljs</a:t>
            </a:r>
          </a:p>
          <a:p>
            <a:r>
              <a:rPr lang="sv-FI" sz="1600" dirty="0" smtClean="0"/>
              <a:t>i valfönstret, tryck </a:t>
            </a:r>
          </a:p>
          <a:p>
            <a:r>
              <a:rPr lang="sv-FI" sz="1600" b="1" dirty="0" smtClean="0">
                <a:solidFill>
                  <a:srgbClr val="FF0000"/>
                </a:solidFill>
              </a:rPr>
              <a:t>Se alternativen på följande sida!</a:t>
            </a:r>
          </a:p>
          <a:p>
            <a:endParaRPr lang="sv-FI" sz="1600" dirty="0" smtClean="0"/>
          </a:p>
          <a:p>
            <a:r>
              <a:rPr lang="sv-FI" sz="1600" dirty="0" smtClean="0"/>
              <a:t>Då alla punkter är klara: tryck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FI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9" t="86471" r="65041" b="10892"/>
          <a:stretch/>
        </p:blipFill>
        <p:spPr bwMode="auto">
          <a:xfrm>
            <a:off x="6795818" y="4797152"/>
            <a:ext cx="756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4" t="10780" r="20390" b="10114"/>
          <a:stretch/>
        </p:blipFill>
        <p:spPr bwMode="auto">
          <a:xfrm>
            <a:off x="256056" y="1305152"/>
            <a:ext cx="5559068" cy="392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uora nuoliyhdysviiva 15"/>
          <p:cNvCxnSpPr/>
          <p:nvPr/>
        </p:nvCxnSpPr>
        <p:spPr>
          <a:xfrm flipH="1" flipV="1">
            <a:off x="4303903" y="2348880"/>
            <a:ext cx="3724086" cy="101950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5" t="30243" r="37939" b="66681"/>
          <a:stretch/>
        </p:blipFill>
        <p:spPr bwMode="auto">
          <a:xfrm>
            <a:off x="8073087" y="3368381"/>
            <a:ext cx="612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09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44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611559" y="399534"/>
            <a:ext cx="71287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sv-FI" altLang="fi-FI" b="1" dirty="0" smtClean="0"/>
              <a:t>ATT LÄGGA TILL EN AKTIVITET 4    Välj typ</a:t>
            </a:r>
            <a:endParaRPr lang="sv-FI" altLang="fi-FI" b="1" dirty="0"/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2" name="Tekstiruutu 11"/>
          <p:cNvSpPr txBox="1"/>
          <p:nvPr/>
        </p:nvSpPr>
        <p:spPr>
          <a:xfrm>
            <a:off x="3987577" y="5308273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b="1" dirty="0"/>
              <a:t>Väljs rätt typ för aktiviteten bland alternativen!</a:t>
            </a:r>
            <a:endParaRPr lang="fi-FI" b="1" dirty="0"/>
          </a:p>
        </p:txBody>
      </p:sp>
      <p:pic>
        <p:nvPicPr>
          <p:cNvPr id="16" name="Picture 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3" t="22728" r="28421" b="29808"/>
          <a:stretch/>
        </p:blipFill>
        <p:spPr bwMode="auto">
          <a:xfrm>
            <a:off x="472631" y="785646"/>
            <a:ext cx="3240000" cy="188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3" t="29463" r="29837" b="29666"/>
          <a:stretch/>
        </p:blipFill>
        <p:spPr bwMode="auto">
          <a:xfrm>
            <a:off x="468538" y="2637193"/>
            <a:ext cx="3240000" cy="16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2" t="28253" r="29838" b="29996"/>
          <a:stretch/>
        </p:blipFill>
        <p:spPr bwMode="auto">
          <a:xfrm>
            <a:off x="468538" y="4230184"/>
            <a:ext cx="3240000" cy="17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5" t="30039" r="29365" b="30408"/>
          <a:stretch/>
        </p:blipFill>
        <p:spPr bwMode="auto">
          <a:xfrm>
            <a:off x="3888302" y="880648"/>
            <a:ext cx="3240000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0" t="29806" r="29850" b="48220"/>
          <a:stretch/>
        </p:blipFill>
        <p:spPr bwMode="auto">
          <a:xfrm>
            <a:off x="3888302" y="2556325"/>
            <a:ext cx="3240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4" t="29703" r="28724" b="24151"/>
          <a:stretch/>
        </p:blipFill>
        <p:spPr bwMode="auto">
          <a:xfrm>
            <a:off x="3888302" y="3411916"/>
            <a:ext cx="3240000" cy="183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0" t="32304" r="69753" b="64534"/>
          <a:stretch/>
        </p:blipFill>
        <p:spPr bwMode="auto">
          <a:xfrm>
            <a:off x="8529722" y="2542356"/>
            <a:ext cx="308571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kstiruutu 26"/>
          <p:cNvSpPr txBox="1"/>
          <p:nvPr/>
        </p:nvSpPr>
        <p:spPr>
          <a:xfrm>
            <a:off x="7327479" y="2692523"/>
            <a:ext cx="1692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200" dirty="0" smtClean="0"/>
              <a:t>Detta märke vid aktivitet betyder att den aktivitetet är LCI 100 år aktivitet</a:t>
            </a:r>
            <a:endParaRPr lang="sv-FI" sz="1200" dirty="0"/>
          </a:p>
        </p:txBody>
      </p:sp>
    </p:spTree>
    <p:extLst>
      <p:ext uri="{BB962C8B-B14F-4D97-AF65-F5344CB8AC3E}">
        <p14:creationId xmlns:p14="http://schemas.microsoft.com/office/powerpoint/2010/main" val="34281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45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367463" y="487363"/>
            <a:ext cx="49685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sv-FI" altLang="fi-FI" b="1" dirty="0"/>
              <a:t>ATT LÄGGA TILL EN AKTIVITET </a:t>
            </a:r>
            <a:r>
              <a:rPr lang="fi-FI" altLang="fi-FI" b="1" dirty="0" smtClean="0"/>
              <a:t>5</a:t>
            </a:r>
            <a:endParaRPr lang="fi-FI" altLang="fi-FI" b="1" dirty="0"/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8" name="Tekstiruutu 7"/>
          <p:cNvSpPr txBox="1"/>
          <p:nvPr/>
        </p:nvSpPr>
        <p:spPr>
          <a:xfrm>
            <a:off x="278586" y="869683"/>
            <a:ext cx="7461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För registrering kommer ett bekräftelsefält och aktivitet har lagts till</a:t>
            </a:r>
            <a:r>
              <a:rPr lang="fi-FI" dirty="0" smtClean="0"/>
              <a:t> </a:t>
            </a:r>
            <a:r>
              <a:rPr lang="fi-FI" dirty="0" smtClean="0">
                <a:sym typeface="Wingdings" panose="05000000000000000000" pitchFamily="2" charset="2"/>
              </a:rPr>
              <a:t></a:t>
            </a:r>
            <a:r>
              <a:rPr lang="fi-FI" dirty="0" smtClean="0"/>
              <a:t>  </a:t>
            </a:r>
            <a:endParaRPr lang="fi-FI" dirty="0"/>
          </a:p>
        </p:txBody>
      </p:sp>
      <p:pic>
        <p:nvPicPr>
          <p:cNvPr id="12" name="Picture 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3" t="34613" r="44484" b="25833"/>
          <a:stretch/>
        </p:blipFill>
        <p:spPr bwMode="auto">
          <a:xfrm>
            <a:off x="341908" y="1935880"/>
            <a:ext cx="54000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58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46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3872" y="487838"/>
            <a:ext cx="49685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sv-FI" b="1" dirty="0"/>
              <a:t>ATT LÄGGA TILL EN SPECIALAKTIVITET</a:t>
            </a:r>
            <a:r>
              <a:rPr lang="fi-FI" altLang="fi-FI" b="1" dirty="0" smtClean="0"/>
              <a:t> 1</a:t>
            </a:r>
            <a:endParaRPr lang="fi-FI" altLang="fi-FI" b="1" dirty="0"/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3" t="35052" r="21182" b="23198"/>
          <a:stretch/>
        </p:blipFill>
        <p:spPr bwMode="auto">
          <a:xfrm>
            <a:off x="179512" y="1343626"/>
            <a:ext cx="7200000" cy="27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43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45352" y="635634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47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48776" y="464087"/>
            <a:ext cx="49685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sv-FI" b="1" dirty="0"/>
              <a:t>ATT LÄGGA TILL EN SPECIALAKTIVITET</a:t>
            </a:r>
            <a:r>
              <a:rPr lang="fi-FI" altLang="fi-FI" b="1" dirty="0" smtClean="0"/>
              <a:t> 2</a:t>
            </a:r>
            <a:endParaRPr lang="fi-FI" altLang="fi-FI" b="1" dirty="0"/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7" t="34615" r="32909" b="30226"/>
          <a:stretch/>
        </p:blipFill>
        <p:spPr bwMode="auto">
          <a:xfrm>
            <a:off x="8408" y="1034704"/>
            <a:ext cx="540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3" t="35171" r="56295" b="26155"/>
          <a:stretch/>
        </p:blipFill>
        <p:spPr bwMode="auto">
          <a:xfrm>
            <a:off x="108538" y="3573016"/>
            <a:ext cx="2160000" cy="19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2" t="35493" r="18971" b="22756"/>
          <a:stretch/>
        </p:blipFill>
        <p:spPr bwMode="auto">
          <a:xfrm>
            <a:off x="2627988" y="3573016"/>
            <a:ext cx="5400000" cy="197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73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48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1979712" y="399534"/>
            <a:ext cx="49685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sv-FI" b="1" dirty="0"/>
              <a:t>MITT DISTRIKT</a:t>
            </a:r>
            <a:endParaRPr lang="fi-FI" altLang="fi-FI" b="1" dirty="0"/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3" name="Tekstiruutu 2"/>
          <p:cNvSpPr txBox="1"/>
          <p:nvPr/>
        </p:nvSpPr>
        <p:spPr>
          <a:xfrm>
            <a:off x="5962462" y="1315567"/>
            <a:ext cx="31815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b="1" dirty="0"/>
              <a:t>Mitt distrikt – Distriktets klubbar:</a:t>
            </a:r>
            <a:endParaRPr lang="fi-FI" b="1" dirty="0" smtClean="0"/>
          </a:p>
          <a:p>
            <a:endParaRPr lang="fi-FI" dirty="0"/>
          </a:p>
          <a:p>
            <a:r>
              <a:rPr lang="sv-FI" dirty="0"/>
              <a:t>Här finns kontaktuppgifter för klubbarna i </a:t>
            </a:r>
            <a:r>
              <a:rPr lang="sv-FI" dirty="0" smtClean="0"/>
              <a:t>distriktet.</a:t>
            </a:r>
            <a:r>
              <a:rPr lang="fi-FI" dirty="0" smtClean="0"/>
              <a:t> </a:t>
            </a:r>
            <a:endParaRPr lang="fi-FI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t="35494" r="18973" b="-1416"/>
          <a:stretch/>
        </p:blipFill>
        <p:spPr bwMode="auto">
          <a:xfrm>
            <a:off x="179511" y="1073608"/>
            <a:ext cx="5705259" cy="329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95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49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1979712" y="399534"/>
            <a:ext cx="49685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sv-FI" b="1" dirty="0"/>
              <a:t>MITT DISTRIKT</a:t>
            </a:r>
            <a:endParaRPr lang="fi-FI" altLang="fi-FI" b="1" dirty="0"/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6353527" y="1340768"/>
            <a:ext cx="26666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FI" b="1" dirty="0"/>
              <a:t>Mitt distrikt - Distriktets funktionärer:</a:t>
            </a:r>
            <a:endParaRPr lang="fi-FI" b="1" dirty="0"/>
          </a:p>
          <a:p>
            <a:endParaRPr lang="fi-FI" dirty="0"/>
          </a:p>
          <a:p>
            <a:r>
              <a:rPr lang="sv-FI" dirty="0"/>
              <a:t>Här finns kontaktuppgifter för distriktets </a:t>
            </a:r>
            <a:r>
              <a:rPr lang="sv-FI" dirty="0" smtClean="0"/>
              <a:t>funktionärer.</a:t>
            </a:r>
            <a:endParaRPr lang="fi-FI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t="22424" r="20154" b="7258"/>
          <a:stretch/>
        </p:blipFill>
        <p:spPr bwMode="auto">
          <a:xfrm>
            <a:off x="323528" y="1063466"/>
            <a:ext cx="5760000" cy="361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32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755576" y="548680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 smtClean="0"/>
              <a:t>Fyll noggrant i alla punkter och tryck sedan  </a:t>
            </a:r>
          </a:p>
          <a:p>
            <a:endParaRPr lang="sv-FI" dirty="0"/>
          </a:p>
        </p:txBody>
      </p:sp>
      <p:pic>
        <p:nvPicPr>
          <p:cNvPr id="6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173496" y="235813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NY ANVÄNDARE 2</a:t>
            </a:r>
            <a:endParaRPr lang="fi-FI" b="1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00CD0E-64C1-406F-87EB-2018CA7734A0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t="16596" r="33856" b="-96"/>
          <a:stretch/>
        </p:blipFill>
        <p:spPr bwMode="auto">
          <a:xfrm>
            <a:off x="899592" y="1195601"/>
            <a:ext cx="3789474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2" t="75480" r="33884" b="9138"/>
          <a:stretch/>
        </p:blipFill>
        <p:spPr bwMode="auto">
          <a:xfrm>
            <a:off x="899592" y="4795601"/>
            <a:ext cx="3790800" cy="66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5" t="54936" r="57718" b="41988"/>
          <a:stretch/>
        </p:blipFill>
        <p:spPr bwMode="auto">
          <a:xfrm>
            <a:off x="5220072" y="629507"/>
            <a:ext cx="972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56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50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1979712" y="399534"/>
            <a:ext cx="49685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sv-FI" b="1" dirty="0"/>
              <a:t>MITT DISTRIKT</a:t>
            </a:r>
            <a:endParaRPr lang="fi-FI" altLang="fi-FI" b="1" dirty="0"/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3" t="35240" r="21482" b="-1162"/>
          <a:stretch/>
        </p:blipFill>
        <p:spPr bwMode="auto">
          <a:xfrm>
            <a:off x="279051" y="1315567"/>
            <a:ext cx="5760000" cy="34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orakulmio 11"/>
          <p:cNvSpPr/>
          <p:nvPr/>
        </p:nvSpPr>
        <p:spPr>
          <a:xfrm>
            <a:off x="5724128" y="2297566"/>
            <a:ext cx="31904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FI" b="1" dirty="0"/>
              <a:t>Mitt distrikt – Distriktets regioner och zoner:</a:t>
            </a:r>
            <a:endParaRPr lang="fi-FI" b="1" dirty="0"/>
          </a:p>
          <a:p>
            <a:endParaRPr lang="fi-FI" dirty="0"/>
          </a:p>
          <a:p>
            <a:r>
              <a:rPr lang="sv-FI" dirty="0"/>
              <a:t>Här finns uppgifter om regioner och </a:t>
            </a:r>
            <a:r>
              <a:rPr lang="sv-FI" dirty="0" smtClean="0"/>
              <a:t>zoner.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625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51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1979712" y="399534"/>
            <a:ext cx="49685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sv-FI" b="1" dirty="0"/>
              <a:t>MITT MULTIPELDISTRIKT</a:t>
            </a:r>
            <a:endParaRPr lang="fi-FI" altLang="fi-FI" b="1" dirty="0"/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5" t="31978" r="20389" b="2100"/>
          <a:stretch/>
        </p:blipFill>
        <p:spPr bwMode="auto">
          <a:xfrm>
            <a:off x="235330" y="1340768"/>
            <a:ext cx="5760000" cy="338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orakulmio 10"/>
          <p:cNvSpPr/>
          <p:nvPr/>
        </p:nvSpPr>
        <p:spPr>
          <a:xfrm>
            <a:off x="6156176" y="1268760"/>
            <a:ext cx="29584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FI" b="1" dirty="0"/>
              <a:t>Mitt multipeldistrikt – Multipeldistriktets funktionärer:</a:t>
            </a:r>
            <a:endParaRPr lang="fi-FI" b="1" dirty="0"/>
          </a:p>
          <a:p>
            <a:endParaRPr lang="fi-FI" dirty="0"/>
          </a:p>
          <a:p>
            <a:r>
              <a:rPr lang="sv-FI" dirty="0"/>
              <a:t>Här finns kontaktuppgifter för multipeldistriktets </a:t>
            </a:r>
            <a:r>
              <a:rPr lang="sv-FI" dirty="0" smtClean="0"/>
              <a:t>funktionärer.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568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Sihteerikoulutus / MP &amp; MK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52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1979712" y="399534"/>
            <a:ext cx="49685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sv-FI" b="1" dirty="0"/>
              <a:t>INTERNATIONELL MEDLEMSAVGIFT</a:t>
            </a:r>
            <a:endParaRPr lang="fi-FI" altLang="fi-FI" b="1" dirty="0"/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0" name="Suorakulmio 9"/>
          <p:cNvSpPr/>
          <p:nvPr/>
        </p:nvSpPr>
        <p:spPr>
          <a:xfrm>
            <a:off x="360000" y="1440000"/>
            <a:ext cx="75291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FI" b="1" dirty="0"/>
              <a:t>Direktiv för kassören</a:t>
            </a:r>
            <a:endParaRPr lang="fi-FI" dirty="0"/>
          </a:p>
        </p:txBody>
      </p:sp>
      <p:sp>
        <p:nvSpPr>
          <p:cNvPr id="11" name="Suorakulmio 10"/>
          <p:cNvSpPr/>
          <p:nvPr/>
        </p:nvSpPr>
        <p:spPr>
          <a:xfrm>
            <a:off x="360000" y="2160000"/>
            <a:ext cx="75291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b="1" dirty="0"/>
              <a:t>Från och med 1.7.2015 betalas internationella medlemsavgifter inte längre </a:t>
            </a:r>
            <a:r>
              <a:rPr lang="sv-SE" sz="1600" dirty="0"/>
              <a:t>via Finlands Lionsförbund, utan </a:t>
            </a:r>
            <a:r>
              <a:rPr lang="sv-SE" sz="1600" b="1" dirty="0"/>
              <a:t>direkt till</a:t>
            </a:r>
            <a:r>
              <a:rPr lang="sv-SE" sz="1600" dirty="0"/>
              <a:t> </a:t>
            </a:r>
            <a:r>
              <a:rPr lang="sv-SE" sz="1600" b="1" dirty="0"/>
              <a:t>Lions Clubs International</a:t>
            </a:r>
            <a:r>
              <a:rPr lang="sv-SE" sz="1600" dirty="0"/>
              <a:t>, </a:t>
            </a:r>
            <a:r>
              <a:rPr lang="sv-SE" sz="1600" dirty="0" smtClean="0"/>
              <a:t>antingen</a:t>
            </a:r>
          </a:p>
          <a:p>
            <a:pPr marL="285750" indent="-285750">
              <a:buFontTx/>
              <a:buChar char="-"/>
            </a:pPr>
            <a:r>
              <a:rPr lang="sv-SE" sz="1600" dirty="0" smtClean="0"/>
              <a:t>med </a:t>
            </a:r>
            <a:r>
              <a:rPr lang="sv-SE" sz="1600" dirty="0"/>
              <a:t>kreditkort via MyLCI </a:t>
            </a:r>
            <a:r>
              <a:rPr lang="sv-SE" sz="1600" dirty="0" smtClean="0"/>
              <a:t>eller</a:t>
            </a:r>
          </a:p>
          <a:p>
            <a:pPr marL="285750" indent="-285750">
              <a:buFontTx/>
              <a:buChar char="-"/>
            </a:pPr>
            <a:r>
              <a:rPr lang="sv-SE" sz="1600" dirty="0" smtClean="0"/>
              <a:t>till </a:t>
            </a:r>
            <a:r>
              <a:rPr lang="sv-SE" sz="1600" dirty="0"/>
              <a:t>huvudkontorets bankkonto i London som SEPA-betalning. SEPA-betalningar till utlandet betalas i euro. Du kan lätt göra en SEPA-betalning från ditt eget bankprogram med följande uppgifter:</a:t>
            </a:r>
            <a:endParaRPr lang="fi-FI" sz="1600" dirty="0" smtClean="0"/>
          </a:p>
          <a:p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349681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Sihteerikoulutus / MP &amp; MK </a:t>
            </a:r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53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1979712" y="399534"/>
            <a:ext cx="49685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sv-FI" b="1" dirty="0"/>
              <a:t>INTERNATIONELL MEDLEMSAVGIFT</a:t>
            </a:r>
            <a:endParaRPr lang="fi-FI" altLang="fi-FI" b="1" dirty="0"/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0" name="Suorakulmio 9"/>
          <p:cNvSpPr/>
          <p:nvPr/>
        </p:nvSpPr>
        <p:spPr>
          <a:xfrm>
            <a:off x="360000" y="2060848"/>
            <a:ext cx="803323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FI" sz="1600" b="1" dirty="0" smtClean="0"/>
              <a:t>SEPA betalning från klubbens banksoftware</a:t>
            </a:r>
          </a:p>
          <a:p>
            <a:endParaRPr lang="fi-FI" sz="1600" b="1" dirty="0"/>
          </a:p>
          <a:p>
            <a:r>
              <a:rPr lang="sv-FI" sz="1600" dirty="0" smtClean="0"/>
              <a:t>Mottagare</a:t>
            </a:r>
            <a:r>
              <a:rPr lang="fi-FI" sz="1600" dirty="0" smtClean="0"/>
              <a:t>	Lions </a:t>
            </a:r>
            <a:r>
              <a:rPr lang="fi-FI" sz="1600" dirty="0" err="1" smtClean="0"/>
              <a:t>Clubs</a:t>
            </a:r>
            <a:r>
              <a:rPr lang="fi-FI" sz="1600" dirty="0" smtClean="0"/>
              <a:t> International</a:t>
            </a:r>
          </a:p>
          <a:p>
            <a:r>
              <a:rPr lang="fi-FI" sz="1600" dirty="0" smtClean="0"/>
              <a:t>	</a:t>
            </a:r>
            <a:r>
              <a:rPr lang="fi-FI" sz="1600" dirty="0"/>
              <a:t>	</a:t>
            </a:r>
            <a:r>
              <a:rPr lang="fi-FI" sz="1600" dirty="0" smtClean="0"/>
              <a:t>300 W 22 </a:t>
            </a:r>
            <a:r>
              <a:rPr lang="fi-FI" sz="1600" dirty="0" err="1" smtClean="0"/>
              <a:t>Street</a:t>
            </a:r>
            <a:r>
              <a:rPr lang="fi-FI" sz="1600" dirty="0" smtClean="0"/>
              <a:t/>
            </a:r>
            <a:br>
              <a:rPr lang="fi-FI" sz="1600" dirty="0" smtClean="0"/>
            </a:br>
            <a:r>
              <a:rPr lang="fi-FI" sz="1600" dirty="0" smtClean="0"/>
              <a:t>		</a:t>
            </a:r>
            <a:r>
              <a:rPr lang="fi-FI" sz="1600" dirty="0" err="1" smtClean="0"/>
              <a:t>Oak</a:t>
            </a:r>
            <a:r>
              <a:rPr lang="fi-FI" sz="1600" dirty="0" smtClean="0"/>
              <a:t> </a:t>
            </a:r>
            <a:r>
              <a:rPr lang="fi-FI" sz="1600" dirty="0" err="1" smtClean="0"/>
              <a:t>Brook</a:t>
            </a:r>
            <a:r>
              <a:rPr lang="fi-FI" sz="1600" dirty="0" smtClean="0"/>
              <a:t>, ILLINOIS 60523-8842</a:t>
            </a:r>
          </a:p>
          <a:p>
            <a:r>
              <a:rPr lang="fi-FI" sz="1600" dirty="0" smtClean="0"/>
              <a:t>	</a:t>
            </a:r>
            <a:r>
              <a:rPr lang="fi-FI" sz="1600" dirty="0"/>
              <a:t>	</a:t>
            </a:r>
            <a:r>
              <a:rPr lang="fi-FI" sz="1600" dirty="0" smtClean="0"/>
              <a:t>USA</a:t>
            </a:r>
          </a:p>
          <a:p>
            <a:endParaRPr lang="fi-FI" sz="1600" dirty="0"/>
          </a:p>
          <a:p>
            <a:r>
              <a:rPr lang="fi-FI" sz="1600" dirty="0" smtClean="0"/>
              <a:t>IBAN		GB62 CHAS 6092 4241 2870 84 (</a:t>
            </a:r>
            <a:r>
              <a:rPr lang="sv-FI" sz="1600" dirty="0" smtClean="0"/>
              <a:t>utan mellanslag</a:t>
            </a:r>
            <a:r>
              <a:rPr lang="fi-FI" sz="1600" dirty="0" smtClean="0"/>
              <a:t>)</a:t>
            </a:r>
          </a:p>
          <a:p>
            <a:endParaRPr lang="fi-FI" sz="1600" dirty="0"/>
          </a:p>
          <a:p>
            <a:r>
              <a:rPr lang="fi-FI" sz="1600" dirty="0" smtClean="0"/>
              <a:t>BIC		CHASGB2L</a:t>
            </a:r>
          </a:p>
          <a:p>
            <a:endParaRPr lang="fi-FI" sz="1600" dirty="0" smtClean="0"/>
          </a:p>
          <a:p>
            <a:r>
              <a:rPr lang="sv-FI" sz="1600" dirty="0" smtClean="0"/>
              <a:t>Meddelande	Klubbens namn och internationella nummer.</a:t>
            </a:r>
          </a:p>
          <a:p>
            <a:r>
              <a:rPr lang="sv-FI" sz="1600" dirty="0" smtClean="0"/>
              <a:t>		Om dessa fattas kan huvudkontoret inte rikta betalningen till</a:t>
            </a:r>
          </a:p>
          <a:p>
            <a:r>
              <a:rPr lang="sv-FI" sz="1600" dirty="0" smtClean="0"/>
              <a:t>		klubben.</a:t>
            </a:r>
          </a:p>
          <a:p>
            <a:endParaRPr lang="fi-FI" sz="1600" dirty="0"/>
          </a:p>
          <a:p>
            <a:r>
              <a:rPr lang="fi-FI" sz="1600" dirty="0" smtClean="0"/>
              <a:t>Bank		JP Morgan Chase, Bank, N.A. 25 Bank </a:t>
            </a:r>
            <a:r>
              <a:rPr lang="fi-FI" sz="1600" dirty="0" err="1" smtClean="0"/>
              <a:t>Street</a:t>
            </a:r>
            <a:r>
              <a:rPr lang="fi-FI" sz="1600" dirty="0" smtClean="0"/>
              <a:t>, London, E14 5JP</a:t>
            </a:r>
          </a:p>
        </p:txBody>
      </p:sp>
      <p:sp>
        <p:nvSpPr>
          <p:cNvPr id="9" name="Suorakulmio 8"/>
          <p:cNvSpPr/>
          <p:nvPr/>
        </p:nvSpPr>
        <p:spPr>
          <a:xfrm>
            <a:off x="360000" y="1440000"/>
            <a:ext cx="75291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FI" b="1" dirty="0"/>
              <a:t>Direktiv för kassören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6393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Sihteerikoulutus / MP &amp; MK </a:t>
            </a:r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54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1979712" y="399534"/>
            <a:ext cx="49685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b="1" dirty="0" smtClean="0"/>
              <a:t>INHEMSK MEDLEMSAFGIFT</a:t>
            </a:r>
            <a:endParaRPr lang="fi-FI" altLang="fi-FI" b="1" dirty="0"/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0" name="Suorakulmio 9"/>
          <p:cNvSpPr/>
          <p:nvPr/>
        </p:nvSpPr>
        <p:spPr>
          <a:xfrm>
            <a:off x="360000" y="2160000"/>
            <a:ext cx="80332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FI" b="1" dirty="0"/>
              <a:t>Inhemsk medlemsavgift från 1.7.2015</a:t>
            </a:r>
            <a:endParaRPr lang="fi-FI" b="1" dirty="0" smtClean="0"/>
          </a:p>
          <a:p>
            <a:endParaRPr lang="fi-FI" b="1" dirty="0"/>
          </a:p>
          <a:p>
            <a:r>
              <a:rPr lang="sv-FI" dirty="0"/>
              <a:t>Finlands Lionsförbund </a:t>
            </a:r>
            <a:r>
              <a:rPr lang="sv-FI" dirty="0" err="1"/>
              <a:t>rf</a:t>
            </a:r>
            <a:r>
              <a:rPr lang="sv-FI" dirty="0"/>
              <a:t> uppbär för nya medlemmar som medlemsavgift för under september anslutna 33,00 € och för under våren anslutna 16,50 €. </a:t>
            </a:r>
            <a:endParaRPr lang="fi-FI" dirty="0"/>
          </a:p>
          <a:p>
            <a:r>
              <a:rPr lang="sv-FI" dirty="0"/>
              <a:t>För medlemmar som avgått under juni betalas gottgörelse åt klubben, såvida anteckning om avgång antecknats i registret för utgången av september månad.</a:t>
            </a:r>
            <a:endParaRPr lang="fi-FI" dirty="0"/>
          </a:p>
          <a:p>
            <a:r>
              <a:rPr lang="fi-FI" dirty="0"/>
              <a:t>(</a:t>
            </a:r>
            <a:r>
              <a:rPr lang="sv-FI" dirty="0" err="1"/>
              <a:t>FLF:s</a:t>
            </a:r>
            <a:r>
              <a:rPr lang="sv-FI" dirty="0"/>
              <a:t> styrelses beslut</a:t>
            </a:r>
            <a:r>
              <a:rPr lang="fi-FI" dirty="0"/>
              <a:t> 20.2.2015)</a:t>
            </a:r>
          </a:p>
        </p:txBody>
      </p:sp>
      <p:sp>
        <p:nvSpPr>
          <p:cNvPr id="9" name="Suorakulmio 8"/>
          <p:cNvSpPr/>
          <p:nvPr/>
        </p:nvSpPr>
        <p:spPr>
          <a:xfrm>
            <a:off x="360000" y="1440000"/>
            <a:ext cx="75291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FI" b="1" dirty="0"/>
              <a:t>Direktiv för kassören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2973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6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2" name="Kuva 11"/>
          <p:cNvPicPr/>
          <p:nvPr/>
        </p:nvPicPr>
        <p:blipFill>
          <a:blip r:embed="rId3"/>
          <a:stretch>
            <a:fillRect/>
          </a:stretch>
        </p:blipFill>
        <p:spPr>
          <a:xfrm>
            <a:off x="1511935" y="1798320"/>
            <a:ext cx="6120130" cy="3261360"/>
          </a:xfrm>
          <a:prstGeom prst="rect">
            <a:avLst/>
          </a:prstGeom>
        </p:spPr>
      </p:pic>
      <p:sp>
        <p:nvSpPr>
          <p:cNvPr id="2" name="Suorakulmio 1"/>
          <p:cNvSpPr/>
          <p:nvPr/>
        </p:nvSpPr>
        <p:spPr>
          <a:xfrm>
            <a:off x="400092" y="476672"/>
            <a:ext cx="3307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 smtClean="0"/>
              <a:t>NY ANVÄNDARE 3</a:t>
            </a:r>
            <a:endParaRPr lang="fi-FI" b="1" dirty="0"/>
          </a:p>
        </p:txBody>
      </p:sp>
      <p:sp>
        <p:nvSpPr>
          <p:cNvPr id="3" name="Suorakulmio 2"/>
          <p:cNvSpPr/>
          <p:nvPr/>
        </p:nvSpPr>
        <p:spPr>
          <a:xfrm>
            <a:off x="1511935" y="1147246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FI" dirty="0" smtClean="0"/>
              <a:t>Användar-ID är färdig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7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1043608" y="487363"/>
            <a:ext cx="6336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sv-FI" b="1" dirty="0"/>
              <a:t>GLÖMT LÖSENORD ELLER ANVÄNDAR-ID</a:t>
            </a:r>
            <a:endParaRPr lang="fi-FI" altLang="fi-FI" b="1" dirty="0"/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323528" y="1124744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 smtClean="0"/>
              <a:t>Om Du glömt lösenord eller användar-id välj punkt</a:t>
            </a:r>
          </a:p>
          <a:p>
            <a:r>
              <a:rPr lang="sv-FI" dirty="0" smtClean="0"/>
              <a:t>                                                </a:t>
            </a:r>
          </a:p>
          <a:p>
            <a:r>
              <a:rPr lang="sv-FI" dirty="0" smtClean="0"/>
              <a:t>Ge ditt internationella medlemsnummer och de tecken som syns på bilden i punkt                     och följ direktiven</a:t>
            </a:r>
            <a:endParaRPr lang="sv-FI" dirty="0"/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25" r="68658"/>
          <a:stretch/>
        </p:blipFill>
        <p:spPr bwMode="auto">
          <a:xfrm>
            <a:off x="1745576" y="1966874"/>
            <a:ext cx="1213490" cy="2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6" t="60105" r="48735" b="37697"/>
          <a:stretch/>
        </p:blipFill>
        <p:spPr bwMode="auto">
          <a:xfrm>
            <a:off x="449576" y="1530000"/>
            <a:ext cx="2592000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6" t="31093" r="31258" b="27155"/>
          <a:stretch/>
        </p:blipFill>
        <p:spPr bwMode="auto">
          <a:xfrm>
            <a:off x="316724" y="2492896"/>
            <a:ext cx="5760000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kstiruutu 15"/>
          <p:cNvSpPr txBox="1"/>
          <p:nvPr/>
        </p:nvSpPr>
        <p:spPr>
          <a:xfrm>
            <a:off x="6228184" y="2568932"/>
            <a:ext cx="2496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400" dirty="0" smtClean="0"/>
              <a:t>Tyvärr kunde jag få denna rutan på svenska</a:t>
            </a:r>
            <a:endParaRPr lang="sv-FI" sz="1400" dirty="0"/>
          </a:p>
        </p:txBody>
      </p:sp>
    </p:spTree>
    <p:extLst>
      <p:ext uri="{BB962C8B-B14F-4D97-AF65-F5344CB8AC3E}">
        <p14:creationId xmlns:p14="http://schemas.microsoft.com/office/powerpoint/2010/main" val="412523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8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3779838" y="487363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fi-FI" altLang="fi-FI" b="1" dirty="0" smtClean="0"/>
              <a:t>HUVUDMENY</a:t>
            </a:r>
            <a:endParaRPr lang="fi-FI" altLang="fi-FI" b="1" dirty="0"/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6786563" y="1268760"/>
            <a:ext cx="2177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 smtClean="0"/>
              <a:t>Efter inloggningen öppnar sig ”</a:t>
            </a:r>
            <a:r>
              <a:rPr lang="sv-FI" b="1" dirty="0" smtClean="0"/>
              <a:t>Hemsida</a:t>
            </a:r>
            <a:r>
              <a:rPr lang="sv-FI" dirty="0" smtClean="0"/>
              <a:t>”</a:t>
            </a:r>
            <a:endParaRPr lang="sv-FI" dirty="0"/>
          </a:p>
        </p:txBody>
      </p:sp>
      <p:sp>
        <p:nvSpPr>
          <p:cNvPr id="2" name="Tekstiruutu 1"/>
          <p:cNvSpPr txBox="1"/>
          <p:nvPr/>
        </p:nvSpPr>
        <p:spPr>
          <a:xfrm>
            <a:off x="6768752" y="2376456"/>
            <a:ext cx="21957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På hemsidan finns basuppgifter om klubben och på det blåa fältet kan du ta del av uppgifterna för klubb, distrikt och multipeldistrikt (menyer se följande sida)</a:t>
            </a:r>
            <a:endParaRPr lang="fi-FI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13678" r="20233" b="-254"/>
          <a:stretch/>
        </p:blipFill>
        <p:spPr bwMode="auto">
          <a:xfrm>
            <a:off x="179512" y="1179107"/>
            <a:ext cx="6057868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uora nuoliyhdysviiva 14"/>
          <p:cNvCxnSpPr/>
          <p:nvPr/>
        </p:nvCxnSpPr>
        <p:spPr>
          <a:xfrm flipH="1" flipV="1">
            <a:off x="1187624" y="1628800"/>
            <a:ext cx="5688632" cy="13527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23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13.4.2015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Sihteerikoulutus / KE &amp; AR </a:t>
            </a:r>
            <a:endParaRPr lang="fi-FI" dirty="0"/>
          </a:p>
        </p:txBody>
      </p:sp>
      <p:sp>
        <p:nvSpPr>
          <p:cNvPr id="3072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17E0F0C-17BE-439F-AA49-97CEFE277CB7}" type="slidenum">
              <a:rPr lang="fi-FI" altLang="fi-FI" smtClean="0">
                <a:solidFill>
                  <a:srgbClr val="898989"/>
                </a:solidFill>
                <a:latin typeface="Calibri" pitchFamily="34" charset="0"/>
              </a:rPr>
              <a:pPr/>
              <a:t>9</a:t>
            </a:fld>
            <a:endParaRPr lang="fi-FI" altLang="fi-FI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0725" name="Picture 2" descr="http://www.lionsclubs.org/common/images/logos/lionlogo_2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5888"/>
            <a:ext cx="992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iruutu 12"/>
          <p:cNvSpPr txBox="1">
            <a:spLocks noChangeArrowheads="1"/>
          </p:cNvSpPr>
          <p:nvPr/>
        </p:nvSpPr>
        <p:spPr bwMode="auto">
          <a:xfrm>
            <a:off x="3779838" y="487363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fi-FI" altLang="fi-FI" b="1" dirty="0" smtClean="0"/>
              <a:t>HUVUDMENY</a:t>
            </a:r>
            <a:endParaRPr lang="fi-FI" altLang="fi-FI" b="1" dirty="0"/>
          </a:p>
        </p:txBody>
      </p:sp>
      <p:sp>
        <p:nvSpPr>
          <p:cNvPr id="14" name="Suorakulmio 13"/>
          <p:cNvSpPr/>
          <p:nvPr/>
        </p:nvSpPr>
        <p:spPr>
          <a:xfrm>
            <a:off x="2268538" y="37893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2573338" y="1196975"/>
            <a:ext cx="4213225" cy="26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5867674" y="1536004"/>
            <a:ext cx="2177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”</a:t>
            </a:r>
            <a:r>
              <a:rPr lang="sv-FI" b="1" dirty="0"/>
              <a:t>Hemsida</a:t>
            </a:r>
            <a:r>
              <a:rPr lang="sv-FI" dirty="0"/>
              <a:t>” MENYERNA i övre kanten öppnar sidor till olika områden</a:t>
            </a:r>
            <a:endParaRPr lang="fi-FI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13678" r="37036" b="71892"/>
          <a:stretch/>
        </p:blipFill>
        <p:spPr bwMode="auto">
          <a:xfrm>
            <a:off x="253820" y="1539336"/>
            <a:ext cx="5040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4" t="27552" r="65508" b="33773"/>
          <a:stretch/>
        </p:blipFill>
        <p:spPr bwMode="auto">
          <a:xfrm>
            <a:off x="284914" y="2349825"/>
            <a:ext cx="1836000" cy="31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4" t="27047" r="60632" b="61965"/>
          <a:stretch/>
        </p:blipFill>
        <p:spPr bwMode="auto">
          <a:xfrm>
            <a:off x="2135732" y="2349825"/>
            <a:ext cx="1584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0" t="27142" r="55281" b="64947"/>
          <a:stretch/>
        </p:blipFill>
        <p:spPr bwMode="auto">
          <a:xfrm>
            <a:off x="3719732" y="2365332"/>
            <a:ext cx="1548000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88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6956</TotalTime>
  <Words>2027</Words>
  <Application>Microsoft Office PowerPoint</Application>
  <PresentationFormat>Näytössä katseltava diaesitys (4:3)</PresentationFormat>
  <Paragraphs>611</Paragraphs>
  <Slides>54</Slides>
  <Notes>5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54</vt:i4>
      </vt:variant>
    </vt:vector>
  </HeadingPairs>
  <TitlesOfParts>
    <vt:vector size="55" baseType="lpstr"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RHK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Kari Eväsoja</dc:creator>
  <cp:lastModifiedBy>Jari Rytkönen</cp:lastModifiedBy>
  <cp:revision>326</cp:revision>
  <cp:lastPrinted>2013-09-04T03:19:14Z</cp:lastPrinted>
  <dcterms:created xsi:type="dcterms:W3CDTF">2011-08-21T19:50:37Z</dcterms:created>
  <dcterms:modified xsi:type="dcterms:W3CDTF">2015-04-24T17:06:08Z</dcterms:modified>
</cp:coreProperties>
</file>