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56" r:id="rId2"/>
    <p:sldId id="342" r:id="rId3"/>
    <p:sldId id="272" r:id="rId4"/>
    <p:sldId id="257" r:id="rId5"/>
    <p:sldId id="343" r:id="rId6"/>
    <p:sldId id="260" r:id="rId7"/>
    <p:sldId id="261" r:id="rId8"/>
    <p:sldId id="262" r:id="rId9"/>
    <p:sldId id="267" r:id="rId10"/>
    <p:sldId id="264" r:id="rId11"/>
    <p:sldId id="268" r:id="rId12"/>
    <p:sldId id="273" r:id="rId13"/>
    <p:sldId id="274" r:id="rId14"/>
    <p:sldId id="276" r:id="rId15"/>
    <p:sldId id="275" r:id="rId16"/>
    <p:sldId id="279" r:id="rId17"/>
    <p:sldId id="299" r:id="rId18"/>
    <p:sldId id="313" r:id="rId19"/>
    <p:sldId id="285" r:id="rId20"/>
    <p:sldId id="286" r:id="rId21"/>
    <p:sldId id="287" r:id="rId22"/>
    <p:sldId id="290" r:id="rId23"/>
    <p:sldId id="314" r:id="rId24"/>
    <p:sldId id="292" r:id="rId25"/>
    <p:sldId id="317" r:id="rId26"/>
    <p:sldId id="293" r:id="rId27"/>
    <p:sldId id="312" r:id="rId28"/>
    <p:sldId id="300" r:id="rId29"/>
    <p:sldId id="301" r:id="rId30"/>
    <p:sldId id="346" r:id="rId31"/>
    <p:sldId id="302" r:id="rId32"/>
    <p:sldId id="294" r:id="rId33"/>
    <p:sldId id="303" r:id="rId34"/>
    <p:sldId id="305" r:id="rId35"/>
    <p:sldId id="306" r:id="rId36"/>
    <p:sldId id="308" r:id="rId37"/>
    <p:sldId id="309" r:id="rId38"/>
    <p:sldId id="310" r:id="rId39"/>
    <p:sldId id="316" r:id="rId40"/>
    <p:sldId id="296" r:id="rId41"/>
    <p:sldId id="304" r:id="rId42"/>
    <p:sldId id="297" r:id="rId43"/>
    <p:sldId id="318" r:id="rId44"/>
    <p:sldId id="320" r:id="rId45"/>
    <p:sldId id="321" r:id="rId46"/>
    <p:sldId id="322" r:id="rId47"/>
    <p:sldId id="344" r:id="rId48"/>
    <p:sldId id="315" r:id="rId49"/>
    <p:sldId id="323" r:id="rId50"/>
    <p:sldId id="326" r:id="rId51"/>
    <p:sldId id="327" r:id="rId52"/>
    <p:sldId id="345" r:id="rId53"/>
    <p:sldId id="328" r:id="rId54"/>
    <p:sldId id="329" r:id="rId55"/>
    <p:sldId id="330" r:id="rId56"/>
    <p:sldId id="332" r:id="rId57"/>
    <p:sldId id="334" r:id="rId58"/>
    <p:sldId id="336" r:id="rId59"/>
    <p:sldId id="335" r:id="rId60"/>
    <p:sldId id="338" r:id="rId61"/>
    <p:sldId id="339" r:id="rId62"/>
    <p:sldId id="337" r:id="rId63"/>
    <p:sldId id="341" r:id="rId64"/>
    <p:sldId id="291" r:id="rId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9B47"/>
    <a:srgbClr val="036104"/>
    <a:srgbClr val="00810F"/>
    <a:srgbClr val="019B13"/>
    <a:srgbClr val="4C58D2"/>
    <a:srgbClr val="FFD007"/>
    <a:srgbClr val="FFF29F"/>
    <a:srgbClr val="000000"/>
    <a:srgbClr val="640064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5" autoAdjust="0"/>
    <p:restoredTop sz="94660"/>
  </p:normalViewPr>
  <p:slideViewPr>
    <p:cSldViewPr snapToGrid="0" snapToObjects="1">
      <p:cViewPr>
        <p:scale>
          <a:sx n="114" d="100"/>
          <a:sy n="114" d="100"/>
        </p:scale>
        <p:origin x="-1470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1F1D96-904E-F64D-90FD-7729380B9C5D}" type="datetimeFigureOut">
              <a:rPr lang="en-US" smtClean="0"/>
              <a:pPr/>
              <a:t>10/30/2014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2706B-E325-DC42-B8E9-865690F0288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659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3C3C9-0A00-BF41-BAE4-E407E21839F3}" type="datetimeFigureOut">
              <a:rPr lang="en-US" smtClean="0"/>
              <a:pPr/>
              <a:t>10/30/2014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3D225-9EB0-7047-8E7D-0347DFBF6FE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44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100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9248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48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5325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56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59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61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62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63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64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93D225-9EB0-7047-8E7D-0347DFBF6FE9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00A7-1CF4-B243-81C3-9FB9BCB22E05}" type="datetimeFigureOut">
              <a:rPr lang="en-US" smtClean="0"/>
              <a:pPr/>
              <a:t>10/30/2014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E6CED-4E29-9848-8B8C-CA59A618318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00A7-1CF4-B243-81C3-9FB9BCB22E05}" type="datetimeFigureOut">
              <a:rPr lang="en-US" smtClean="0"/>
              <a:pPr/>
              <a:t>10/30/2014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E6CED-4E29-9848-8B8C-CA59A618318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00A7-1CF4-B243-81C3-9FB9BCB22E05}" type="datetimeFigureOut">
              <a:rPr lang="en-US" smtClean="0"/>
              <a:pPr/>
              <a:t>10/30/2014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E6CED-4E29-9848-8B8C-CA59A618318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00A7-1CF4-B243-81C3-9FB9BCB22E05}" type="datetimeFigureOut">
              <a:rPr lang="en-US" smtClean="0"/>
              <a:pPr/>
              <a:t>10/30/2014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E6CED-4E29-9848-8B8C-CA59A618318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00A7-1CF4-B243-81C3-9FB9BCB22E05}" type="datetimeFigureOut">
              <a:rPr lang="en-US" smtClean="0"/>
              <a:pPr/>
              <a:t>10/30/2014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E6CED-4E29-9848-8B8C-CA59A618318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00A7-1CF4-B243-81C3-9FB9BCB22E05}" type="datetimeFigureOut">
              <a:rPr lang="en-US" smtClean="0"/>
              <a:pPr/>
              <a:t>10/30/2014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E6CED-4E29-9848-8B8C-CA59A618318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00A7-1CF4-B243-81C3-9FB9BCB22E05}" type="datetimeFigureOut">
              <a:rPr lang="en-US" smtClean="0"/>
              <a:pPr/>
              <a:t>10/30/2014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E6CED-4E29-9848-8B8C-CA59A618318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00A7-1CF4-B243-81C3-9FB9BCB22E05}" type="datetimeFigureOut">
              <a:rPr lang="en-US" smtClean="0"/>
              <a:pPr/>
              <a:t>10/30/2014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E6CED-4E29-9848-8B8C-CA59A618318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00A7-1CF4-B243-81C3-9FB9BCB22E05}" type="datetimeFigureOut">
              <a:rPr lang="en-US" smtClean="0"/>
              <a:pPr/>
              <a:t>10/30/2014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E6CED-4E29-9848-8B8C-CA59A618318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00A7-1CF4-B243-81C3-9FB9BCB22E05}" type="datetimeFigureOut">
              <a:rPr lang="en-US" smtClean="0"/>
              <a:pPr/>
              <a:t>10/30/2014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E6CED-4E29-9848-8B8C-CA59A618318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00A7-1CF4-B243-81C3-9FB9BCB22E05}" type="datetimeFigureOut">
              <a:rPr lang="en-US" smtClean="0"/>
              <a:pPr/>
              <a:t>10/30/2014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E6CED-4E29-9848-8B8C-CA59A618318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200A7-1CF4-B243-81C3-9FB9BCB22E05}" type="datetimeFigureOut">
              <a:rPr lang="en-US" smtClean="0"/>
              <a:pPr/>
              <a:t>10/30/2014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E6CED-4E29-9848-8B8C-CA59A618318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tiff"/><Relationship Id="rId3" Type="http://schemas.openxmlformats.org/officeDocument/2006/relationships/image" Target="../media/image29.jpeg"/><Relationship Id="rId7" Type="http://schemas.openxmlformats.org/officeDocument/2006/relationships/image" Target="../media/image3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iff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-district.org/sites/4l4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jp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e-district.org/sites/4l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tiff"/><Relationship Id="rId4" Type="http://schemas.openxmlformats.org/officeDocument/2006/relationships/image" Target="../media/image59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tiff"/><Relationship Id="rId5" Type="http://schemas.openxmlformats.org/officeDocument/2006/relationships/image" Target="../media/image65.jpeg"/><Relationship Id="rId4" Type="http://schemas.openxmlformats.org/officeDocument/2006/relationships/image" Target="../media/image64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13" Type="http://schemas.openxmlformats.org/officeDocument/2006/relationships/image" Target="../media/image20.jpeg"/><Relationship Id="rId3" Type="http://schemas.openxmlformats.org/officeDocument/2006/relationships/image" Target="../media/image10.tiff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17" Type="http://schemas.openxmlformats.org/officeDocument/2006/relationships/image" Target="../media/image24.JPG"/><Relationship Id="rId2" Type="http://schemas.openxmlformats.org/officeDocument/2006/relationships/image" Target="../media/image9.tiff"/><Relationship Id="rId16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tiff"/><Relationship Id="rId5" Type="http://schemas.openxmlformats.org/officeDocument/2006/relationships/image" Target="../media/image12.jpeg"/><Relationship Id="rId15" Type="http://schemas.openxmlformats.org/officeDocument/2006/relationships/image" Target="../media/image22.tiff"/><Relationship Id="rId10" Type="http://schemas.openxmlformats.org/officeDocument/2006/relationships/image" Target="../media/image17.tiff"/><Relationship Id="rId4" Type="http://schemas.openxmlformats.org/officeDocument/2006/relationships/image" Target="../media/image11.png"/><Relationship Id="rId9" Type="http://schemas.openxmlformats.org/officeDocument/2006/relationships/image" Target="../media/image16.tiff"/><Relationship Id="rId14" Type="http://schemas.openxmlformats.org/officeDocument/2006/relationships/image" Target="../media/image2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hyperlink" Target="http://www.md4lions.org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lionsclubs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tiff"/><Relationship Id="rId4" Type="http://schemas.openxmlformats.org/officeDocument/2006/relationships/image" Target="../media/image87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9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tiff"/><Relationship Id="rId5" Type="http://schemas.openxmlformats.org/officeDocument/2006/relationships/image" Target="../media/image93.tiff"/><Relationship Id="rId4" Type="http://schemas.openxmlformats.org/officeDocument/2006/relationships/image" Target="../media/image92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tif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tiff"/><Relationship Id="rId4" Type="http://schemas.openxmlformats.org/officeDocument/2006/relationships/image" Target="../media/image96.tif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tiff"/><Relationship Id="rId13" Type="http://schemas.openxmlformats.org/officeDocument/2006/relationships/image" Target="../media/image107.tiff"/><Relationship Id="rId3" Type="http://schemas.openxmlformats.org/officeDocument/2006/relationships/image" Target="../media/image98.tiff"/><Relationship Id="rId7" Type="http://schemas.openxmlformats.org/officeDocument/2006/relationships/image" Target="../media/image102.jpeg"/><Relationship Id="rId12" Type="http://schemas.openxmlformats.org/officeDocument/2006/relationships/image" Target="../media/image89.tiff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tiff"/><Relationship Id="rId11" Type="http://schemas.openxmlformats.org/officeDocument/2006/relationships/image" Target="../media/image106.tiff"/><Relationship Id="rId5" Type="http://schemas.openxmlformats.org/officeDocument/2006/relationships/image" Target="../media/image100.tiff"/><Relationship Id="rId15" Type="http://schemas.openxmlformats.org/officeDocument/2006/relationships/image" Target="../media/image109.tiff"/><Relationship Id="rId10" Type="http://schemas.openxmlformats.org/officeDocument/2006/relationships/image" Target="../media/image105.tiff"/><Relationship Id="rId4" Type="http://schemas.openxmlformats.org/officeDocument/2006/relationships/image" Target="../media/image99.tiff"/><Relationship Id="rId9" Type="http://schemas.openxmlformats.org/officeDocument/2006/relationships/image" Target="../media/image104.tiff"/><Relationship Id="rId14" Type="http://schemas.openxmlformats.org/officeDocument/2006/relationships/image" Target="../media/image108.tif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73182"/>
            <a:ext cx="9143998" cy="1864551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889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5400" b="1" dirty="0" smtClean="0">
                <a:solidFill>
                  <a:srgbClr val="0000FF"/>
                </a:solidFill>
                <a:effectLst>
                  <a:outerShdw blurRad="50800" dist="889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88900" dir="2700000">
                    <a:srgbClr val="000000">
                      <a:alpha val="43000"/>
                    </a:srgbClr>
                  </a:outerShdw>
                </a:effectLst>
              </a:rPr>
              <a:t>The Heart of Lionism</a:t>
            </a:r>
            <a:r>
              <a:rPr lang="en-US" sz="7200" b="1" dirty="0" smtClean="0">
                <a:solidFill>
                  <a:srgbClr val="0000FF"/>
                </a:solidFill>
              </a:rPr>
              <a:t/>
            </a:r>
            <a:br>
              <a:rPr lang="en-US" sz="7200" b="1" dirty="0" smtClean="0">
                <a:solidFill>
                  <a:srgbClr val="0000FF"/>
                </a:solidFill>
              </a:rPr>
            </a:br>
            <a:r>
              <a:rPr lang="en-US" sz="72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WE SERVE</a:t>
            </a:r>
            <a:r>
              <a:rPr lang="en-US" sz="5400" b="1" dirty="0" smtClean="0">
                <a:solidFill>
                  <a:srgbClr val="0000FF"/>
                </a:solidFill>
              </a:rPr>
              <a:t/>
            </a:r>
            <a:br>
              <a:rPr lang="en-US" sz="5400" b="1" dirty="0" smtClean="0">
                <a:solidFill>
                  <a:srgbClr val="0000FF"/>
                </a:solidFill>
              </a:rPr>
            </a:br>
            <a:endParaRPr lang="en-US" sz="5400" b="1" dirty="0">
              <a:solidFill>
                <a:srgbClr val="0000FF"/>
              </a:solidFill>
            </a:endParaRPr>
          </a:p>
        </p:txBody>
      </p:sp>
      <p:sp useBgFill="1"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3628070"/>
            <a:ext cx="9051639" cy="1322499"/>
          </a:xfrm>
        </p:spPr>
        <p:txBody>
          <a:bodyPr>
            <a:normAutofit fontScale="92500" lnSpcReduction="20000"/>
          </a:bodyPr>
          <a:lstStyle/>
          <a:p>
            <a:r>
              <a:rPr lang="en-US" sz="4800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Orientation of New Members</a:t>
            </a:r>
          </a:p>
          <a:p>
            <a:r>
              <a:rPr lang="en-US" sz="4800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District 4-L4</a:t>
            </a:r>
            <a:endParaRPr lang="en-US" sz="4800" b="1" dirty="0">
              <a:solidFill>
                <a:srgbClr val="0000FF"/>
              </a:solidFill>
              <a:effectLst>
                <a:outerShdw blurRad="50800" dist="762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2620" y="5022137"/>
            <a:ext cx="3679772" cy="1506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345" y="2160360"/>
            <a:ext cx="1492925" cy="1409985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9" name="Picture 8" descr="Garden Grove Trees 2 copy 2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23" y="5017997"/>
            <a:ext cx="1803986" cy="1510479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IMG_250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5860" y="5022137"/>
            <a:ext cx="1827831" cy="1506339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Seal Beach Collection Mailbox copy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02381" y="5017997"/>
            <a:ext cx="1254860" cy="1510479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46" y="354699"/>
            <a:ext cx="9144000" cy="869966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/>
            </a:r>
            <a:br>
              <a:rPr lang="en-US" sz="4800" dirty="0" smtClean="0">
                <a:solidFill>
                  <a:srgbClr val="0000FF"/>
                </a:solidFill>
              </a:rPr>
            </a:br>
            <a:r>
              <a:rPr lang="en-US" sz="3000" dirty="0" smtClean="0"/>
              <a:t> </a:t>
            </a:r>
            <a:r>
              <a:rPr lang="en-US" sz="8800" dirty="0" smtClean="0">
                <a:solidFill>
                  <a:srgbClr val="0000FF"/>
                </a:solidFill>
              </a:rPr>
              <a:t/>
            </a:r>
            <a:br>
              <a:rPr lang="en-US" sz="8800" dirty="0" smtClean="0">
                <a:solidFill>
                  <a:srgbClr val="0000FF"/>
                </a:solidFill>
              </a:rPr>
            </a:br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Lions Code of Ethics </a:t>
            </a:r>
            <a:r>
              <a:rPr lang="en-US" sz="5400" dirty="0" smtClean="0">
                <a:solidFill>
                  <a:srgbClr val="0000FF"/>
                </a:solidFill>
              </a:rPr>
              <a:t>continued</a:t>
            </a:r>
            <a:br>
              <a:rPr lang="en-US" sz="5400" dirty="0" smtClean="0">
                <a:solidFill>
                  <a:srgbClr val="0000FF"/>
                </a:solidFill>
              </a:rPr>
            </a:br>
            <a:r>
              <a:rPr lang="en-US" sz="3200" dirty="0" smtClean="0">
                <a:solidFill>
                  <a:srgbClr val="0000FF"/>
                </a:solidFill>
              </a:rPr>
              <a:t>Condensed Version--Full Version is online.</a:t>
            </a:r>
            <a:r>
              <a:rPr lang="en-US" sz="8800" dirty="0" smtClean="0">
                <a:solidFill>
                  <a:srgbClr val="0000FF"/>
                </a:solidFill>
              </a:rPr>
              <a:t/>
            </a:r>
            <a:br>
              <a:rPr lang="en-US" sz="8800" dirty="0" smtClean="0">
                <a:solidFill>
                  <a:srgbClr val="0000FF"/>
                </a:solidFill>
              </a:rPr>
            </a:br>
            <a:r>
              <a:rPr lang="en-US" sz="8800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sz="5400" dirty="0" smtClean="0">
              <a:solidFill>
                <a:srgbClr val="0000FF"/>
              </a:solidFill>
              <a:effectLst>
                <a:outerShdw blurRad="50800" dist="762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836" y="1590426"/>
            <a:ext cx="8744529" cy="5663519"/>
          </a:xfrm>
        </p:spPr>
        <p:txBody>
          <a:bodyPr>
            <a:normAutofit/>
          </a:bodyPr>
          <a:lstStyle/>
          <a:p>
            <a:r>
              <a:rPr lang="en-US" sz="3800" dirty="0" smtClean="0">
                <a:solidFill>
                  <a:srgbClr val="0000FF"/>
                </a:solidFill>
              </a:rPr>
              <a:t>Hold friendship as an end, not a means.</a:t>
            </a:r>
          </a:p>
          <a:p>
            <a:r>
              <a:rPr lang="en-US" sz="3800" dirty="0" smtClean="0">
                <a:solidFill>
                  <a:srgbClr val="0000FF"/>
                </a:solidFill>
              </a:rPr>
              <a:t>Be a loyal citizen, and give freely to my community, state and nation.</a:t>
            </a:r>
          </a:p>
          <a:p>
            <a:r>
              <a:rPr lang="en-US" sz="3800" dirty="0" smtClean="0">
                <a:solidFill>
                  <a:srgbClr val="0000FF"/>
                </a:solidFill>
              </a:rPr>
              <a:t>Help those who are needy.</a:t>
            </a:r>
          </a:p>
          <a:p>
            <a:r>
              <a:rPr lang="en-US" sz="3800" dirty="0" smtClean="0">
                <a:solidFill>
                  <a:srgbClr val="0000FF"/>
                </a:solidFill>
              </a:rPr>
              <a:t>Be careful with my criticism and liberal with my praise; to build up and not destroy.</a:t>
            </a:r>
          </a:p>
          <a:p>
            <a:pPr>
              <a:buNone/>
            </a:pPr>
            <a:r>
              <a:rPr lang="en-US" sz="4129" dirty="0" smtClean="0">
                <a:solidFill>
                  <a:srgbClr val="0000FF"/>
                </a:solidFill>
              </a:rPr>
              <a:t> </a:t>
            </a:r>
          </a:p>
          <a:p>
            <a:pPr lvl="0"/>
            <a:endParaRPr lang="en-US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6089"/>
          </a:xfrm>
        </p:spPr>
        <p:txBody>
          <a:bodyPr>
            <a:normAutofit fontScale="90000"/>
          </a:bodyPr>
          <a:lstStyle/>
          <a:p>
            <a:r>
              <a:rPr lang="en-US" sz="5333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In Lions You Will…</a:t>
            </a:r>
            <a:r>
              <a:rPr lang="en-US" dirty="0" smtClean="0"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dirty="0" smtClean="0"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</a:br>
            <a:endParaRPr lang="en-US" dirty="0">
              <a:effectLst>
                <a:outerShdw blurRad="50800" dist="762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955" y="942595"/>
            <a:ext cx="8229600" cy="795792"/>
          </a:xfrm>
        </p:spPr>
        <p:txBody>
          <a:bodyPr/>
          <a:lstStyle/>
          <a:p>
            <a:pPr lvl="0">
              <a:buNone/>
            </a:pPr>
            <a:r>
              <a:rPr lang="en-US" sz="4000" dirty="0" smtClean="0">
                <a:solidFill>
                  <a:srgbClr val="0000FF"/>
                </a:solidFill>
              </a:rPr>
              <a:t>	• Help your community.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68051" y="1528795"/>
            <a:ext cx="8058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• Make an impact on people’s lives.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9760" y="2114987"/>
            <a:ext cx="48640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• Learn to be a leader.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35125" y="2687254"/>
            <a:ext cx="3455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• Network. 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035" y="3260512"/>
            <a:ext cx="5536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• Energize and have fun!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12" name="Picture 11" descr="GL1_0368_2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781" y="4363574"/>
            <a:ext cx="2375066" cy="1999276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IMG_979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363574"/>
            <a:ext cx="2305230" cy="2002935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1424" y="4363574"/>
            <a:ext cx="3102719" cy="1993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2 Approaches to Service</a:t>
            </a:r>
            <a:endParaRPr lang="en-US" sz="5400" b="1" dirty="0">
              <a:solidFill>
                <a:srgbClr val="0000FF"/>
              </a:solidFill>
              <a:effectLst>
                <a:outerShdw blurRad="50800" dist="762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5" y="1417639"/>
            <a:ext cx="8229600" cy="4548248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Hands-on for Service</a:t>
            </a:r>
          </a:p>
          <a:p>
            <a:endParaRPr lang="en-US" sz="4400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en-US" sz="4400" dirty="0" smtClean="0">
              <a:solidFill>
                <a:srgbClr val="0000FF"/>
              </a:solidFill>
            </a:endParaRPr>
          </a:p>
          <a:p>
            <a:endParaRPr lang="en-US" sz="800" b="1" dirty="0" smtClean="0">
              <a:solidFill>
                <a:srgbClr val="0000FF"/>
              </a:solidFill>
            </a:endParaRPr>
          </a:p>
          <a:p>
            <a:r>
              <a:rPr lang="en-US" sz="4400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Fundraising for Service</a:t>
            </a:r>
            <a:endParaRPr lang="en-US" sz="4400" b="1" dirty="0">
              <a:solidFill>
                <a:srgbClr val="0000FF"/>
              </a:solidFill>
              <a:effectLst>
                <a:outerShdw blurRad="50800" dist="762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10" descr="IMG_9828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828" y="2130348"/>
            <a:ext cx="1698373" cy="1722294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GL1_0176 cop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189" y="4727952"/>
            <a:ext cx="2563045" cy="1717176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IMG_9853 cop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026" y="2130348"/>
            <a:ext cx="2583443" cy="1722295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18" name="Picture 17" descr="Seal Beach Fish Fry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585" y="4734352"/>
            <a:ext cx="2488401" cy="1710776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19" name="Picture 18" descr="BlindVisuallyImpaired Campers_2.t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8652" y="2136190"/>
            <a:ext cx="1296222" cy="1722294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Trail Maintenance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2994" y="2136190"/>
            <a:ext cx="1623671" cy="1716452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21" name="Picture 20" descr="San Clemente copy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0117" y="4727952"/>
            <a:ext cx="2575764" cy="1717176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0498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LCI Service Areas</a:t>
            </a:r>
            <a:endParaRPr lang="en-US" sz="5400" b="1" dirty="0">
              <a:solidFill>
                <a:srgbClr val="0000FF"/>
              </a:solidFill>
              <a:effectLst>
                <a:outerShdw blurRad="50800" dist="762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071" y="1045136"/>
            <a:ext cx="8229600" cy="5663960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sz="4324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Community Service</a:t>
            </a:r>
          </a:p>
          <a:p>
            <a:pPr marL="914400" lvl="1" indent="-514350"/>
            <a:r>
              <a:rPr lang="en-US" sz="3027" dirty="0" smtClean="0">
                <a:solidFill>
                  <a:srgbClr val="0000FF"/>
                </a:solidFill>
              </a:rPr>
              <a:t>Hands-on Service to the Community</a:t>
            </a:r>
          </a:p>
          <a:p>
            <a:pPr marL="914400" lvl="1" indent="-514350"/>
            <a:r>
              <a:rPr lang="en-US" sz="3027" dirty="0" smtClean="0">
                <a:solidFill>
                  <a:srgbClr val="0000FF"/>
                </a:solidFill>
              </a:rPr>
              <a:t>Cultural and Community Activities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4324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Disaster Preparedness and Relief</a:t>
            </a:r>
          </a:p>
          <a:p>
            <a:pPr marL="914400" lvl="1" indent="-514350"/>
            <a:r>
              <a:rPr lang="en-US" sz="3027" dirty="0" smtClean="0">
                <a:solidFill>
                  <a:srgbClr val="0000FF"/>
                </a:solidFill>
              </a:rPr>
              <a:t>Catastrophic Disaster Relief</a:t>
            </a:r>
          </a:p>
          <a:p>
            <a:pPr marL="914400" lvl="1" indent="-514350"/>
            <a:r>
              <a:rPr lang="en-US" sz="3027" dirty="0" smtClean="0">
                <a:solidFill>
                  <a:srgbClr val="0000FF"/>
                </a:solidFill>
              </a:rPr>
              <a:t>Lions Alert (Preparedness)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4324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Environmental Services</a:t>
            </a:r>
          </a:p>
          <a:p>
            <a:pPr marL="914400" lvl="1" indent="-514350"/>
            <a:r>
              <a:rPr lang="en-US" sz="3027" dirty="0" smtClean="0">
                <a:solidFill>
                  <a:srgbClr val="0000FF"/>
                </a:solidFill>
              </a:rPr>
              <a:t>Lions Green Team</a:t>
            </a:r>
          </a:p>
          <a:p>
            <a:pPr marL="914400" lvl="1" indent="-514350"/>
            <a:r>
              <a:rPr lang="en-US" sz="3027" dirty="0" smtClean="0">
                <a:solidFill>
                  <a:srgbClr val="0000FF"/>
                </a:solidFill>
              </a:rPr>
              <a:t>Lions Environmental Photo Contest</a:t>
            </a:r>
          </a:p>
        </p:txBody>
      </p:sp>
      <p:pic>
        <p:nvPicPr>
          <p:cNvPr id="8" name="Picture 7" descr="La Habra Operation Sant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2528" y="1213140"/>
            <a:ext cx="2103053" cy="1445849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9" name="Picture 8" descr="Joplin Tornado copy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6998" y="3647352"/>
            <a:ext cx="3414232" cy="1422597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10" name="Picture 9" descr="Tree Planting 2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872" y="5292047"/>
            <a:ext cx="2161358" cy="1417049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814" y="274638"/>
            <a:ext cx="8740715" cy="1143000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</a:rPr>
              <a:t>LCI Service Areas continued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814" y="1796381"/>
            <a:ext cx="8214063" cy="4635382"/>
          </a:xfrm>
        </p:spPr>
        <p:txBody>
          <a:bodyPr>
            <a:normAutofit/>
          </a:bodyPr>
          <a:lstStyle/>
          <a:p>
            <a:pPr marL="914400" lvl="0" indent="-914400">
              <a:buNone/>
            </a:pPr>
            <a:r>
              <a:rPr lang="en-US" sz="4645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4.   Health and Wellness </a:t>
            </a:r>
          </a:p>
          <a:p>
            <a:pPr marL="914400" lvl="1" indent="-514350"/>
            <a:r>
              <a:rPr lang="en-US" sz="3600" dirty="0" smtClean="0">
                <a:solidFill>
                  <a:srgbClr val="FF0000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Sight Awareness and Action</a:t>
            </a:r>
            <a:endParaRPr lang="en-US" sz="3600" dirty="0" smtClean="0">
              <a:solidFill>
                <a:srgbClr val="000090"/>
              </a:solidFill>
              <a:effectLst>
                <a:outerShdw blurRad="50800" dist="76200" dir="2700000">
                  <a:srgbClr val="000000">
                    <a:alpha val="43000"/>
                  </a:srgbClr>
                </a:outerShdw>
              </a:effectLst>
            </a:endParaRPr>
          </a:p>
          <a:p>
            <a:pPr marL="1314450" lvl="2" indent="-514350">
              <a:buNone/>
            </a:pPr>
            <a:r>
              <a:rPr lang="en-US" sz="3200" i="1" dirty="0" smtClean="0">
                <a:solidFill>
                  <a:srgbClr val="000000"/>
                </a:solidFill>
              </a:rPr>
              <a:t>  Original and most prevalent </a:t>
            </a:r>
          </a:p>
          <a:p>
            <a:pPr marL="1314450" lvl="2" indent="-514350">
              <a:buNone/>
            </a:pPr>
            <a:r>
              <a:rPr lang="en-US" sz="3200" i="1" dirty="0" smtClean="0">
                <a:solidFill>
                  <a:srgbClr val="000000"/>
                </a:solidFill>
              </a:rPr>
              <a:t>  service area</a:t>
            </a:r>
          </a:p>
          <a:p>
            <a:pPr marL="914400" lvl="1" indent="-514350"/>
            <a:r>
              <a:rPr lang="en-US" sz="3200" dirty="0" smtClean="0">
                <a:solidFill>
                  <a:srgbClr val="0000FF"/>
                </a:solidFill>
              </a:rPr>
              <a:t>Diabetes Awareness and Action</a:t>
            </a:r>
          </a:p>
          <a:p>
            <a:pPr marL="914400" lvl="1" indent="-514350"/>
            <a:r>
              <a:rPr lang="en-US" sz="3200" dirty="0" smtClean="0">
                <a:solidFill>
                  <a:srgbClr val="0000FF"/>
                </a:solidFill>
              </a:rPr>
              <a:t>Hearing Awareness and Action</a:t>
            </a:r>
          </a:p>
          <a:p>
            <a:pPr marL="914400" lvl="1" indent="-514350"/>
            <a:endParaRPr lang="en-US" sz="3200" dirty="0" smtClean="0">
              <a:solidFill>
                <a:srgbClr val="0000FF"/>
              </a:solidFill>
            </a:endParaRPr>
          </a:p>
        </p:txBody>
      </p:sp>
      <p:pic>
        <p:nvPicPr>
          <p:cNvPr id="6" name="Picture 5" descr="Diabetes Testing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9115" y="1558734"/>
            <a:ext cx="2447585" cy="1660619"/>
          </a:xfrm>
          <a:prstGeom prst="rect">
            <a:avLst/>
          </a:prstGeom>
          <a:ln>
            <a:noFill/>
          </a:ln>
          <a:effectLst>
            <a:outerShdw blurRad="50800" dist="38100" dir="264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Hearing Photo copy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50" y="3345215"/>
            <a:ext cx="2449023" cy="1539143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8" name="Picture 7" descr="Eye Treatment copy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943" y="5066701"/>
            <a:ext cx="2423129" cy="1414129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71" y="134856"/>
            <a:ext cx="8717833" cy="775423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</a:rPr>
              <a:t>LCI 7 Service Areas continued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0279"/>
            <a:ext cx="8229600" cy="5947721"/>
          </a:xfrm>
        </p:spPr>
        <p:txBody>
          <a:bodyPr>
            <a:normAutofit fontScale="85000" lnSpcReduction="20000"/>
          </a:bodyPr>
          <a:lstStyle/>
          <a:p>
            <a:pPr marL="514350" lvl="0" indent="-514350">
              <a:buNone/>
            </a:pPr>
            <a:r>
              <a:rPr lang="en-US" sz="4324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5. Youth: Opportunities and </a:t>
            </a:r>
          </a:p>
          <a:p>
            <a:pPr marL="514350" lvl="0" indent="-514350">
              <a:buNone/>
            </a:pPr>
            <a:r>
              <a:rPr lang="en-US" sz="4324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     Services</a:t>
            </a:r>
          </a:p>
          <a:p>
            <a:pPr marL="914400" lvl="1" indent="-514350"/>
            <a:r>
              <a:rPr lang="en-US" sz="3027" b="1" dirty="0" smtClean="0">
                <a:solidFill>
                  <a:srgbClr val="0000FF"/>
                </a:solidFill>
              </a:rPr>
              <a:t>Leo Clubs Program</a:t>
            </a:r>
          </a:p>
          <a:p>
            <a:pPr marL="914400" lvl="1" indent="-514350"/>
            <a:r>
              <a:rPr lang="en-US" sz="3027" b="1" dirty="0" smtClean="0">
                <a:solidFill>
                  <a:srgbClr val="0000FF"/>
                </a:solidFill>
              </a:rPr>
              <a:t>Lions Children First</a:t>
            </a:r>
          </a:p>
          <a:p>
            <a:pPr marL="914400" lvl="1" indent="-514350"/>
            <a:r>
              <a:rPr lang="en-US" sz="3027" b="1" dirty="0" smtClean="0">
                <a:solidFill>
                  <a:srgbClr val="0000FF"/>
                </a:solidFill>
              </a:rPr>
              <a:t>International Peace Poster Contest</a:t>
            </a:r>
          </a:p>
          <a:p>
            <a:pPr marL="914400" lvl="1" indent="-514350"/>
            <a:r>
              <a:rPr lang="en-US" sz="3027" b="1" dirty="0" smtClean="0">
                <a:solidFill>
                  <a:srgbClr val="0000FF"/>
                </a:solidFill>
              </a:rPr>
              <a:t>Lions Quest</a:t>
            </a:r>
          </a:p>
          <a:p>
            <a:pPr marL="914400" lvl="1" indent="-514350"/>
            <a:r>
              <a:rPr lang="en-US" sz="3027" b="1" dirty="0" smtClean="0">
                <a:solidFill>
                  <a:srgbClr val="0000FF"/>
                </a:solidFill>
              </a:rPr>
              <a:t>Lions International Youth Camp,</a:t>
            </a:r>
          </a:p>
          <a:p>
            <a:pPr marL="914400" lvl="1" indent="-514350">
              <a:buNone/>
            </a:pPr>
            <a:r>
              <a:rPr lang="en-US" sz="3027" b="1" dirty="0" smtClean="0">
                <a:solidFill>
                  <a:srgbClr val="0000FF"/>
                </a:solidFill>
              </a:rPr>
              <a:t>       Exchange</a:t>
            </a:r>
          </a:p>
          <a:p>
            <a:pPr marL="914400" lvl="1" indent="-514350"/>
            <a:r>
              <a:rPr lang="en-US" sz="3027" b="1" dirty="0" smtClean="0">
                <a:solidFill>
                  <a:srgbClr val="0000FF"/>
                </a:solidFill>
              </a:rPr>
              <a:t>Lions Young Leaders in Service Awards</a:t>
            </a:r>
            <a:endParaRPr lang="en-US" sz="3027" dirty="0" smtClean="0">
              <a:solidFill>
                <a:srgbClr val="0000FF"/>
              </a:solidFill>
            </a:endParaRPr>
          </a:p>
          <a:p>
            <a:pPr lvl="1"/>
            <a:r>
              <a:rPr lang="en-US" sz="3027" b="1" dirty="0" smtClean="0">
                <a:solidFill>
                  <a:srgbClr val="0000FF"/>
                </a:solidFill>
              </a:rPr>
              <a:t>  Lions Children Worldwide Symposium</a:t>
            </a:r>
            <a:endParaRPr lang="en-US" sz="3027" dirty="0" smtClean="0">
              <a:solidFill>
                <a:srgbClr val="0000FF"/>
              </a:solidFill>
            </a:endParaRPr>
          </a:p>
          <a:p>
            <a:pPr marL="514350" lvl="0" indent="-514350">
              <a:buNone/>
            </a:pPr>
            <a:r>
              <a:rPr lang="en-US" sz="4324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6. International Relations</a:t>
            </a:r>
          </a:p>
          <a:p>
            <a:pPr marL="914400" lvl="1" indent="-514350"/>
            <a:r>
              <a:rPr lang="en-US" sz="3027" b="1" dirty="0" smtClean="0">
                <a:solidFill>
                  <a:srgbClr val="0000FF"/>
                </a:solidFill>
              </a:rPr>
              <a:t>International Club Twinning</a:t>
            </a:r>
          </a:p>
          <a:p>
            <a:pPr marL="914400" lvl="1" indent="-514350"/>
            <a:r>
              <a:rPr lang="en-US" sz="3027" b="1" dirty="0" smtClean="0">
                <a:solidFill>
                  <a:srgbClr val="0000FF"/>
                </a:solidFill>
              </a:rPr>
              <a:t>Lions Day with the United Nations</a:t>
            </a:r>
            <a:endParaRPr lang="en-US" sz="3027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7" name="Picture 6" descr="LionsQuest Hands copy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188" y="3101941"/>
            <a:ext cx="2010816" cy="1494148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8" name="Picture 7" descr="Measles Immunization copy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894" y="5046375"/>
            <a:ext cx="1970109" cy="1149230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9" name="Picture 8" descr="UN Day copy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7894" y="1151052"/>
            <a:ext cx="1970109" cy="1299725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899059" y="627833"/>
            <a:ext cx="7192471" cy="5580337"/>
          </a:xfrm>
          <a:prstGeom prst="plaque">
            <a:avLst/>
          </a:prstGeom>
          <a:effectLst>
            <a:outerShdw blurRad="50800" dist="177800" dir="2700000" algn="br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6455" y="505098"/>
            <a:ext cx="8686800" cy="454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Share</a:t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 SPECIAL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LIONS MOMENT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1016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930" y="1739172"/>
            <a:ext cx="8229600" cy="345545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88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CLUB </a:t>
            </a:r>
          </a:p>
          <a:p>
            <a:pPr algn="ctr">
              <a:buNone/>
            </a:pPr>
            <a:r>
              <a:rPr lang="en-US" sz="88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INFORMATION </a:t>
            </a:r>
            <a:endParaRPr lang="en-US" sz="8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48083"/>
            <a:ext cx="1928090" cy="1820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   LOCAL CLUB INFORMATION</a:t>
            </a:r>
            <a:endParaRPr lang="en-US" sz="4800" dirty="0">
              <a:solidFill>
                <a:srgbClr val="0000FF"/>
              </a:solidFill>
              <a:effectLst>
                <a:outerShdw blurRad="50800" dist="1016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5414"/>
            <a:ext cx="8229600" cy="4450255"/>
          </a:xfrm>
        </p:spPr>
        <p:txBody>
          <a:bodyPr/>
          <a:lstStyle/>
          <a:p>
            <a:r>
              <a:rPr lang="en-US" sz="4800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Club Organizational Structure</a:t>
            </a:r>
          </a:p>
          <a:p>
            <a:endParaRPr lang="en-US" sz="2800" dirty="0" smtClean="0">
              <a:solidFill>
                <a:srgbClr val="0000FF"/>
              </a:solidFill>
              <a:effectLst>
                <a:outerShdw blurRad="50800" dist="76200" dir="270000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4800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Leaders</a:t>
            </a:r>
          </a:p>
          <a:p>
            <a:endParaRPr lang="en-US" sz="2800" dirty="0" smtClean="0">
              <a:solidFill>
                <a:srgbClr val="0000FF"/>
              </a:solidFill>
              <a:effectLst>
                <a:outerShdw blurRad="50800" dist="76200" dir="270000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4800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Club’s Size and Demographics</a:t>
            </a:r>
          </a:p>
          <a:p>
            <a:endParaRPr lang="en-US" sz="4000" dirty="0" smtClean="0">
              <a:solidFill>
                <a:srgbClr val="FFD007"/>
              </a:solidFill>
            </a:endParaRPr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404752"/>
            <a:ext cx="9144000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83" y="368868"/>
            <a:ext cx="912090" cy="861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5354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LOCAL CLUB INFORMATION</a:t>
            </a:r>
            <a:endParaRPr lang="en-US" dirty="0">
              <a:solidFill>
                <a:srgbClr val="0000FF"/>
              </a:solidFill>
              <a:effectLst>
                <a:outerShdw blurRad="50800" dist="762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727" y="1415990"/>
            <a:ext cx="8586284" cy="4922252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en-US" sz="4757" b="1" dirty="0" smtClean="0">
                <a:solidFill>
                  <a:srgbClr val="0000FF"/>
                </a:solidFill>
                <a:effectLst>
                  <a:outerShdw blurRad="38100" dist="76200" dir="2700000">
                    <a:srgbClr val="000000">
                      <a:alpha val="43000"/>
                    </a:srgbClr>
                  </a:outerShdw>
                </a:effectLst>
              </a:rPr>
              <a:t>Meaning and Responsibility </a:t>
            </a:r>
          </a:p>
          <a:p>
            <a:pPr algn="ctr">
              <a:buNone/>
            </a:pPr>
            <a:r>
              <a:rPr lang="en-US" sz="4757" b="1" dirty="0" smtClean="0">
                <a:solidFill>
                  <a:srgbClr val="0000FF"/>
                </a:solidFill>
                <a:effectLst>
                  <a:outerShdw blurRad="38100" dist="76200" dir="2700000">
                    <a:srgbClr val="000000">
                      <a:alpha val="43000"/>
                    </a:srgbClr>
                  </a:outerShdw>
                </a:effectLst>
              </a:rPr>
              <a:t>of </a:t>
            </a:r>
            <a:r>
              <a:rPr lang="en-US" sz="4757" b="1" dirty="0" smtClean="0">
                <a:solidFill>
                  <a:srgbClr val="0000FF"/>
                </a:solidFill>
                <a:effectLst>
                  <a:outerShdw blurRad="38100" dist="101600" dir="960000">
                    <a:srgbClr val="000000">
                      <a:alpha val="43000"/>
                    </a:srgbClr>
                  </a:outerShdw>
                </a:effectLst>
              </a:rPr>
              <a:t>Membership</a:t>
            </a:r>
          </a:p>
          <a:p>
            <a:pPr algn="ctr">
              <a:buNone/>
            </a:pPr>
            <a:endParaRPr lang="en-US" sz="2595" b="1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4000" dirty="0" smtClean="0">
                <a:solidFill>
                  <a:srgbClr val="0000FF"/>
                </a:solidFill>
              </a:rPr>
              <a:t>To the best of your ability:</a:t>
            </a:r>
          </a:p>
          <a:p>
            <a:pPr lvl="0"/>
            <a:r>
              <a:rPr lang="en-US" sz="4000" dirty="0" smtClean="0">
                <a:solidFill>
                  <a:srgbClr val="0000FF"/>
                </a:solidFill>
              </a:rPr>
              <a:t>Abide by the Lions Code of Ethics</a:t>
            </a:r>
          </a:p>
          <a:p>
            <a:pPr lvl="0"/>
            <a:r>
              <a:rPr lang="en-US" sz="4000" dirty="0" smtClean="0">
                <a:solidFill>
                  <a:srgbClr val="0000FF"/>
                </a:solidFill>
              </a:rPr>
              <a:t>Attend meetings whenever possible</a:t>
            </a:r>
          </a:p>
          <a:p>
            <a:pPr lvl="0"/>
            <a:r>
              <a:rPr lang="en-US" sz="4000" dirty="0" smtClean="0">
                <a:solidFill>
                  <a:srgbClr val="0000FF"/>
                </a:solidFill>
              </a:rPr>
              <a:t>Contribute your share to the programs of the club, district and Lions Clubs International</a:t>
            </a:r>
          </a:p>
          <a:p>
            <a:endParaRPr lang="en-US" sz="4000" dirty="0">
              <a:solidFill>
                <a:srgbClr val="FFD007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213706"/>
            <a:ext cx="9144000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27" y="274638"/>
            <a:ext cx="912090" cy="861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73182"/>
            <a:ext cx="9143998" cy="1864551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889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5400" b="1" dirty="0" smtClean="0">
                <a:solidFill>
                  <a:srgbClr val="0000FF"/>
                </a:solidFill>
                <a:effectLst>
                  <a:outerShdw blurRad="50800" dist="889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rgbClr val="0000FF"/>
                </a:solidFill>
              </a:rPr>
              <a:t/>
            </a:r>
            <a:br>
              <a:rPr lang="en-US" sz="5400" b="1" dirty="0" smtClean="0">
                <a:solidFill>
                  <a:srgbClr val="0000FF"/>
                </a:solidFill>
              </a:rPr>
            </a:br>
            <a:endParaRPr lang="en-US" sz="5400" b="1" dirty="0">
              <a:solidFill>
                <a:srgbClr val="0000FF"/>
              </a:solidFill>
            </a:endParaRPr>
          </a:p>
        </p:txBody>
      </p:sp>
      <p:sp useBgFill="1"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341" y="263163"/>
            <a:ext cx="8823659" cy="1322499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effectLst>
                  <a:outerShdw blurRad="50800" dist="88900" dir="2700000">
                    <a:srgbClr val="000000">
                      <a:alpha val="43000"/>
                    </a:srgbClr>
                  </a:outerShdw>
                </a:effectLst>
              </a:rPr>
              <a:t>The Heart of Lionism</a:t>
            </a:r>
            <a:r>
              <a:rPr lang="en-US" sz="5400" b="1" dirty="0" smtClean="0">
                <a:solidFill>
                  <a:srgbClr val="0000FF"/>
                </a:solidFill>
              </a:rPr>
              <a:t/>
            </a:r>
            <a:br>
              <a:rPr lang="en-US" sz="5400" b="1" dirty="0" smtClean="0">
                <a:solidFill>
                  <a:srgbClr val="0000FF"/>
                </a:solidFill>
              </a:rPr>
            </a:br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WE SERVE</a:t>
            </a:r>
          </a:p>
          <a:p>
            <a:r>
              <a:rPr lang="en-US" sz="3600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District 4-L4 Orientation of New Members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53" y="263163"/>
            <a:ext cx="1501063" cy="1417671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20341" y="2585874"/>
            <a:ext cx="86034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For further information and updates to this presentation, contact:</a:t>
            </a:r>
          </a:p>
          <a:p>
            <a:r>
              <a:rPr lang="en-US" sz="3600" b="1" dirty="0" smtClean="0">
                <a:solidFill>
                  <a:srgbClr val="0000FF"/>
                </a:solidFill>
              </a:rPr>
              <a:t>		Gil Smith</a:t>
            </a:r>
          </a:p>
          <a:p>
            <a:r>
              <a:rPr lang="en-US" sz="3600" dirty="0" smtClean="0">
                <a:solidFill>
                  <a:srgbClr val="0000FF"/>
                </a:solidFill>
              </a:rPr>
              <a:t>		District 4-L4 Governor</a:t>
            </a:r>
          </a:p>
          <a:p>
            <a:r>
              <a:rPr lang="en-US" sz="3600" dirty="0" smtClean="0">
                <a:solidFill>
                  <a:srgbClr val="0000FF"/>
                </a:solidFill>
              </a:rPr>
              <a:t>		Gilfsmith@aol.com</a:t>
            </a:r>
          </a:p>
          <a:p>
            <a:r>
              <a:rPr lang="en-US" sz="3600" dirty="0" smtClean="0">
                <a:solidFill>
                  <a:srgbClr val="0000FF"/>
                </a:solidFill>
              </a:rPr>
              <a:t>		H: 909-860-6477      C: 909-802-9915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926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LOCAL CLUB INFORMATION</a:t>
            </a:r>
            <a:endParaRPr lang="en-US" b="1" dirty="0">
              <a:solidFill>
                <a:srgbClr val="0000FF"/>
              </a:solidFill>
              <a:effectLst>
                <a:outerShdw blurRad="50800" dist="1016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3898"/>
            <a:ext cx="8229600" cy="582410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8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History of Club</a:t>
            </a:r>
            <a:endParaRPr lang="en-US" sz="4800" dirty="0" smtClean="0">
              <a:solidFill>
                <a:srgbClr val="0000FF"/>
              </a:solidFill>
              <a:effectLst>
                <a:outerShdw blurRad="50800" dist="1016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Charter date, sponsoring club, other important information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Important people in your club history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Important events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Club logo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Interesting anecdotes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Notable achievements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Trends or changes in your club </a:t>
            </a:r>
          </a:p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123802"/>
            <a:ext cx="9144000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2479"/>
            <a:ext cx="912090" cy="861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9164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LOCAL CLUB INFORMATION</a:t>
            </a:r>
            <a:endParaRPr lang="en-US" b="1" dirty="0">
              <a:solidFill>
                <a:srgbClr val="0000FF"/>
              </a:solidFill>
              <a:effectLst>
                <a:outerShdw blurRad="50800" dist="1016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801"/>
            <a:ext cx="8229600" cy="559565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en-US" sz="48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Practices of Club</a:t>
            </a:r>
          </a:p>
          <a:p>
            <a:pPr algn="ctr">
              <a:buNone/>
            </a:pPr>
            <a:endParaRPr lang="en-US" sz="800" dirty="0" smtClean="0">
              <a:solidFill>
                <a:srgbClr val="0000FF"/>
              </a:solidFill>
            </a:endParaRPr>
          </a:p>
          <a:p>
            <a:pPr lvl="0"/>
            <a:r>
              <a:rPr lang="en-US" sz="4000" dirty="0" smtClean="0">
                <a:solidFill>
                  <a:srgbClr val="0000FF"/>
                </a:solidFill>
              </a:rPr>
              <a:t>How meetings are run</a:t>
            </a:r>
          </a:p>
          <a:p>
            <a:pPr lvl="0"/>
            <a:r>
              <a:rPr lang="en-US" sz="4000" dirty="0" smtClean="0">
                <a:solidFill>
                  <a:srgbClr val="0000FF"/>
                </a:solidFill>
              </a:rPr>
              <a:t>How officers and chairs are selected</a:t>
            </a:r>
          </a:p>
          <a:p>
            <a:pPr lvl="0"/>
            <a:r>
              <a:rPr lang="en-US" sz="4000" dirty="0" smtClean="0">
                <a:solidFill>
                  <a:srgbClr val="0000FF"/>
                </a:solidFill>
              </a:rPr>
              <a:t>How to sign up for committees and projects</a:t>
            </a:r>
          </a:p>
          <a:p>
            <a:pPr lvl="0"/>
            <a:r>
              <a:rPr lang="en-US" sz="4000" dirty="0" smtClean="0">
                <a:solidFill>
                  <a:srgbClr val="0000FF"/>
                </a:solidFill>
              </a:rPr>
              <a:t>How programs are selected</a:t>
            </a:r>
          </a:p>
          <a:p>
            <a:pPr lvl="0"/>
            <a:r>
              <a:rPr lang="en-US" sz="4000" dirty="0" smtClean="0">
                <a:solidFill>
                  <a:srgbClr val="0000FF"/>
                </a:solidFill>
              </a:rPr>
              <a:t>Meeting times and place of board and general membership meetings</a:t>
            </a:r>
          </a:p>
          <a:p>
            <a:endParaRPr lang="en-US" dirty="0">
              <a:solidFill>
                <a:srgbClr val="FFD007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1157516"/>
            <a:ext cx="9144000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73" y="239292"/>
            <a:ext cx="912090" cy="861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9164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LOCAL CLUB INFORMATION</a:t>
            </a:r>
            <a:endParaRPr lang="en-US" b="1" dirty="0">
              <a:solidFill>
                <a:srgbClr val="0000FF"/>
              </a:solidFill>
              <a:effectLst>
                <a:outerShdw blurRad="50800" dist="1016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802"/>
            <a:ext cx="8229600" cy="5405486"/>
          </a:xfrm>
        </p:spPr>
        <p:txBody>
          <a:bodyPr/>
          <a:lstStyle/>
          <a:p>
            <a:pPr algn="ctr">
              <a:buNone/>
            </a:pPr>
            <a:r>
              <a:rPr lang="en-US" sz="4400" b="1" dirty="0" smtClean="0">
                <a:solidFill>
                  <a:srgbClr val="0000FF"/>
                </a:solidFill>
                <a:effectLst>
                  <a:outerShdw blurRad="50800" dist="101600" dir="2700000" algn="br">
                    <a:srgbClr val="000000">
                      <a:alpha val="43000"/>
                    </a:srgbClr>
                  </a:outerShdw>
                </a:effectLst>
              </a:rPr>
              <a:t>Programs</a:t>
            </a:r>
            <a:r>
              <a:rPr lang="en-US" sz="4400" b="1" dirty="0" smtClean="0">
                <a:solidFill>
                  <a:srgbClr val="0000FF"/>
                </a:solidFill>
                <a:effectLst>
                  <a:outerShdw blurRad="50800" dist="114300" dir="2700000" algn="br">
                    <a:srgbClr val="000000">
                      <a:alpha val="43000"/>
                    </a:srgbClr>
                  </a:outerShdw>
                </a:effectLst>
              </a:rPr>
              <a:t> and Activities of Club</a:t>
            </a:r>
            <a:r>
              <a:rPr lang="en-US" sz="4400" dirty="0" smtClean="0">
                <a:solidFill>
                  <a:srgbClr val="0000FF"/>
                </a:solidFill>
                <a:effectLst>
                  <a:outerShdw blurRad="50800" dist="114300" dir="2700000" algn="br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en-US" sz="1800" dirty="0" smtClean="0">
              <a:solidFill>
                <a:srgbClr val="0000FF"/>
              </a:solidFill>
              <a:effectLst>
                <a:outerShdw blurRad="50800" dist="114300" dir="2700000" algn="br">
                  <a:srgbClr val="000000">
                    <a:alpha val="43000"/>
                  </a:srgbClr>
                </a:outerShdw>
              </a:effectLst>
            </a:endParaRPr>
          </a:p>
          <a:p>
            <a:pPr lvl="0"/>
            <a:r>
              <a:rPr lang="en-US" b="1" dirty="0" smtClean="0">
                <a:solidFill>
                  <a:srgbClr val="0000FF"/>
                </a:solidFill>
              </a:rPr>
              <a:t>Community and World Service Activities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Fundraisers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Social Activities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Communications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Operations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Membership Programs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Any Other Important Information</a:t>
            </a:r>
            <a:endParaRPr lang="en-US" dirty="0" smtClean="0">
              <a:solidFill>
                <a:srgbClr val="0000FF"/>
              </a:solidFill>
            </a:endParaRPr>
          </a:p>
          <a:p>
            <a:pPr lvl="0"/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FFD007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0" y="1123802"/>
            <a:ext cx="9144000" cy="158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08" y="204658"/>
            <a:ext cx="912090" cy="861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899059" y="627833"/>
            <a:ext cx="7192471" cy="5580337"/>
          </a:xfrm>
          <a:prstGeom prst="plaque">
            <a:avLst/>
          </a:prstGeom>
          <a:effectLst>
            <a:outerShdw blurRad="50800" dist="114300" dir="2700000" algn="br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6455" y="505098"/>
            <a:ext cx="8686800" cy="454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Share</a:t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 SPECIAL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LIONS MOMENT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1016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71" y="134856"/>
            <a:ext cx="8717833" cy="775423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</a:rPr>
              <a:t>Lions Acronyms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2182"/>
            <a:ext cx="8229600" cy="5795818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LCI</a:t>
            </a:r>
            <a:r>
              <a:rPr lang="en-US" dirty="0" smtClean="0">
                <a:solidFill>
                  <a:srgbClr val="0000FF"/>
                </a:solidFill>
              </a:rPr>
              <a:t>…………….…....Lions Clubs International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LCIF</a:t>
            </a:r>
            <a:r>
              <a:rPr lang="en-US" dirty="0" smtClean="0">
                <a:solidFill>
                  <a:srgbClr val="0000FF"/>
                </a:solidFill>
              </a:rPr>
              <a:t>.………….…….Lions Clubs International Foundation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MD-4</a:t>
            </a:r>
            <a:r>
              <a:rPr lang="en-US" dirty="0" smtClean="0">
                <a:solidFill>
                  <a:srgbClr val="0000FF"/>
                </a:solidFill>
              </a:rPr>
              <a:t>……………...Multiple District 4 (All of California)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District 4-L4</a:t>
            </a:r>
            <a:r>
              <a:rPr lang="en-US" dirty="0" smtClean="0">
                <a:solidFill>
                  <a:srgbClr val="0000FF"/>
                </a:solidFill>
              </a:rPr>
              <a:t>.…...Our district, which includes all of Orange County and the foothill areas of Los Angeles and San Bernardino Counties</a:t>
            </a:r>
          </a:p>
          <a:p>
            <a:pPr>
              <a:buNone/>
            </a:pPr>
            <a:r>
              <a:rPr lang="en-US" sz="1647" dirty="0" smtClean="0">
                <a:solidFill>
                  <a:srgbClr val="0000FF"/>
                </a:solidFill>
              </a:rPr>
              <a:t> </a:t>
            </a:r>
            <a:endParaRPr lang="en-US" sz="1100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GMT</a:t>
            </a:r>
            <a:r>
              <a:rPr lang="en-US" dirty="0" smtClean="0">
                <a:solidFill>
                  <a:srgbClr val="0000FF"/>
                </a:solidFill>
              </a:rPr>
              <a:t>………………..Global Membership Team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GLT</a:t>
            </a:r>
            <a:r>
              <a:rPr lang="en-US" dirty="0" smtClean="0">
                <a:solidFill>
                  <a:srgbClr val="0000FF"/>
                </a:solidFill>
              </a:rPr>
              <a:t>………………….Global Leadership Team</a:t>
            </a:r>
          </a:p>
          <a:p>
            <a:pPr>
              <a:buNone/>
            </a:pPr>
            <a:endParaRPr lang="en-US" sz="1806" dirty="0" smtClean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0000FF"/>
                </a:solidFill>
              </a:rPr>
              <a:t>DG</a:t>
            </a:r>
            <a:r>
              <a:rPr lang="en-US" dirty="0" smtClean="0">
                <a:solidFill>
                  <a:srgbClr val="0000FF"/>
                </a:solidFill>
              </a:rPr>
              <a:t>…………………..District Governor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PDG</a:t>
            </a:r>
            <a:r>
              <a:rPr lang="en-US" dirty="0" smtClean="0">
                <a:solidFill>
                  <a:srgbClr val="0000FF"/>
                </a:solidFill>
              </a:rPr>
              <a:t>………………...Past District Governor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IPDG</a:t>
            </a:r>
            <a:r>
              <a:rPr lang="en-US" dirty="0" smtClean="0">
                <a:solidFill>
                  <a:srgbClr val="0000FF"/>
                </a:solidFill>
              </a:rPr>
              <a:t>………………..Immediate Past District Governor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1VDG</a:t>
            </a:r>
            <a:r>
              <a:rPr lang="en-US" dirty="0" smtClean="0">
                <a:solidFill>
                  <a:srgbClr val="0000FF"/>
                </a:solidFill>
              </a:rPr>
              <a:t>…………..….First Vice District Governor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2VDG</a:t>
            </a:r>
            <a:r>
              <a:rPr lang="en-US" dirty="0" smtClean="0">
                <a:solidFill>
                  <a:srgbClr val="0000FF"/>
                </a:solidFill>
              </a:rPr>
              <a:t>……………...Second Vice District Governor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27" y="134857"/>
            <a:ext cx="981874" cy="927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71" y="134856"/>
            <a:ext cx="8717833" cy="775423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 smtClean="0"/>
              <a:t>                   </a:t>
            </a:r>
            <a:br>
              <a:rPr lang="en-US" sz="5400" b="1" dirty="0" smtClean="0"/>
            </a:b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757" y="2262916"/>
            <a:ext cx="7567822" cy="31172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72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District 4-L4 </a:t>
            </a:r>
          </a:p>
          <a:p>
            <a:pPr algn="ctr">
              <a:buNone/>
            </a:pPr>
            <a:r>
              <a:rPr lang="en-US" sz="4000" b="1" i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Serving the Local Communities </a:t>
            </a:r>
          </a:p>
          <a:p>
            <a:pPr algn="ctr">
              <a:buNone/>
            </a:pPr>
            <a:r>
              <a:rPr lang="en-US" sz="4000" b="1" i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      and the World</a:t>
            </a:r>
          </a:p>
          <a:p>
            <a:pPr algn="ctr">
              <a:buNone/>
            </a:pPr>
            <a:endParaRPr lang="en-US" i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807" y="361324"/>
            <a:ext cx="1910798" cy="1804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71" y="134856"/>
            <a:ext cx="8717833" cy="775423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 smtClean="0"/>
              <a:t>                   </a:t>
            </a:r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District 4-L4 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261" y="1057699"/>
            <a:ext cx="8983829" cy="594772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000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			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en-US" sz="4000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   </a:t>
            </a:r>
            <a:r>
              <a:rPr lang="en-US" sz="4000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  <a:hlinkClick r:id="rId2"/>
              </a:rPr>
              <a:t>www.e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  <a:hlinkClick r:id="rId2"/>
              </a:rPr>
              <a:t>-district.org/sites/4l4</a:t>
            </a:r>
            <a:r>
              <a:rPr lang="en-US" sz="4000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  <a:hlinkClick r:id="rId2"/>
              </a:rPr>
              <a:t>/</a:t>
            </a:r>
            <a:endParaRPr lang="en-US" sz="4000" b="1" dirty="0" smtClean="0">
              <a:solidFill>
                <a:srgbClr val="0000FF"/>
              </a:solidFill>
              <a:effectLst>
                <a:outerShdw blurRad="50800" dist="76200" dir="2700000">
                  <a:srgbClr val="000000">
                    <a:alpha val="43000"/>
                  </a:srgbClr>
                </a:outerShdw>
              </a:effectLst>
            </a:endParaRPr>
          </a:p>
          <a:p>
            <a:pPr algn="ctr">
              <a:buNone/>
            </a:pPr>
            <a:endParaRPr lang="en-US" sz="1800" b="1" dirty="0" smtClean="0">
              <a:solidFill>
                <a:srgbClr val="0000FF"/>
              </a:solidFill>
              <a:effectLst>
                <a:outerShdw blurRad="50800" dist="76200" dir="2700000">
                  <a:srgbClr val="000000">
                    <a:alpha val="43000"/>
                  </a:srgbClr>
                </a:outerShdw>
              </a:effectLst>
            </a:endParaRPr>
          </a:p>
          <a:p>
            <a:r>
              <a:rPr lang="en-US" sz="4000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District 4-L4 Members: 1,282 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4000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  (September 30, 2014)</a:t>
            </a:r>
          </a:p>
          <a:p>
            <a:r>
              <a:rPr lang="en-US" sz="4000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District 4-L4 Lions Clubs: 35</a:t>
            </a:r>
          </a:p>
          <a:p>
            <a:pPr lvl="0"/>
            <a:r>
              <a:rPr lang="en-US" sz="4000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Three Regions: Foothill, Orange and Saddleback</a:t>
            </a:r>
          </a:p>
          <a:p>
            <a:pPr lvl="0"/>
            <a:r>
              <a:rPr lang="en-US" sz="4000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Three Zones in each Region</a:t>
            </a:r>
          </a:p>
          <a:p>
            <a:pPr algn="ctr">
              <a:buNone/>
            </a:pPr>
            <a:endParaRPr lang="en-US" i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14" y="499870"/>
            <a:ext cx="1910798" cy="1804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www.district4l4.org/Maps/4L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090"/>
            <a:ext cx="9772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Green Push Pin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636" y="2032000"/>
            <a:ext cx="279400" cy="596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39306" y="1997365"/>
            <a:ext cx="8774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D9B47"/>
                </a:solidFill>
                <a:effectLst>
                  <a:outerShdw blurRad="50800" dist="101600" dir="2700000">
                    <a:srgbClr val="000000"/>
                  </a:outerShdw>
                </a:effectLst>
              </a:rPr>
              <a:t>Brea</a:t>
            </a:r>
            <a:endParaRPr lang="en-US" sz="1600" b="1" dirty="0">
              <a:solidFill>
                <a:srgbClr val="0D9B47"/>
              </a:solidFill>
              <a:effectLst>
                <a:outerShdw blurRad="50800" dist="101600" dir="27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71" y="134856"/>
            <a:ext cx="8717833" cy="1202631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 smtClean="0"/>
              <a:t>                   </a:t>
            </a:r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District 4-L4 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171" y="1651511"/>
            <a:ext cx="8717833" cy="5206489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Annual District 4-L4 Convention</a:t>
            </a:r>
            <a:endParaRPr lang="en-US" sz="4000" dirty="0" smtClean="0">
              <a:solidFill>
                <a:srgbClr val="0000FF"/>
              </a:solidFill>
              <a:effectLst>
                <a:outerShdw blurRad="50800" dist="1016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0">
              <a:buNone/>
            </a:pPr>
            <a:r>
              <a:rPr lang="en-US" dirty="0" smtClean="0">
                <a:solidFill>
                  <a:srgbClr val="0000FF"/>
                </a:solidFill>
              </a:rPr>
              <a:t>	May of each year</a:t>
            </a:r>
          </a:p>
          <a:p>
            <a:pPr lvl="0">
              <a:buNone/>
            </a:pPr>
            <a:endParaRPr lang="en-US" sz="1800" dirty="0" smtClean="0">
              <a:solidFill>
                <a:srgbClr val="0000FF"/>
              </a:solidFill>
            </a:endParaRPr>
          </a:p>
          <a:p>
            <a:r>
              <a:rPr lang="en-US" sz="40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District 4-L4 Meetings</a:t>
            </a:r>
            <a:endParaRPr lang="en-US" sz="4000" dirty="0" smtClean="0">
              <a:solidFill>
                <a:srgbClr val="0000FF"/>
              </a:solidFill>
              <a:effectLst>
                <a:outerShdw blurRad="50800" dist="1016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0">
              <a:buNone/>
            </a:pPr>
            <a:r>
              <a:rPr lang="en-US" dirty="0" smtClean="0">
                <a:solidFill>
                  <a:srgbClr val="0000FF"/>
                </a:solidFill>
              </a:rPr>
              <a:t>	District – 4 per year</a:t>
            </a:r>
          </a:p>
          <a:p>
            <a:pPr lvl="0">
              <a:buNone/>
            </a:pPr>
            <a:r>
              <a:rPr lang="en-US" dirty="0" smtClean="0">
                <a:solidFill>
                  <a:srgbClr val="0000FF"/>
                </a:solidFill>
              </a:rPr>
              <a:t>	Region – 2 per year</a:t>
            </a:r>
          </a:p>
          <a:p>
            <a:pPr lvl="0">
              <a:buNone/>
            </a:pPr>
            <a:r>
              <a:rPr lang="en-US" dirty="0" smtClean="0">
                <a:solidFill>
                  <a:srgbClr val="0000FF"/>
                </a:solidFill>
              </a:rPr>
              <a:t>	Zone – 3 or 4 per year</a:t>
            </a:r>
          </a:p>
          <a:p>
            <a:pPr algn="ctr">
              <a:buNone/>
            </a:pPr>
            <a:endParaRPr lang="en-US" i="1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268" y="341704"/>
            <a:ext cx="1386854" cy="1309807"/>
          </a:xfrm>
          <a:prstGeom prst="rect">
            <a:avLst/>
          </a:prstGeom>
        </p:spPr>
      </p:pic>
      <p:pic>
        <p:nvPicPr>
          <p:cNvPr id="7" name="Picture 6" descr="DSC_0077 cop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9290" y="3764392"/>
            <a:ext cx="3418460" cy="2540106"/>
          </a:xfrm>
          <a:prstGeom prst="rect">
            <a:avLst/>
          </a:prstGeom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11311" cy="1143000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 smtClean="0"/>
              <a:t>                   </a:t>
            </a:r>
            <a:br>
              <a:rPr lang="en-US" sz="5400" b="1" dirty="0" smtClean="0"/>
            </a:br>
            <a:r>
              <a:rPr lang="en-US" sz="5400" b="1" dirty="0" smtClean="0"/>
              <a:t>				  </a:t>
            </a:r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District 4-L4 Officers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b="1" dirty="0" smtClean="0"/>
              <a:t/>
            </a:r>
            <a:br>
              <a:rPr lang="en-US" sz="5400" b="1" dirty="0" smtClean="0"/>
            </a:br>
            <a:endParaRPr lang="en-US" sz="54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16185" y="1762320"/>
            <a:ext cx="4391479" cy="493862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>
                <a:solidFill>
                  <a:srgbClr val="0000FF"/>
                </a:solidFill>
              </a:rPr>
              <a:t>District Governor</a:t>
            </a:r>
          </a:p>
          <a:p>
            <a:pPr>
              <a:buNone/>
            </a:pPr>
            <a:r>
              <a:rPr lang="en-US" sz="3200" dirty="0" smtClean="0">
                <a:solidFill>
                  <a:srgbClr val="0000FF"/>
                </a:solidFill>
              </a:rPr>
              <a:t>1</a:t>
            </a:r>
            <a:r>
              <a:rPr lang="en-US" sz="3200" baseline="30000" dirty="0" smtClean="0">
                <a:solidFill>
                  <a:srgbClr val="0000FF"/>
                </a:solidFill>
              </a:rPr>
              <a:t>st</a:t>
            </a:r>
            <a:r>
              <a:rPr lang="en-US" sz="3200" dirty="0" smtClean="0">
                <a:solidFill>
                  <a:srgbClr val="0000FF"/>
                </a:solidFill>
              </a:rPr>
              <a:t> Vice District Governor</a:t>
            </a:r>
          </a:p>
          <a:p>
            <a:pPr>
              <a:buNone/>
            </a:pPr>
            <a:r>
              <a:rPr lang="en-US" sz="3200" dirty="0" smtClean="0">
                <a:solidFill>
                  <a:srgbClr val="0000FF"/>
                </a:solidFill>
              </a:rPr>
              <a:t>2</a:t>
            </a:r>
            <a:r>
              <a:rPr lang="en-US" sz="3200" baseline="30000" dirty="0" smtClean="0">
                <a:solidFill>
                  <a:srgbClr val="0000FF"/>
                </a:solidFill>
              </a:rPr>
              <a:t>nd</a:t>
            </a:r>
            <a:r>
              <a:rPr lang="en-US" sz="3200" dirty="0" smtClean="0">
                <a:solidFill>
                  <a:srgbClr val="0000FF"/>
                </a:solidFill>
              </a:rPr>
              <a:t> Vice District Governor</a:t>
            </a:r>
          </a:p>
          <a:p>
            <a:pPr>
              <a:buNone/>
            </a:pPr>
            <a:r>
              <a:rPr lang="en-US" sz="3200" dirty="0" smtClean="0">
                <a:solidFill>
                  <a:srgbClr val="0000FF"/>
                </a:solidFill>
              </a:rPr>
              <a:t>Cabinet Secretary</a:t>
            </a:r>
          </a:p>
          <a:p>
            <a:pPr>
              <a:buNone/>
            </a:pPr>
            <a:r>
              <a:rPr lang="en-US" sz="3200" dirty="0" smtClean="0">
                <a:solidFill>
                  <a:srgbClr val="0000FF"/>
                </a:solidFill>
              </a:rPr>
              <a:t>Cabinet Treasurer</a:t>
            </a:r>
          </a:p>
          <a:p>
            <a:pPr>
              <a:buNone/>
            </a:pPr>
            <a:r>
              <a:rPr lang="en-US" sz="3200" dirty="0" smtClean="0">
                <a:solidFill>
                  <a:srgbClr val="0000FF"/>
                </a:solidFill>
              </a:rPr>
              <a:t>Immediate Past District Governor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1762320"/>
            <a:ext cx="44958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>
                <a:solidFill>
                  <a:srgbClr val="0000FF"/>
                </a:solidFill>
              </a:rPr>
              <a:t>Region Chairs</a:t>
            </a:r>
          </a:p>
          <a:p>
            <a:pPr>
              <a:buNone/>
            </a:pPr>
            <a:r>
              <a:rPr lang="en-US" sz="3200" dirty="0" smtClean="0">
                <a:solidFill>
                  <a:srgbClr val="0000FF"/>
                </a:solidFill>
              </a:rPr>
              <a:t>Zone Chairs</a:t>
            </a:r>
          </a:p>
          <a:p>
            <a:pPr>
              <a:buNone/>
            </a:pPr>
            <a:r>
              <a:rPr lang="en-US" sz="3200" dirty="0" smtClean="0">
                <a:solidFill>
                  <a:srgbClr val="0000FF"/>
                </a:solidFill>
              </a:rPr>
              <a:t>Public Relations</a:t>
            </a:r>
          </a:p>
          <a:p>
            <a:pPr>
              <a:buNone/>
            </a:pPr>
            <a:r>
              <a:rPr lang="en-US" sz="3200" dirty="0" smtClean="0">
                <a:solidFill>
                  <a:srgbClr val="0000FF"/>
                </a:solidFill>
              </a:rPr>
              <a:t>District Newsletter Editor</a:t>
            </a:r>
          </a:p>
          <a:p>
            <a:pPr>
              <a:buNone/>
            </a:pPr>
            <a:r>
              <a:rPr lang="en-US" sz="3200" dirty="0" smtClean="0">
                <a:solidFill>
                  <a:srgbClr val="0000FF"/>
                </a:solidFill>
              </a:rPr>
              <a:t>District Photographer</a:t>
            </a:r>
          </a:p>
          <a:p>
            <a:pPr>
              <a:buNone/>
            </a:pPr>
            <a:r>
              <a:rPr lang="en-US" sz="3200" dirty="0" smtClean="0">
                <a:solidFill>
                  <a:srgbClr val="0000FF"/>
                </a:solidFill>
              </a:rPr>
              <a:t>District Chaplain</a:t>
            </a:r>
          </a:p>
          <a:p>
            <a:pPr>
              <a:buNone/>
            </a:pPr>
            <a:r>
              <a:rPr lang="en-US" sz="3200" dirty="0" smtClean="0">
                <a:solidFill>
                  <a:srgbClr val="0000FF"/>
                </a:solidFill>
              </a:rPr>
              <a:t>District Webmaster</a:t>
            </a:r>
          </a:p>
          <a:p>
            <a:pPr>
              <a:buNone/>
            </a:pP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268" y="341704"/>
            <a:ext cx="1386854" cy="1309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070" y="316369"/>
            <a:ext cx="4806722" cy="62153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5400" b="1" i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	Lions are men and women dedicated to help those in need, wherever need exists.</a:t>
            </a:r>
            <a:endParaRPr lang="en-US" sz="5400" dirty="0" smtClean="0">
              <a:solidFill>
                <a:srgbClr val="0000FF"/>
              </a:solidFill>
              <a:effectLst>
                <a:outerShdw blurRad="50800" dist="762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 descr="After Disaster copy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456" y="247484"/>
            <a:ext cx="3195476" cy="1794990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7" name="Picture 6" descr="Hunger copy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456" y="5161377"/>
            <a:ext cx="3214420" cy="1426518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08456" y="2225564"/>
            <a:ext cx="3214420" cy="2785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8488"/>
            <a:ext cx="8211311" cy="1143000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 smtClean="0"/>
              <a:t>                   </a:t>
            </a:r>
            <a:br>
              <a:rPr lang="en-US" sz="5400" b="1" dirty="0" smtClean="0"/>
            </a:br>
            <a:r>
              <a:rPr lang="en-US" sz="5400" b="1" dirty="0" smtClean="0"/>
              <a:t>				  </a:t>
            </a:r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District 4-L4 Officers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b="1" dirty="0" smtClean="0"/>
              <a:t/>
            </a:r>
            <a:br>
              <a:rPr lang="en-US" sz="5400" b="1" dirty="0" smtClean="0"/>
            </a:b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268" y="196174"/>
            <a:ext cx="1386854" cy="130980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34956" y="4920280"/>
            <a:ext cx="2301071" cy="153465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rgbClr val="10253F"/>
                </a:solidFill>
              </a:rPr>
              <a:t>District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10253F"/>
                </a:solidFill>
              </a:rPr>
              <a:t>Governor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10253F"/>
                </a:solidFill>
              </a:rPr>
              <a:t>Gil Smith</a:t>
            </a:r>
            <a:endParaRPr lang="en-US" sz="3200" b="1" dirty="0">
              <a:solidFill>
                <a:srgbClr val="10253F"/>
              </a:solidFill>
            </a:endParaRPr>
          </a:p>
        </p:txBody>
      </p:sp>
      <p:pic>
        <p:nvPicPr>
          <p:cNvPr id="10" name="Picture 9" descr="1VDG_Myers_Ken 8x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54" y="1672098"/>
            <a:ext cx="2305544" cy="3225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2VDG Bob Susaeta 8x10 copy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864" y="1672097"/>
            <a:ext cx="2303119" cy="3225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DGE Gil Smith _8x1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8" y="1672097"/>
            <a:ext cx="2301071" cy="3225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Content Placeholder 5"/>
          <p:cNvSpPr>
            <a:spLocks noGrp="1"/>
          </p:cNvSpPr>
          <p:nvPr>
            <p:ph sz="half" idx="1"/>
          </p:nvPr>
        </p:nvSpPr>
        <p:spPr>
          <a:xfrm>
            <a:off x="3399654" y="4942885"/>
            <a:ext cx="2305544" cy="169727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rgbClr val="10253F"/>
                </a:solidFill>
              </a:rPr>
              <a:t>First Vice   District Governor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10253F"/>
                </a:solidFill>
              </a:rPr>
              <a:t>Ken Myers</a:t>
            </a:r>
            <a:endParaRPr lang="en-US" sz="3200" b="1" dirty="0">
              <a:solidFill>
                <a:srgbClr val="10253F"/>
              </a:solidFill>
            </a:endParaRPr>
          </a:p>
        </p:txBody>
      </p:sp>
      <p:sp>
        <p:nvSpPr>
          <p:cNvPr id="15" name="Content Placeholder 5"/>
          <p:cNvSpPr>
            <a:spLocks noGrp="1"/>
          </p:cNvSpPr>
          <p:nvPr>
            <p:ph sz="half" idx="1"/>
          </p:nvPr>
        </p:nvSpPr>
        <p:spPr>
          <a:xfrm>
            <a:off x="6195912" y="4913920"/>
            <a:ext cx="2301071" cy="1726237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rgbClr val="10253F"/>
                </a:solidFill>
              </a:rPr>
              <a:t>Second Vice District Governor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10253F"/>
                </a:solidFill>
              </a:rPr>
              <a:t>Bob Susaeta</a:t>
            </a:r>
            <a:endParaRPr lang="en-US" sz="3200" b="1" dirty="0">
              <a:solidFill>
                <a:srgbClr val="102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0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pPr algn="l"/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 smtClean="0"/>
              <a:t>                   </a:t>
            </a:r>
            <a:br>
              <a:rPr lang="en-US" sz="5400" b="1" dirty="0" smtClean="0"/>
            </a:br>
            <a:r>
              <a:rPr lang="en-US" sz="5400" b="1" dirty="0" smtClean="0"/>
              <a:t>			     </a:t>
            </a:r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District 4-L4 </a:t>
            </a:r>
            <a:br>
              <a:rPr lang="en-US" sz="54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                 Leo Clubs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b="1" dirty="0" smtClean="0"/>
              <a:t/>
            </a:r>
            <a:br>
              <a:rPr lang="en-US" sz="5400" b="1" dirty="0" smtClean="0"/>
            </a:br>
            <a:endParaRPr lang="en-US" sz="54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58049" y="1762320"/>
            <a:ext cx="8631273" cy="493862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400" dirty="0" smtClean="0">
                <a:solidFill>
                  <a:srgbClr val="0000FF"/>
                </a:solidFill>
              </a:rPr>
              <a:t>22 clubs (as of 2014)</a:t>
            </a:r>
            <a:endParaRPr lang="en-US" sz="44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96" y="341704"/>
            <a:ext cx="1386854" cy="13098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787" y="4633113"/>
            <a:ext cx="2457236" cy="1842927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4667" y="274638"/>
            <a:ext cx="1261376" cy="1227514"/>
          </a:xfrm>
          <a:prstGeom prst="rect">
            <a:avLst/>
          </a:prstGeom>
        </p:spPr>
      </p:pic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26544" y="4633113"/>
            <a:ext cx="2151798" cy="1842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talentshow029_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398" y="4633113"/>
            <a:ext cx="3342335" cy="1842927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393623_2375945673234_1088340260_31983160_1010260981_n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8342" y="2595725"/>
            <a:ext cx="2837841" cy="1860362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GL1_0184_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4674" y="2595725"/>
            <a:ext cx="2754348" cy="1842926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3" name="Picture 2" descr="DSC_9722 - Version 3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93" y="2595725"/>
            <a:ext cx="2771210" cy="1851322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7046" y="134856"/>
            <a:ext cx="7279394" cy="1716010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District Communications</a:t>
            </a:r>
            <a:endParaRPr lang="en-US" sz="5400" dirty="0">
              <a:solidFill>
                <a:srgbClr val="0000FF"/>
              </a:solidFill>
              <a:effectLst>
                <a:outerShdw blurRad="50800" dist="1016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18687"/>
            <a:ext cx="5141864" cy="4602961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sz="3459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FORUM </a:t>
            </a:r>
            <a:r>
              <a:rPr lang="en-US" sz="3459" dirty="0" smtClean="0">
                <a:solidFill>
                  <a:srgbClr val="0000FF"/>
                </a:solidFill>
              </a:rPr>
              <a:t>– Monthly newspaper sent by e-mail and/or on the website</a:t>
            </a:r>
          </a:p>
          <a:p>
            <a:pPr lvl="0"/>
            <a:r>
              <a:rPr lang="en-US" sz="3459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Webpage</a:t>
            </a:r>
            <a:r>
              <a:rPr lang="en-US" sz="3459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n-US" sz="3459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  <a:hlinkClick r:id="rId2"/>
              </a:rPr>
              <a:t>www.e-district.org/sites/4l4</a:t>
            </a:r>
            <a:endParaRPr lang="en-US" sz="3459" dirty="0" smtClean="0">
              <a:solidFill>
                <a:srgbClr val="0000FF"/>
              </a:solidFill>
              <a:effectLst>
                <a:outerShdw blurRad="50800" dist="76200" dir="2700000">
                  <a:srgbClr val="000000">
                    <a:alpha val="43000"/>
                  </a:srgbClr>
                </a:outerShdw>
              </a:effectLst>
            </a:endParaRPr>
          </a:p>
          <a:p>
            <a:pPr algn="ctr">
              <a:buNone/>
            </a:pPr>
            <a:endParaRPr lang="en-US" sz="1800" b="1" dirty="0">
              <a:solidFill>
                <a:srgbClr val="0000FF"/>
              </a:solidFill>
              <a:effectLst>
                <a:outerShdw blurRad="50800" dist="762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0"/>
            <a:r>
              <a:rPr lang="en-US" sz="3459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E-Blasts </a:t>
            </a:r>
            <a:r>
              <a:rPr lang="en-US" sz="3459" dirty="0" smtClean="0">
                <a:solidFill>
                  <a:srgbClr val="0000FF"/>
                </a:solidFill>
              </a:rPr>
              <a:t>– E-mail letters and flyers sent to district officers, club presidents and secretaries on timely topics</a:t>
            </a: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44" y="364771"/>
            <a:ext cx="1542526" cy="1456830"/>
          </a:xfrm>
          <a:prstGeom prst="rect">
            <a:avLst/>
          </a:prstGeom>
        </p:spPr>
      </p:pic>
      <p:pic>
        <p:nvPicPr>
          <p:cNvPr id="6" name="Picture 5" descr="Grab Complete Cover New Website copy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0355">
            <a:off x="5762993" y="1872327"/>
            <a:ext cx="1974382" cy="265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Grab Forum Cover copy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950">
            <a:off x="6469481" y="3352352"/>
            <a:ext cx="2054183" cy="2653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7046" y="134857"/>
            <a:ext cx="7279394" cy="777234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District Contests</a:t>
            </a:r>
            <a:endParaRPr lang="en-US" sz="5400" dirty="0">
              <a:solidFill>
                <a:srgbClr val="0000FF"/>
              </a:solidFill>
              <a:effectLst>
                <a:outerShdw blurRad="50800" dist="1016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5336" y="1285161"/>
            <a:ext cx="3961474" cy="5344297"/>
          </a:xfrm>
        </p:spPr>
        <p:txBody>
          <a:bodyPr>
            <a:normAutofit fontScale="85000" lnSpcReduction="20000"/>
          </a:bodyPr>
          <a:lstStyle/>
          <a:p>
            <a:pPr lvl="1">
              <a:buNone/>
            </a:pPr>
            <a:r>
              <a:rPr lang="en-US" sz="3459" dirty="0" smtClean="0">
                <a:solidFill>
                  <a:srgbClr val="0000FF"/>
                </a:solidFill>
              </a:rPr>
              <a:t>     </a:t>
            </a:r>
            <a:r>
              <a:rPr lang="en-US" sz="3765" dirty="0" smtClean="0">
                <a:solidFill>
                  <a:srgbClr val="0000FF"/>
                </a:solidFill>
              </a:rPr>
              <a:t>• Lion of the             	   Year</a:t>
            </a:r>
          </a:p>
          <a:p>
            <a:pPr>
              <a:buNone/>
            </a:pPr>
            <a:r>
              <a:rPr lang="en-US" sz="3765" dirty="0" smtClean="0">
                <a:solidFill>
                  <a:srgbClr val="0000FF"/>
                </a:solidFill>
              </a:rPr>
              <a:t>         • Lions Club of 		       the Year</a:t>
            </a:r>
          </a:p>
          <a:p>
            <a:pPr>
              <a:buNone/>
            </a:pPr>
            <a:r>
              <a:rPr lang="en-US" sz="3765" dirty="0" smtClean="0">
                <a:solidFill>
                  <a:srgbClr val="0000FF"/>
                </a:solidFill>
              </a:rPr>
              <a:t>		    • President of 		       the Year </a:t>
            </a:r>
          </a:p>
          <a:p>
            <a:pPr>
              <a:buNone/>
            </a:pPr>
            <a:r>
              <a:rPr lang="en-US" sz="3765" dirty="0" smtClean="0">
                <a:solidFill>
                  <a:srgbClr val="0000FF"/>
                </a:solidFill>
              </a:rPr>
              <a:t>   	     • Secretary of </a:t>
            </a:r>
          </a:p>
          <a:p>
            <a:pPr>
              <a:buNone/>
            </a:pPr>
            <a:r>
              <a:rPr lang="en-US" sz="3765" dirty="0" smtClean="0">
                <a:solidFill>
                  <a:srgbClr val="0000FF"/>
                </a:solidFill>
              </a:rPr>
              <a:t>	        the Year</a:t>
            </a:r>
          </a:p>
          <a:p>
            <a:pPr>
              <a:buNone/>
            </a:pPr>
            <a:r>
              <a:rPr lang="en-US" sz="3765" dirty="0" smtClean="0">
                <a:solidFill>
                  <a:srgbClr val="0000FF"/>
                </a:solidFill>
              </a:rPr>
              <a:t>		   • Club Excellence</a:t>
            </a:r>
          </a:p>
          <a:p>
            <a:pPr>
              <a:buNone/>
            </a:pPr>
            <a:r>
              <a:rPr lang="en-US" sz="3765" dirty="0" smtClean="0">
                <a:solidFill>
                  <a:srgbClr val="0000FF"/>
                </a:solidFill>
              </a:rPr>
              <a:t>	    • Secretary 				      Excellence 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49" y="180903"/>
            <a:ext cx="1392441" cy="1315083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780923" y="1821601"/>
            <a:ext cx="3825989" cy="4807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869163" y="1214613"/>
            <a:ext cx="4204319" cy="5344297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>
                <a:solidFill>
                  <a:srgbClr val="0000FF"/>
                </a:solidFill>
              </a:rPr>
              <a:t>Membership – Largest % increase by a club 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>
                <a:solidFill>
                  <a:srgbClr val="0000FF"/>
                </a:solidFill>
              </a:rPr>
              <a:t>Membership – Most</a:t>
            </a:r>
            <a:br>
              <a:rPr lang="en-US" sz="3200" dirty="0" smtClean="0">
                <a:solidFill>
                  <a:srgbClr val="0000FF"/>
                </a:solidFill>
              </a:rPr>
            </a:br>
            <a:r>
              <a:rPr lang="en-US" sz="3200" dirty="0" smtClean="0">
                <a:solidFill>
                  <a:srgbClr val="0000FF"/>
                </a:solidFill>
              </a:rPr>
              <a:t>new members by Lion, Club 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>
                <a:solidFill>
                  <a:srgbClr val="0000FF"/>
                </a:solidFill>
              </a:rPr>
              <a:t>Visitations 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>
                <a:solidFill>
                  <a:srgbClr val="0000FF"/>
                </a:solidFill>
              </a:rPr>
              <a:t>Roll Call 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3200" dirty="0" smtClean="0">
                <a:solidFill>
                  <a:srgbClr val="0000FF"/>
                </a:solidFill>
              </a:rPr>
              <a:t>Club Bulletin </a:t>
            </a:r>
          </a:p>
          <a:p>
            <a:pPr marL="342900" lvl="0" indent="-342900">
              <a:spcBef>
                <a:spcPct val="20000"/>
              </a:spcBef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Trophy_2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16" y="2119093"/>
            <a:ext cx="1665435" cy="2721134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349926" y="4841257"/>
            <a:ext cx="15615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0000FF"/>
                </a:solidFill>
              </a:rPr>
              <a:t>Lion of the Year Trophy</a:t>
            </a:r>
            <a:endParaRPr lang="en-US" sz="200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294" y="134856"/>
            <a:ext cx="7252370" cy="1716010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District Approved Projects</a:t>
            </a:r>
            <a:endParaRPr lang="en-US" sz="5400" dirty="0">
              <a:solidFill>
                <a:srgbClr val="0000FF"/>
              </a:solidFill>
              <a:effectLst>
                <a:outerShdw blurRad="50800" dist="1016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472" y="1821601"/>
            <a:ext cx="5828079" cy="4807857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>
                <a:solidFill>
                  <a:srgbClr val="0000FF"/>
                </a:solidFill>
              </a:rPr>
              <a:t>American Family Housing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Asian American Senior Citizen Service Center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Blind Children’s Learning Center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Blood Bank Donations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Braille Institute of America, Inc.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California Friends in Sight 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City of Hope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Diabetes Awareness 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44" y="364771"/>
            <a:ext cx="1542526" cy="145683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780923" y="1821601"/>
            <a:ext cx="3825989" cy="4807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IMG_986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8648">
            <a:off x="5884441" y="4369738"/>
            <a:ext cx="2960899" cy="1973932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706783">
            <a:off x="6135614" y="1555428"/>
            <a:ext cx="2632634" cy="2393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294" y="134856"/>
            <a:ext cx="7252370" cy="1716010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District Approved Projects 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continued</a:t>
            </a:r>
            <a:endParaRPr lang="en-US" dirty="0">
              <a:solidFill>
                <a:srgbClr val="0000FF"/>
              </a:solidFill>
              <a:effectLst>
                <a:outerShdw blurRad="50800" dist="1016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472" y="2050143"/>
            <a:ext cx="5505455" cy="4807857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>
                <a:solidFill>
                  <a:srgbClr val="0000FF"/>
                </a:solidFill>
              </a:rPr>
              <a:t>Disaster Preparedness and Relief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District 4-L4 Pajama Party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Environment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Guide Dogs of the Desert International, Inc.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Help for Brain Injured Children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Hearing Aid Bank Program</a:t>
            </a:r>
          </a:p>
          <a:p>
            <a:pPr lvl="0"/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44" y="364771"/>
            <a:ext cx="1542526" cy="145683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780923" y="1821601"/>
            <a:ext cx="3825989" cy="4807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DSC_05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0785" y="5473076"/>
            <a:ext cx="2594365" cy="2312764"/>
          </a:xfrm>
          <a:prstGeom prst="rect">
            <a:avLst/>
          </a:prstGeom>
        </p:spPr>
      </p:pic>
      <p:pic>
        <p:nvPicPr>
          <p:cNvPr id="14" name="Picture 13" descr="Pajama Collection copy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8562" y="3261160"/>
            <a:ext cx="2471590" cy="1845111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212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4901" y="1956079"/>
            <a:ext cx="2412325" cy="1613800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Environment Harbor Mesa copy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1887" y="4724072"/>
            <a:ext cx="2213777" cy="1658196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294" y="134856"/>
            <a:ext cx="7252370" cy="1716010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District Approved Projects 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continued</a:t>
            </a:r>
            <a:endParaRPr lang="en-US" dirty="0">
              <a:solidFill>
                <a:srgbClr val="0000FF"/>
              </a:solidFill>
              <a:effectLst>
                <a:outerShdw blurRad="50800" dist="1016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472" y="2050143"/>
            <a:ext cx="5505455" cy="4807857"/>
          </a:xfrm>
        </p:spPr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0000FF"/>
                </a:solidFill>
              </a:rPr>
              <a:t>Hearing and Speech Action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Junior Blind of America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Learning Ally (Recording for the Blind and Dyslexic)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Lions Quest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Lions Camp at Teresita Pines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Lions Hearing Clinic and Research Center Foundation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44" y="364771"/>
            <a:ext cx="1542526" cy="145683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780923" y="1821601"/>
            <a:ext cx="3825989" cy="4807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474191">
            <a:off x="5615863" y="3828148"/>
            <a:ext cx="3212535" cy="2112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14" name="Picture 13" descr="Learning Ally Recording for Blind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66889">
            <a:off x="5985250" y="2132202"/>
            <a:ext cx="2737443" cy="2014869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294" y="134856"/>
            <a:ext cx="7252370" cy="1716010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District Approved Projects 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continued</a:t>
            </a:r>
            <a:endParaRPr lang="en-US" dirty="0">
              <a:solidFill>
                <a:srgbClr val="0000FF"/>
              </a:solidFill>
              <a:effectLst>
                <a:outerShdw blurRad="50800" dist="1016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472" y="2050143"/>
            <a:ext cx="5505455" cy="4807857"/>
          </a:xfrm>
        </p:spPr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0000FF"/>
                </a:solidFill>
              </a:rPr>
              <a:t>Lions Project for Scleroderma Cure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Lions Sight and Hearing Foundation of Southern California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Lions Youth Exchange Foundation, Inc.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MD4 Lions Rose Parade Float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44" y="364771"/>
            <a:ext cx="1542526" cy="145683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780923" y="1821601"/>
            <a:ext cx="3825989" cy="4807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GL1_0180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464" y="2200275"/>
            <a:ext cx="2743200" cy="1838325"/>
          </a:xfrm>
          <a:prstGeom prst="rect">
            <a:avLst/>
          </a:prstGeom>
          <a:effectLst>
            <a:outerShdw blurRad="50800" dist="101600" dir="2700000" sx="103000" sy="103000">
              <a:srgbClr val="000000">
                <a:alpha val="43000"/>
              </a:srgbClr>
            </a:outerShdw>
          </a:effectLst>
        </p:spPr>
      </p:pic>
      <p:pic>
        <p:nvPicPr>
          <p:cNvPr id="5" name="Picture 4" descr="2015FloatRend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93" y="4449086"/>
            <a:ext cx="2767896" cy="1904516"/>
          </a:xfrm>
          <a:prstGeom prst="rect">
            <a:avLst/>
          </a:prstGeom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294" y="134856"/>
            <a:ext cx="7252370" cy="1716010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District Approved Projects 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continued</a:t>
            </a:r>
            <a:endParaRPr lang="en-US" dirty="0">
              <a:solidFill>
                <a:srgbClr val="0000FF"/>
              </a:solidFill>
              <a:effectLst>
                <a:outerShdw blurRad="50800" dist="1016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472" y="2050143"/>
            <a:ext cx="6082686" cy="4807857"/>
          </a:xfrm>
        </p:spPr>
        <p:txBody>
          <a:bodyPr>
            <a:normAutofit/>
          </a:bodyPr>
          <a:lstStyle/>
          <a:p>
            <a:pPr lvl="0"/>
            <a:r>
              <a:rPr lang="en-US" dirty="0" smtClean="0">
                <a:solidFill>
                  <a:srgbClr val="0000FF"/>
                </a:solidFill>
              </a:rPr>
              <a:t>Medic Alert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Orange County Ronald </a:t>
            </a:r>
          </a:p>
          <a:p>
            <a:pPr lvl="0">
              <a:buNone/>
            </a:pPr>
            <a:r>
              <a:rPr lang="en-US" dirty="0" smtClean="0">
                <a:solidFill>
                  <a:srgbClr val="0000FF"/>
                </a:solidFill>
              </a:rPr>
              <a:t>	McDonald House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Peace Poster Contest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Student Speakers Foundation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Teen Recognition Program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The Orphanages of Thailand, Inc.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Vision Walk 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44" y="364771"/>
            <a:ext cx="1542526" cy="145683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883607" y="1978473"/>
            <a:ext cx="3825989" cy="4807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76768">
            <a:off x="4567467" y="2456771"/>
            <a:ext cx="3233158" cy="1875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pp2013-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2367">
            <a:off x="6424830" y="3374856"/>
            <a:ext cx="1942097" cy="3025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899059" y="627833"/>
            <a:ext cx="7192471" cy="5580337"/>
          </a:xfrm>
          <a:prstGeom prst="plaque">
            <a:avLst/>
          </a:prstGeom>
          <a:effectLst>
            <a:outerShdw blurRad="40000" dist="99187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6455" y="550866"/>
            <a:ext cx="8686800" cy="454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270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Share</a:t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270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270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270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270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 SPECIAL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270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LIONS MOMENT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1270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eal Beach Trees_2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0832" y="-23090"/>
            <a:ext cx="1181651" cy="1759348"/>
          </a:xfrm>
          <a:prstGeom prst="rect">
            <a:avLst/>
          </a:prstGeom>
        </p:spPr>
      </p:pic>
      <p:pic>
        <p:nvPicPr>
          <p:cNvPr id="26" name="Picture 25" descr="Van LaHabra Corn copy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370" y="3406204"/>
            <a:ext cx="2568533" cy="1703436"/>
          </a:xfrm>
          <a:prstGeom prst="rect">
            <a:avLst/>
          </a:prstGeom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31438" y="1706925"/>
            <a:ext cx="3192636" cy="170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9" descr="IMG_984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2483" y="-5546"/>
            <a:ext cx="2561517" cy="1707678"/>
          </a:xfrm>
          <a:prstGeom prst="rect">
            <a:avLst/>
          </a:prstGeom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" y="0"/>
            <a:ext cx="2719508" cy="17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33" descr="209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7331" y="3355426"/>
            <a:ext cx="3101522" cy="1755375"/>
          </a:xfrm>
          <a:prstGeom prst="rect">
            <a:avLst/>
          </a:prstGeom>
        </p:spPr>
      </p:pic>
      <p:pic>
        <p:nvPicPr>
          <p:cNvPr id="35" name="Picture 34" descr="Huntington Beach Pancakes Sausage copy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3865" y="5098198"/>
            <a:ext cx="2888722" cy="1795421"/>
          </a:xfrm>
          <a:prstGeom prst="rect">
            <a:avLst/>
          </a:prstGeom>
        </p:spPr>
      </p:pic>
      <p:pic>
        <p:nvPicPr>
          <p:cNvPr id="37" name="Picture 36" descr="School Box Project copy.tif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5259" y="3377705"/>
            <a:ext cx="2294051" cy="1733096"/>
          </a:xfrm>
          <a:prstGeom prst="rect">
            <a:avLst/>
          </a:prstGeom>
        </p:spPr>
      </p:pic>
      <p:pic>
        <p:nvPicPr>
          <p:cNvPr id="38" name="Picture 37" descr="Trees Harbor Mesa.tif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0187" y="5110197"/>
            <a:ext cx="2600939" cy="1770083"/>
          </a:xfrm>
          <a:prstGeom prst="rect">
            <a:avLst/>
          </a:prstGeom>
        </p:spPr>
      </p:pic>
      <p:pic>
        <p:nvPicPr>
          <p:cNvPr id="39" name="Picture 38" descr="Brea All Star Team copy.tif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" y="1706925"/>
            <a:ext cx="2831437" cy="1710660"/>
          </a:xfrm>
          <a:prstGeom prst="rect">
            <a:avLst/>
          </a:prstGeom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12354" y="1699977"/>
            <a:ext cx="1164357" cy="169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39" descr="DSC_0595_2_2_3_2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43551" y="1699977"/>
            <a:ext cx="2231068" cy="1727898"/>
          </a:xfrm>
          <a:prstGeom prst="rect">
            <a:avLst/>
          </a:prstGeom>
        </p:spPr>
      </p:pic>
      <p:pic>
        <p:nvPicPr>
          <p:cNvPr id="41" name="Picture 40" descr="IMG_9869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80752" y="5110801"/>
            <a:ext cx="2674228" cy="1782818"/>
          </a:xfrm>
          <a:prstGeom prst="rect">
            <a:avLst/>
          </a:prstGeom>
        </p:spPr>
      </p:pic>
      <p:pic>
        <p:nvPicPr>
          <p:cNvPr id="42" name="Picture 41" descr="Guidedog.tif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90153" y="5098197"/>
            <a:ext cx="1116073" cy="1795422"/>
          </a:xfrm>
          <a:prstGeom prst="rect">
            <a:avLst/>
          </a:prstGeom>
        </p:spPr>
      </p:pic>
      <p:pic>
        <p:nvPicPr>
          <p:cNvPr id="43" name="Picture 42" descr="IMG_9879_2_2 copy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18853" y="3377705"/>
            <a:ext cx="1437026" cy="1733096"/>
          </a:xfrm>
          <a:prstGeom prst="rect">
            <a:avLst/>
          </a:prstGeom>
        </p:spPr>
      </p:pic>
      <p:pic>
        <p:nvPicPr>
          <p:cNvPr id="2" name="Picture 1" descr="Gil_Barbara_Flags copy.JP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509" y="-49551"/>
            <a:ext cx="2678713" cy="1785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85" y="2193636"/>
            <a:ext cx="8717833" cy="4934885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MULTIPLE DISTRICT FOUR</a:t>
            </a:r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54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72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MD4</a:t>
            </a:r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54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4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24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5400" b="1" i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	Serving the State </a:t>
            </a:r>
            <a:br>
              <a:rPr lang="en-US" sz="5400" b="1" i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5400" b="1" i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and the World</a:t>
            </a:r>
            <a:r>
              <a:rPr lang="en-US" sz="5400" dirty="0" smtClean="0"/>
              <a:t/>
            </a:r>
            <a:br>
              <a:rPr lang="en-US" sz="5400" dirty="0" smtClean="0"/>
            </a:br>
            <a:endParaRPr lang="en-US" sz="5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087" y="355044"/>
            <a:ext cx="1785093" cy="1685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546" y="124554"/>
            <a:ext cx="3302000" cy="673344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MD4</a:t>
            </a:r>
          </a:p>
          <a:p>
            <a:pPr algn="ctr">
              <a:buNone/>
            </a:pPr>
            <a:r>
              <a:rPr lang="en-US" sz="3027" u="sng" dirty="0" smtClean="0">
                <a:hlinkClick r:id="rId2"/>
              </a:rPr>
              <a:t>www.md4lions.org</a:t>
            </a:r>
            <a:endParaRPr lang="en-US" sz="3027" u="sng" dirty="0" smtClean="0"/>
          </a:p>
          <a:p>
            <a:r>
              <a:rPr lang="en-US" sz="3600" b="1" dirty="0" smtClean="0">
                <a:solidFill>
                  <a:srgbClr val="0000FF"/>
                </a:solidFill>
              </a:rPr>
              <a:t>Membership </a:t>
            </a:r>
            <a:r>
              <a:rPr lang="en-US" sz="3600" dirty="0" smtClean="0">
                <a:solidFill>
                  <a:srgbClr val="0000FF"/>
                </a:solidFill>
              </a:rPr>
              <a:t>20,205 Lions </a:t>
            </a:r>
          </a:p>
          <a:p>
            <a:r>
              <a:rPr lang="en-US" sz="3600" b="1" dirty="0" smtClean="0">
                <a:solidFill>
                  <a:srgbClr val="0000FF"/>
                </a:solidFill>
              </a:rPr>
              <a:t>Clubs </a:t>
            </a:r>
            <a:r>
              <a:rPr lang="en-US" sz="3600" dirty="0" smtClean="0">
                <a:solidFill>
                  <a:srgbClr val="0000FF"/>
                </a:solidFill>
              </a:rPr>
              <a:t>about 720</a:t>
            </a:r>
          </a:p>
          <a:p>
            <a:r>
              <a:rPr lang="en-US" sz="3600" b="1" dirty="0" smtClean="0">
                <a:solidFill>
                  <a:srgbClr val="0000FF"/>
                </a:solidFill>
              </a:rPr>
              <a:t>MD-4 Districts (15)</a:t>
            </a:r>
            <a:endParaRPr lang="en-US" sz="3600" dirty="0" smtClean="0">
              <a:solidFill>
                <a:srgbClr val="0000FF"/>
              </a:solidFill>
            </a:endParaRPr>
          </a:p>
          <a:p>
            <a:pPr lvl="1">
              <a:buNone/>
            </a:pPr>
            <a:r>
              <a:rPr lang="en-US" b="1" dirty="0" smtClean="0">
                <a:solidFill>
                  <a:srgbClr val="0000FF"/>
                </a:solidFill>
              </a:rPr>
              <a:t>C</a:t>
            </a:r>
            <a:r>
              <a:rPr lang="en-US" dirty="0" smtClean="0">
                <a:solidFill>
                  <a:srgbClr val="0000FF"/>
                </a:solidFill>
              </a:rPr>
              <a:t> - Northern     California (6) </a:t>
            </a:r>
          </a:p>
          <a:p>
            <a:pPr lvl="1">
              <a:buNone/>
            </a:pPr>
            <a:r>
              <a:rPr lang="en-US" b="1" dirty="0" smtClean="0">
                <a:solidFill>
                  <a:srgbClr val="0000FF"/>
                </a:solidFill>
              </a:rPr>
              <a:t>A</a:t>
            </a:r>
            <a:r>
              <a:rPr lang="en-US" dirty="0" smtClean="0">
                <a:solidFill>
                  <a:srgbClr val="0000FF"/>
                </a:solidFill>
              </a:rPr>
              <a:t> - Central </a:t>
            </a:r>
          </a:p>
          <a:p>
            <a:pPr lvl="1">
              <a:buNone/>
            </a:pPr>
            <a:r>
              <a:rPr lang="en-US" dirty="0" smtClean="0">
                <a:solidFill>
                  <a:srgbClr val="0000FF"/>
                </a:solidFill>
              </a:rPr>
              <a:t>	California (3) </a:t>
            </a:r>
          </a:p>
          <a:p>
            <a:pPr lvl="1">
              <a:buNone/>
            </a:pPr>
            <a:r>
              <a:rPr lang="en-US" b="1" dirty="0" smtClean="0">
                <a:solidFill>
                  <a:srgbClr val="0000FF"/>
                </a:solidFill>
              </a:rPr>
              <a:t>L</a:t>
            </a:r>
            <a:r>
              <a:rPr lang="en-US" dirty="0" smtClean="0">
                <a:solidFill>
                  <a:srgbClr val="0000FF"/>
                </a:solidFill>
              </a:rPr>
              <a:t> - Southern California (6)</a:t>
            </a:r>
          </a:p>
          <a:p>
            <a:pPr>
              <a:buNone/>
            </a:pPr>
            <a:endParaRPr lang="en-US" sz="5400" dirty="0"/>
          </a:p>
        </p:txBody>
      </p:sp>
      <p:sp>
        <p:nvSpPr>
          <p:cNvPr id="5" name="Rectangle 4"/>
          <p:cNvSpPr/>
          <p:nvPr/>
        </p:nvSpPr>
        <p:spPr>
          <a:xfrm>
            <a:off x="3440545" y="124554"/>
            <a:ext cx="5472545" cy="6537806"/>
          </a:xfrm>
          <a:prstGeom prst="rect">
            <a:avLst/>
          </a:prstGeom>
          <a:solidFill>
            <a:srgbClr val="0000FF"/>
          </a:solidFill>
          <a:effectLst>
            <a:outerShdw blurRad="40000" dist="111887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6" name="Picture 5" descr="MD4 Ma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3E4750"/>
              </a:clrFrom>
              <a:clrTo>
                <a:srgbClr val="3E475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81384" y="411536"/>
            <a:ext cx="5131803" cy="605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71" y="171313"/>
            <a:ext cx="8717833" cy="775423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</a:rPr>
              <a:t>MD4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986" y="1004461"/>
            <a:ext cx="8717833" cy="5947721"/>
          </a:xfrm>
        </p:spPr>
        <p:txBody>
          <a:bodyPr>
            <a:normAutofit lnSpcReduction="10000"/>
          </a:bodyPr>
          <a:lstStyle/>
          <a:p>
            <a:r>
              <a:rPr lang="en-US" sz="3600" b="1" dirty="0" smtClean="0">
                <a:solidFill>
                  <a:srgbClr val="0000FF"/>
                </a:solidFill>
              </a:rPr>
              <a:t>Four Areas</a:t>
            </a:r>
            <a:endParaRPr lang="en-US" sz="3600" dirty="0" smtClean="0">
              <a:solidFill>
                <a:srgbClr val="0000FF"/>
              </a:solidFill>
            </a:endParaRPr>
          </a:p>
          <a:p>
            <a:pPr lvl="1">
              <a:buNone/>
            </a:pPr>
            <a:r>
              <a:rPr lang="en-US" sz="2595" dirty="0" smtClean="0">
                <a:solidFill>
                  <a:srgbClr val="0000FF"/>
                </a:solidFill>
              </a:rPr>
              <a:t>Area 1 – Districts C-1, C-5, A-1</a:t>
            </a:r>
          </a:p>
          <a:p>
            <a:pPr lvl="1">
              <a:buNone/>
            </a:pPr>
            <a:r>
              <a:rPr lang="en-US" sz="2595" dirty="0" smtClean="0">
                <a:solidFill>
                  <a:srgbClr val="0000FF"/>
                </a:solidFill>
              </a:rPr>
              <a:t>Area 2 – Districts C-2, C-3, C-4 &amp; C-6</a:t>
            </a:r>
          </a:p>
          <a:p>
            <a:pPr lvl="1">
              <a:buNone/>
            </a:pPr>
            <a:r>
              <a:rPr lang="en-US" sz="2595" dirty="0" smtClean="0">
                <a:solidFill>
                  <a:srgbClr val="0000FF"/>
                </a:solidFill>
              </a:rPr>
              <a:t>Area 3 – Districts A-2, A-3, L-1 &amp; L-3</a:t>
            </a:r>
          </a:p>
          <a:p>
            <a:pPr lvl="1">
              <a:buNone/>
            </a:pPr>
            <a:r>
              <a:rPr lang="en-US" sz="2595" dirty="0" smtClean="0">
                <a:solidFill>
                  <a:srgbClr val="0000FF"/>
                </a:solidFill>
              </a:rPr>
              <a:t>Area 4 – Districts L-2, </a:t>
            </a:r>
            <a:r>
              <a:rPr lang="en-US" sz="2595" b="1" dirty="0" smtClean="0">
                <a:solidFill>
                  <a:srgbClr val="FF0000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L-4</a:t>
            </a:r>
            <a:r>
              <a:rPr lang="en-US" sz="2595" dirty="0" smtClean="0">
                <a:solidFill>
                  <a:srgbClr val="0000FF"/>
                </a:solidFill>
              </a:rPr>
              <a:t>, L-5 &amp; L-6</a:t>
            </a:r>
          </a:p>
          <a:p>
            <a:r>
              <a:rPr lang="en-US" sz="3600" b="1" dirty="0" smtClean="0">
                <a:solidFill>
                  <a:srgbClr val="0000FF"/>
                </a:solidFill>
              </a:rPr>
              <a:t>Annual MD-4 Convention</a:t>
            </a:r>
            <a:endParaRPr lang="en-US" sz="3600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3027" dirty="0" smtClean="0">
                <a:solidFill>
                  <a:srgbClr val="0000FF"/>
                </a:solidFill>
              </a:rPr>
              <a:t>	</a:t>
            </a:r>
            <a:r>
              <a:rPr lang="en-US" sz="2595" dirty="0" smtClean="0">
                <a:solidFill>
                  <a:srgbClr val="0000FF"/>
                </a:solidFill>
              </a:rPr>
              <a:t>February of each year</a:t>
            </a:r>
          </a:p>
          <a:p>
            <a:r>
              <a:rPr lang="en-US" sz="3600" b="1" dirty="0" smtClean="0">
                <a:solidFill>
                  <a:srgbClr val="0000FF"/>
                </a:solidFill>
              </a:rPr>
              <a:t>MD-4 Council of Governors</a:t>
            </a:r>
            <a:endParaRPr lang="en-US" sz="3600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	15 Governors</a:t>
            </a:r>
          </a:p>
          <a:p>
            <a:pPr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	1 Council Chairman, 1 Vice Council Secretary, 1 Vice Council Treasurer</a:t>
            </a:r>
          </a:p>
          <a:p>
            <a:pPr>
              <a:buNone/>
            </a:pPr>
            <a:r>
              <a:rPr lang="en-US" sz="2400" dirty="0" smtClean="0">
                <a:solidFill>
                  <a:srgbClr val="0000FF"/>
                </a:solidFill>
              </a:rPr>
              <a:t>	Assisted by 1 Office Manager and 1 Part-time Secretary</a:t>
            </a:r>
          </a:p>
          <a:p>
            <a:pPr>
              <a:buNone/>
            </a:pPr>
            <a:endParaRPr lang="en-US" dirty="0" smtClean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9091" y="69270"/>
            <a:ext cx="1073727" cy="10140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93" y="405373"/>
            <a:ext cx="8717833" cy="728000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b="1" dirty="0" smtClean="0"/>
              <a:t>	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0000FF"/>
                </a:solidFill>
              </a:rPr>
              <a:t>Proud Lion Awards</a:t>
            </a:r>
            <a:r>
              <a:rPr lang="en-US" b="1" dirty="0" smtClean="0"/>
              <a:t>	</a:t>
            </a:r>
            <a:br>
              <a:rPr lang="en-US" b="1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9441" y="898736"/>
            <a:ext cx="8717833" cy="5947721"/>
          </a:xfrm>
        </p:spPr>
        <p:txBody>
          <a:bodyPr>
            <a:normAutofit fontScale="85000" lnSpcReduction="10000"/>
          </a:bodyPr>
          <a:lstStyle/>
          <a:p>
            <a:pPr lvl="0">
              <a:buNone/>
            </a:pPr>
            <a:r>
              <a:rPr lang="en-US" sz="3568" dirty="0" smtClean="0">
                <a:solidFill>
                  <a:srgbClr val="0000FF"/>
                </a:solidFill>
              </a:rPr>
              <a:t>	</a:t>
            </a:r>
            <a:r>
              <a:rPr lang="en-US" sz="3568" dirty="0">
                <a:solidFill>
                  <a:srgbClr val="0000FF"/>
                </a:solidFill>
              </a:rPr>
              <a:t> </a:t>
            </a:r>
            <a:r>
              <a:rPr lang="en-US" sz="3568" dirty="0" smtClean="0">
                <a:solidFill>
                  <a:srgbClr val="0000FF"/>
                </a:solidFill>
              </a:rPr>
              <a:t> </a:t>
            </a:r>
            <a:r>
              <a:rPr lang="en-US" sz="4235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Completion of 5 Tasks within 12 months</a:t>
            </a:r>
          </a:p>
          <a:p>
            <a:pPr lvl="0">
              <a:buNone/>
            </a:pPr>
            <a:endParaRPr lang="en-US" sz="1400" b="1" dirty="0" smtClean="0">
              <a:effectLst>
                <a:outerShdw blurRad="50800" dist="101600" dir="2700000">
                  <a:srgbClr val="000000">
                    <a:alpha val="43000"/>
                  </a:srgbClr>
                </a:outerShdw>
              </a:effectLst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US" sz="3529" dirty="0" smtClean="0">
                <a:solidFill>
                  <a:srgbClr val="0000FF"/>
                </a:solidFill>
              </a:rPr>
              <a:t>Attend a club board meeting. 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3529" dirty="0" smtClean="0">
                <a:solidFill>
                  <a:srgbClr val="0000FF"/>
                </a:solidFill>
              </a:rPr>
              <a:t>Participate in a club service or </a:t>
            </a:r>
          </a:p>
          <a:p>
            <a:pPr marL="514350" lvl="0" indent="-514350">
              <a:buNone/>
            </a:pPr>
            <a:r>
              <a:rPr lang="en-US" sz="3529" dirty="0" smtClean="0">
                <a:solidFill>
                  <a:srgbClr val="0000FF"/>
                </a:solidFill>
              </a:rPr>
              <a:t>	fund-raising activity. </a:t>
            </a:r>
          </a:p>
          <a:p>
            <a:pPr marL="514350" lvl="0" indent="-514350">
              <a:buAutoNum type="arabicPeriod" startAt="3"/>
            </a:pPr>
            <a:r>
              <a:rPr lang="en-US" sz="3529" dirty="0" smtClean="0">
                <a:solidFill>
                  <a:srgbClr val="0000FF"/>
                </a:solidFill>
              </a:rPr>
              <a:t>Introduce a new prospective </a:t>
            </a:r>
          </a:p>
          <a:p>
            <a:pPr marL="514350" lvl="0" indent="-514350">
              <a:buNone/>
            </a:pPr>
            <a:r>
              <a:rPr lang="en-US" sz="3529" dirty="0" smtClean="0">
                <a:solidFill>
                  <a:srgbClr val="0000FF"/>
                </a:solidFill>
              </a:rPr>
              <a:t>	member to the club.</a:t>
            </a:r>
          </a:p>
          <a:p>
            <a:pPr marL="514350" lvl="0" indent="-514350">
              <a:buNone/>
            </a:pPr>
            <a:r>
              <a:rPr lang="en-US" sz="3529" dirty="0" smtClean="0">
                <a:solidFill>
                  <a:srgbClr val="0000FF"/>
                </a:solidFill>
              </a:rPr>
              <a:t>4.	Make a visit to another club.</a:t>
            </a:r>
          </a:p>
          <a:p>
            <a:pPr marL="514350" lvl="0" indent="-514350">
              <a:buAutoNum type="arabicPeriod" startAt="5"/>
            </a:pPr>
            <a:r>
              <a:rPr lang="en-US" sz="3529" dirty="0" smtClean="0">
                <a:solidFill>
                  <a:srgbClr val="0000FF"/>
                </a:solidFill>
              </a:rPr>
              <a:t>Attend a zone, region, district, multiple district or international convention; report back to the club.</a:t>
            </a:r>
          </a:p>
          <a:p>
            <a:pPr marL="0" lvl="0" indent="0" algn="ctr">
              <a:buNone/>
            </a:pPr>
            <a:endParaRPr lang="en-US" sz="1900" b="1" dirty="0" smtClean="0">
              <a:solidFill>
                <a:srgbClr val="0000FF"/>
              </a:solidFill>
              <a:effectLst>
                <a:outerShdw blurRad="50800" dist="101600" dir="2700000">
                  <a:srgbClr val="000000">
                    <a:alpha val="43000"/>
                  </a:srgbClr>
                </a:outerShdw>
              </a:effectLst>
            </a:endParaRPr>
          </a:p>
          <a:p>
            <a:pPr marL="0" lvl="0" indent="0" algn="ctr">
              <a:buNone/>
            </a:pPr>
            <a:r>
              <a:rPr lang="en-US" sz="38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Orientation </a:t>
            </a:r>
            <a:r>
              <a:rPr lang="en-US" sz="3800" b="1" dirty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within 3 </a:t>
            </a:r>
            <a:r>
              <a:rPr lang="en-US" sz="3800" b="1" dirty="0" smtClean="0">
                <a:solidFill>
                  <a:srgbClr val="0000FF"/>
                </a:solidFill>
                <a:effectLst>
                  <a:outerShdw blurRad="50800" dist="101600" dir="2700000">
                    <a:srgbClr val="000000">
                      <a:alpha val="43000"/>
                    </a:srgbClr>
                  </a:outerShdw>
                </a:effectLst>
              </a:rPr>
              <a:t>months is also suggested. 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pic>
        <p:nvPicPr>
          <p:cNvPr id="5" name="Picture 4" descr="GL1_0368_2 cop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4007" y="1860369"/>
            <a:ext cx="2772579" cy="2333893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71" y="297491"/>
            <a:ext cx="8717833" cy="858143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MD-4 Lions Endorsed Projects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474" y="1324593"/>
            <a:ext cx="7403459" cy="557795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California Friends in Sight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California Lions Camp (Camp Pacifica)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City of Hope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Diabetes Awareness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Ear of the Lion (The Hearing 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	Foundation)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Folsom Project for the Visually Impaired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Guide Dogs of the Desert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Guide Dogs for the Blind</a:t>
            </a:r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887928">
            <a:off x="6478285" y="1820208"/>
            <a:ext cx="2420185" cy="185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 descr="Service Dog copy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37911">
            <a:off x="6782251" y="3563129"/>
            <a:ext cx="2279342" cy="1730929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71" y="233991"/>
            <a:ext cx="8717833" cy="858143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MD-4 Lions Endorsed Projects </a:t>
            </a:r>
            <a:r>
              <a:rPr lang="en-US" sz="3600" b="1" dirty="0" smtClean="0">
                <a:solidFill>
                  <a:srgbClr val="0000FF"/>
                </a:solidFill>
              </a:rPr>
              <a:t>continued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418" y="1606773"/>
            <a:ext cx="8588770" cy="541631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Junior Blind of America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Kases for Kids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Leader Dogs for the Blind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Learning Ally (Recording for 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	the Blind and Dyslexic)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Lions Camp at Teresita Pines 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Lions Eye Foundation of 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	California/Nevada</a:t>
            </a:r>
          </a:p>
        </p:txBody>
      </p:sp>
      <p:pic>
        <p:nvPicPr>
          <p:cNvPr id="8" name="Picture 7" descr="Children First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890" y="2147641"/>
            <a:ext cx="3828122" cy="3707957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71" y="233991"/>
            <a:ext cx="8717833" cy="858143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MD-4 Lions Endorsed Projects </a:t>
            </a:r>
            <a:r>
              <a:rPr lang="en-US" sz="3600" b="1" dirty="0" smtClean="0">
                <a:solidFill>
                  <a:srgbClr val="0000FF"/>
                </a:solidFill>
              </a:rPr>
              <a:t>continued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00" y="1408208"/>
            <a:ext cx="8588770" cy="527661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Lions Flag Day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Lions Floats, Inc.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Lions Hope Foundation, Inc.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Lion in Sight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Lions Low Vision Services Program 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“L.O.V.E.”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Lions Canine Companion for 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	Independence</a:t>
            </a:r>
          </a:p>
        </p:txBody>
      </p:sp>
      <p:pic>
        <p:nvPicPr>
          <p:cNvPr id="9" name="Picture 8" descr="GL1_0714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699" y="1560588"/>
            <a:ext cx="3119841" cy="1961817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 descr="2015FloatRend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99" y="4263273"/>
            <a:ext cx="3170971" cy="2181861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66" y="72361"/>
            <a:ext cx="8983829" cy="858143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MD-4 Lions Endorsed Projects </a:t>
            </a:r>
            <a:r>
              <a:rPr lang="en-US" sz="3600" b="1" dirty="0" smtClean="0">
                <a:solidFill>
                  <a:srgbClr val="0000FF"/>
                </a:solidFill>
              </a:rPr>
              <a:t>cont.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171" y="946408"/>
            <a:ext cx="8737499" cy="607319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Lions Sight and Hearing Foundation of Southern California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Lions Wilderness Camp for Deaf 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Children, Inc.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Student Loans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Student Speakers Foundation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Western Lions Ear Foundation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White Cane Days, Inc.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World Services for the Blind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Youth Exchange Foundation</a:t>
            </a:r>
          </a:p>
          <a:p>
            <a:pPr>
              <a:buNone/>
            </a:pP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6" name="Picture 5" descr="Speakers Competition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0865" y="1923480"/>
            <a:ext cx="2981739" cy="1905000"/>
          </a:xfrm>
          <a:prstGeom prst="rect">
            <a:avLst/>
          </a:prstGeom>
          <a:effectLst>
            <a:outerShdw blurRad="50800" dist="114300" dir="2700000">
              <a:srgbClr val="000000">
                <a:alpha val="43000"/>
              </a:srgbClr>
            </a:outerShdw>
          </a:effectLst>
        </p:spPr>
      </p:pic>
      <p:pic>
        <p:nvPicPr>
          <p:cNvPr id="8" name="Picture 7" descr="white cane day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4195" y="4202738"/>
            <a:ext cx="2178626" cy="2082176"/>
          </a:xfrm>
          <a:prstGeom prst="rect">
            <a:avLst/>
          </a:prstGeom>
          <a:effectLst>
            <a:outerShdw blurRad="50800" dist="1143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899059" y="627833"/>
            <a:ext cx="7192471" cy="5580337"/>
          </a:xfrm>
          <a:prstGeom prst="plaque">
            <a:avLst/>
          </a:prstGeom>
          <a:effectLst>
            <a:outerShdw blurRad="40000" dist="99187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6455" y="550866"/>
            <a:ext cx="8686800" cy="454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270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Share</a:t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270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270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270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270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 SPECIAL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270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LIONS MOMENT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1270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71" y="2628900"/>
            <a:ext cx="8717833" cy="4432300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</a:rPr>
              <a:t>Lions Clubs International (LCI)</a:t>
            </a:r>
            <a:br>
              <a:rPr lang="en-US" sz="5400" b="1" dirty="0" smtClean="0">
                <a:solidFill>
                  <a:srgbClr val="0000FF"/>
                </a:solidFill>
              </a:rPr>
            </a:br>
            <a:r>
              <a:rPr lang="en-US" sz="5400" b="1" dirty="0" smtClean="0">
                <a:solidFill>
                  <a:srgbClr val="0000FF"/>
                </a:solidFill>
              </a:rPr>
              <a:t>Lions Clubs International Foundation (LCIF) </a:t>
            </a:r>
            <a:r>
              <a:rPr lang="en-US" sz="4800" b="1" dirty="0" smtClean="0">
                <a:solidFill>
                  <a:srgbClr val="0000FF"/>
                </a:solidFill>
              </a:rPr>
              <a:t/>
            </a:r>
            <a:br>
              <a:rPr lang="en-US" sz="4800" b="1" dirty="0" smtClean="0">
                <a:solidFill>
                  <a:srgbClr val="0000FF"/>
                </a:solidFill>
              </a:rPr>
            </a:br>
            <a:r>
              <a:rPr lang="en-US" sz="4800" b="1" dirty="0" smtClean="0">
                <a:solidFill>
                  <a:srgbClr val="0000FF"/>
                </a:solidFill>
              </a:rPr>
              <a:t/>
            </a:r>
            <a:br>
              <a:rPr lang="en-US" sz="4800" b="1" dirty="0" smtClean="0">
                <a:solidFill>
                  <a:srgbClr val="0000FF"/>
                </a:solidFill>
              </a:rPr>
            </a:br>
            <a:r>
              <a:rPr lang="en-US" sz="4800" b="1" i="1" dirty="0" smtClean="0">
                <a:solidFill>
                  <a:srgbClr val="0000FF"/>
                </a:solidFill>
              </a:rPr>
              <a:t>Serving the World</a:t>
            </a:r>
            <a:r>
              <a:rPr lang="en-US" sz="4800" dirty="0" smtClean="0">
                <a:solidFill>
                  <a:srgbClr val="0000FF"/>
                </a:solidFill>
              </a:rPr>
              <a:t/>
            </a:r>
            <a:br>
              <a:rPr lang="en-US" sz="4800" dirty="0" smtClean="0">
                <a:solidFill>
                  <a:srgbClr val="0000FF"/>
                </a:solidFill>
              </a:rPr>
            </a:br>
            <a:r>
              <a:rPr lang="en-US" sz="4800" dirty="0" smtClean="0">
                <a:solidFill>
                  <a:srgbClr val="0000FF"/>
                </a:solidFill>
              </a:rPr>
              <a:t/>
            </a:r>
            <a:br>
              <a:rPr lang="en-US" sz="4800" dirty="0" smtClean="0">
                <a:solidFill>
                  <a:srgbClr val="0000FF"/>
                </a:solidFill>
              </a:rPr>
            </a:br>
            <a:r>
              <a:rPr lang="en-US" sz="4800" b="1" dirty="0" smtClean="0">
                <a:solidFill>
                  <a:srgbClr val="0000FF"/>
                </a:solidFill>
              </a:rPr>
              <a:t> 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087" y="355044"/>
            <a:ext cx="1785093" cy="1685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73182"/>
            <a:ext cx="9143998" cy="1864551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889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sz="5400" b="1" dirty="0" smtClean="0">
                <a:solidFill>
                  <a:srgbClr val="0000FF"/>
                </a:solidFill>
                <a:effectLst>
                  <a:outerShdw blurRad="50800" dist="889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rgbClr val="0000FF"/>
                </a:solidFill>
              </a:rPr>
              <a:t/>
            </a:r>
            <a:br>
              <a:rPr lang="en-US" sz="5400" b="1" dirty="0" smtClean="0">
                <a:solidFill>
                  <a:srgbClr val="0000FF"/>
                </a:solidFill>
              </a:rPr>
            </a:br>
            <a:endParaRPr lang="en-US" sz="5400" b="1" dirty="0">
              <a:solidFill>
                <a:srgbClr val="0000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53" y="263163"/>
            <a:ext cx="1501063" cy="1417671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224158" y="2037733"/>
            <a:ext cx="7573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00FF"/>
                </a:solidFill>
              </a:rPr>
              <a:t>SERVING OTHERS CREATES THAT SPECIAL LIONS FEELING.</a:t>
            </a:r>
            <a:endParaRPr lang="en-US" sz="60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71" y="118539"/>
            <a:ext cx="8717833" cy="858143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   Lions Clubs International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171" y="797090"/>
            <a:ext cx="8717833" cy="5765866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2800" dirty="0" smtClean="0">
                <a:solidFill>
                  <a:srgbClr val="0000FF"/>
                </a:solidFill>
                <a:hlinkClick r:id="rId2"/>
              </a:rPr>
              <a:t>http://www.lionsclubs.org</a:t>
            </a:r>
            <a:endParaRPr lang="en-US" sz="2800" dirty="0" smtClean="0">
              <a:solidFill>
                <a:srgbClr val="0000FF"/>
              </a:solidFill>
            </a:endParaRPr>
          </a:p>
          <a:p>
            <a:pPr algn="ctr"/>
            <a:endParaRPr lang="en-US" sz="400" dirty="0" smtClean="0">
              <a:solidFill>
                <a:srgbClr val="0000FF"/>
              </a:solidFill>
            </a:endParaRPr>
          </a:p>
          <a:p>
            <a:r>
              <a:rPr lang="en-US" sz="2800" b="1" dirty="0" smtClean="0">
                <a:solidFill>
                  <a:srgbClr val="0000FF"/>
                </a:solidFill>
              </a:rPr>
              <a:t>Slogan</a:t>
            </a:r>
            <a:r>
              <a:rPr lang="en-US" sz="2800" dirty="0" smtClean="0">
                <a:solidFill>
                  <a:srgbClr val="0000FF"/>
                </a:solidFill>
              </a:rPr>
              <a:t> – </a:t>
            </a:r>
            <a:r>
              <a:rPr lang="en-US" sz="2800" b="1" u="sng" dirty="0" smtClean="0">
                <a:solidFill>
                  <a:srgbClr val="0000FF"/>
                </a:solidFill>
              </a:rPr>
              <a:t>L</a:t>
            </a:r>
            <a:r>
              <a:rPr lang="en-US" sz="2800" dirty="0" smtClean="0">
                <a:solidFill>
                  <a:srgbClr val="0000FF"/>
                </a:solidFill>
              </a:rPr>
              <a:t>iberty </a:t>
            </a:r>
            <a:r>
              <a:rPr lang="en-US" sz="2800" b="1" u="sng" dirty="0" smtClean="0">
                <a:solidFill>
                  <a:srgbClr val="0000FF"/>
                </a:solidFill>
              </a:rPr>
              <a:t>I</a:t>
            </a:r>
            <a:r>
              <a:rPr lang="en-US" sz="2800" dirty="0" smtClean="0">
                <a:solidFill>
                  <a:srgbClr val="0000FF"/>
                </a:solidFill>
              </a:rPr>
              <a:t>ntelligence </a:t>
            </a:r>
            <a:r>
              <a:rPr lang="en-US" sz="2800" b="1" u="sng" dirty="0" smtClean="0">
                <a:solidFill>
                  <a:srgbClr val="0000FF"/>
                </a:solidFill>
              </a:rPr>
              <a:t>O</a:t>
            </a:r>
            <a:r>
              <a:rPr lang="en-US" sz="2800" dirty="0" smtClean="0">
                <a:solidFill>
                  <a:srgbClr val="0000FF"/>
                </a:solidFill>
              </a:rPr>
              <a:t>ur </a:t>
            </a:r>
            <a:r>
              <a:rPr lang="en-US" sz="2800" b="1" u="sng" dirty="0" smtClean="0">
                <a:solidFill>
                  <a:srgbClr val="0000FF"/>
                </a:solidFill>
              </a:rPr>
              <a:t>N</a:t>
            </a:r>
            <a:r>
              <a:rPr lang="en-US" sz="2800" dirty="0" smtClean="0">
                <a:solidFill>
                  <a:srgbClr val="0000FF"/>
                </a:solidFill>
              </a:rPr>
              <a:t>ation’s </a:t>
            </a:r>
            <a:r>
              <a:rPr lang="en-US" sz="2800" b="1" u="sng" dirty="0" smtClean="0">
                <a:solidFill>
                  <a:srgbClr val="0000FF"/>
                </a:solidFill>
              </a:rPr>
              <a:t>S</a:t>
            </a:r>
            <a:r>
              <a:rPr lang="en-US" sz="2800" dirty="0" smtClean="0">
                <a:solidFill>
                  <a:srgbClr val="0000FF"/>
                </a:solidFill>
              </a:rPr>
              <a:t>afety = </a:t>
            </a:r>
            <a:r>
              <a:rPr lang="en-US" sz="2800" b="1" dirty="0" smtClean="0">
                <a:solidFill>
                  <a:srgbClr val="0000FF"/>
                </a:solidFill>
              </a:rPr>
              <a:t>LIONS</a:t>
            </a:r>
            <a:endParaRPr lang="en-US" sz="2800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2800" i="1" dirty="0" smtClean="0">
                <a:solidFill>
                  <a:srgbClr val="0000FF"/>
                </a:solidFill>
              </a:rPr>
              <a:t>	(Current alternate version is </a:t>
            </a:r>
            <a:r>
              <a:rPr lang="en-US" sz="2800" b="1" i="1" dirty="0" smtClean="0">
                <a:solidFill>
                  <a:srgbClr val="0000FF"/>
                </a:solidFill>
              </a:rPr>
              <a:t>L</a:t>
            </a:r>
            <a:r>
              <a:rPr lang="en-US" sz="2800" i="1" dirty="0" smtClean="0">
                <a:solidFill>
                  <a:srgbClr val="0000FF"/>
                </a:solidFill>
              </a:rPr>
              <a:t>oving </a:t>
            </a:r>
            <a:r>
              <a:rPr lang="en-US" sz="2800" b="1" i="1" dirty="0" smtClean="0">
                <a:solidFill>
                  <a:srgbClr val="0000FF"/>
                </a:solidFill>
              </a:rPr>
              <a:t>I</a:t>
            </a:r>
            <a:r>
              <a:rPr lang="en-US" sz="2800" i="1" dirty="0" smtClean="0">
                <a:solidFill>
                  <a:srgbClr val="0000FF"/>
                </a:solidFill>
              </a:rPr>
              <a:t>ndividuals </a:t>
            </a:r>
            <a:r>
              <a:rPr lang="en-US" sz="2800" b="1" i="1" dirty="0" smtClean="0">
                <a:solidFill>
                  <a:srgbClr val="0000FF"/>
                </a:solidFill>
              </a:rPr>
              <a:t>O</a:t>
            </a:r>
            <a:r>
              <a:rPr lang="en-US" sz="2800" i="1" dirty="0" smtClean="0">
                <a:solidFill>
                  <a:srgbClr val="0000FF"/>
                </a:solidFill>
              </a:rPr>
              <a:t>ffering </a:t>
            </a:r>
            <a:r>
              <a:rPr lang="en-US" sz="2800" b="1" i="1" dirty="0" smtClean="0">
                <a:solidFill>
                  <a:srgbClr val="0000FF"/>
                </a:solidFill>
              </a:rPr>
              <a:t>N</a:t>
            </a:r>
            <a:r>
              <a:rPr lang="en-US" sz="2800" i="1" dirty="0" smtClean="0">
                <a:solidFill>
                  <a:srgbClr val="0000FF"/>
                </a:solidFill>
              </a:rPr>
              <a:t>eeded </a:t>
            </a:r>
            <a:r>
              <a:rPr lang="en-US" sz="2800" b="1" i="1" dirty="0" smtClean="0">
                <a:solidFill>
                  <a:srgbClr val="0000FF"/>
                </a:solidFill>
              </a:rPr>
              <a:t>S</a:t>
            </a:r>
            <a:r>
              <a:rPr lang="en-US" sz="2800" i="1" dirty="0" smtClean="0">
                <a:solidFill>
                  <a:srgbClr val="0000FF"/>
                </a:solidFill>
              </a:rPr>
              <a:t>ervice)</a:t>
            </a:r>
            <a:endParaRPr lang="en-US" sz="2800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en-US" sz="600" dirty="0" smtClean="0">
              <a:solidFill>
                <a:srgbClr val="0000FF"/>
              </a:solidFill>
            </a:endParaRPr>
          </a:p>
          <a:p>
            <a:r>
              <a:rPr lang="en-US" sz="2800" b="1" dirty="0" smtClean="0">
                <a:solidFill>
                  <a:srgbClr val="0000FF"/>
                </a:solidFill>
              </a:rPr>
              <a:t>Membership</a:t>
            </a:r>
            <a:r>
              <a:rPr lang="en-US" sz="2800" dirty="0" smtClean="0">
                <a:solidFill>
                  <a:srgbClr val="0000FF"/>
                </a:solidFill>
              </a:rPr>
              <a:t> – 1.37+ million members, 46,000 clubs and 754 districts in over 200 countries and geographic areas.</a:t>
            </a:r>
          </a:p>
          <a:p>
            <a:endParaRPr lang="en-US" sz="600" dirty="0" smtClean="0">
              <a:solidFill>
                <a:srgbClr val="0000FF"/>
              </a:solidFill>
            </a:endParaRPr>
          </a:p>
          <a:p>
            <a:r>
              <a:rPr lang="en-US" sz="2800" b="1" dirty="0" smtClean="0">
                <a:solidFill>
                  <a:srgbClr val="0000FF"/>
                </a:solidFill>
              </a:rPr>
              <a:t>Headquarters – </a:t>
            </a:r>
            <a:r>
              <a:rPr lang="en-US" sz="2800" dirty="0" smtClean="0">
                <a:solidFill>
                  <a:srgbClr val="0000FF"/>
                </a:solidFill>
              </a:rPr>
              <a:t>Oakbrook, IL</a:t>
            </a:r>
          </a:p>
          <a:p>
            <a:pPr>
              <a:buNone/>
            </a:pPr>
            <a:endParaRPr lang="en-US" sz="600" dirty="0" smtClean="0">
              <a:solidFill>
                <a:srgbClr val="0000FF"/>
              </a:solidFill>
            </a:endParaRPr>
          </a:p>
          <a:p>
            <a:r>
              <a:rPr lang="en-US" sz="2800" b="1" dirty="0" smtClean="0">
                <a:solidFill>
                  <a:srgbClr val="0000FF"/>
                </a:solidFill>
              </a:rPr>
              <a:t>Annual International Convention</a:t>
            </a:r>
            <a:endParaRPr lang="en-US" sz="2800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2800" dirty="0" smtClean="0">
                <a:solidFill>
                  <a:srgbClr val="0000FF"/>
                </a:solidFill>
              </a:rPr>
              <a:t>	Late June or July of each year</a:t>
            </a:r>
          </a:p>
          <a:p>
            <a:pPr>
              <a:buNone/>
            </a:pPr>
            <a:endParaRPr lang="en-US" sz="600" dirty="0" smtClean="0">
              <a:solidFill>
                <a:srgbClr val="0000FF"/>
              </a:solidFill>
            </a:endParaRPr>
          </a:p>
          <a:p>
            <a:r>
              <a:rPr lang="en-US" sz="2800" b="1" dirty="0" smtClean="0">
                <a:solidFill>
                  <a:srgbClr val="0000FF"/>
                </a:solidFill>
              </a:rPr>
              <a:t>USA-Canada Forum </a:t>
            </a:r>
            <a:r>
              <a:rPr lang="en-US" sz="2800" dirty="0" smtClean="0">
                <a:solidFill>
                  <a:srgbClr val="0000FF"/>
                </a:solidFill>
              </a:rPr>
              <a:t>– September</a:t>
            </a:r>
          </a:p>
          <a:p>
            <a:pPr algn="ctr"/>
            <a:endParaRPr lang="en-US" sz="2800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71" y="233991"/>
            <a:ext cx="1156377" cy="1092134"/>
          </a:xfrm>
          <a:prstGeom prst="rect">
            <a:avLst/>
          </a:prstGeom>
        </p:spPr>
      </p:pic>
      <p:pic>
        <p:nvPicPr>
          <p:cNvPr id="6" name="Picture 5" descr="GL1_055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5850" y="4407554"/>
            <a:ext cx="2753665" cy="2057600"/>
          </a:xfrm>
          <a:prstGeom prst="rect">
            <a:avLst/>
          </a:prstGeom>
          <a:effectLst>
            <a:outerShdw blurRad="50800" dist="1143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71" y="80055"/>
            <a:ext cx="8717833" cy="858143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   Lions Clubs International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171" y="758605"/>
            <a:ext cx="8717833" cy="5924617"/>
          </a:xfrm>
        </p:spPr>
        <p:txBody>
          <a:bodyPr>
            <a:noAutofit/>
          </a:bodyPr>
          <a:lstStyle/>
          <a:p>
            <a:pPr algn="ctr"/>
            <a:endParaRPr lang="en-US" sz="800" dirty="0" smtClean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4400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          Executive Officers</a:t>
            </a:r>
            <a:endParaRPr lang="en-US" sz="4400" dirty="0" smtClean="0">
              <a:solidFill>
                <a:srgbClr val="0000FF"/>
              </a:solidFill>
              <a:effectLst>
                <a:outerShdw blurRad="50800" dist="76200" dir="270000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None/>
            </a:pPr>
            <a:r>
              <a:rPr lang="en-US" sz="1200" dirty="0" smtClean="0">
                <a:solidFill>
                  <a:srgbClr val="0000FF"/>
                </a:solidFill>
              </a:rPr>
              <a:t>							</a:t>
            </a:r>
          </a:p>
          <a:p>
            <a:pPr>
              <a:buNone/>
            </a:pPr>
            <a:r>
              <a:rPr lang="en-US" sz="3600" dirty="0" smtClean="0">
                <a:solidFill>
                  <a:srgbClr val="0000FF"/>
                </a:solidFill>
              </a:rPr>
              <a:t>						    </a:t>
            </a:r>
            <a:r>
              <a:rPr lang="en-US" sz="3600" b="1" dirty="0" smtClean="0">
                <a:solidFill>
                  <a:srgbClr val="0000FF"/>
                </a:solidFill>
              </a:rPr>
              <a:t>President  - Joe Preston</a:t>
            </a:r>
          </a:p>
          <a:p>
            <a:pPr>
              <a:buNone/>
            </a:pPr>
            <a:r>
              <a:rPr lang="en-US" sz="3600" b="1" dirty="0" smtClean="0">
                <a:solidFill>
                  <a:srgbClr val="0000FF"/>
                </a:solidFill>
              </a:rPr>
              <a:t>								    from Arizona</a:t>
            </a:r>
          </a:p>
          <a:p>
            <a:pPr>
              <a:buNone/>
            </a:pPr>
            <a:r>
              <a:rPr lang="en-US" sz="3600" b="1" dirty="0">
                <a:solidFill>
                  <a:srgbClr val="0000FF"/>
                </a:solidFill>
              </a:rPr>
              <a:t>	</a:t>
            </a:r>
            <a:r>
              <a:rPr lang="en-US" sz="3600" b="1" dirty="0" smtClean="0">
                <a:solidFill>
                  <a:srgbClr val="0000FF"/>
                </a:solidFill>
              </a:rPr>
              <a:t>					    “</a:t>
            </a:r>
            <a:r>
              <a:rPr lang="en-US" sz="3600" b="1" i="1" dirty="0" smtClean="0">
                <a:solidFill>
                  <a:srgbClr val="0000FF"/>
                </a:solidFill>
              </a:rPr>
              <a:t>Strengthen the Pride”</a:t>
            </a:r>
            <a:endParaRPr lang="en-US" sz="3600" b="1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en-US" sz="1200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3600" b="1" dirty="0" smtClean="0">
                <a:solidFill>
                  <a:srgbClr val="0000FF"/>
                </a:solidFill>
              </a:rPr>
              <a:t>1st Vice President </a:t>
            </a:r>
            <a:r>
              <a:rPr lang="en-US" sz="3600" dirty="0" smtClean="0">
                <a:solidFill>
                  <a:srgbClr val="0000FF"/>
                </a:solidFill>
              </a:rPr>
              <a:t>– </a:t>
            </a:r>
            <a:r>
              <a:rPr lang="en-US" sz="3600" dirty="0">
                <a:solidFill>
                  <a:srgbClr val="0000FF"/>
                </a:solidFill>
              </a:rPr>
              <a:t>Dr. Jitsuhiro </a:t>
            </a:r>
            <a:r>
              <a:rPr lang="en-US" sz="3600" dirty="0" smtClean="0">
                <a:solidFill>
                  <a:srgbClr val="0000FF"/>
                </a:solidFill>
              </a:rPr>
              <a:t>Yamada</a:t>
            </a:r>
          </a:p>
          <a:p>
            <a:pPr>
              <a:buNone/>
            </a:pPr>
            <a:r>
              <a:rPr lang="en-US" sz="3600" b="1" dirty="0" smtClean="0">
                <a:solidFill>
                  <a:srgbClr val="0000FF"/>
                </a:solidFill>
              </a:rPr>
              <a:t>2nd Vice President </a:t>
            </a:r>
            <a:r>
              <a:rPr lang="en-US" sz="3600" dirty="0" smtClean="0">
                <a:solidFill>
                  <a:srgbClr val="0000FF"/>
                </a:solidFill>
              </a:rPr>
              <a:t>– Robert Corlew</a:t>
            </a:r>
          </a:p>
          <a:p>
            <a:pPr>
              <a:buNone/>
            </a:pPr>
            <a:r>
              <a:rPr lang="en-US" sz="3600" b="1" dirty="0" smtClean="0">
                <a:solidFill>
                  <a:srgbClr val="0000FF"/>
                </a:solidFill>
              </a:rPr>
              <a:t>Immediate Past President</a:t>
            </a:r>
            <a:r>
              <a:rPr lang="en-US" sz="3600" dirty="0" smtClean="0">
                <a:solidFill>
                  <a:srgbClr val="0000FF"/>
                </a:solidFill>
              </a:rPr>
              <a:t>, Serves as Chairperson of LCIF – Barry Palmer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1" y="157023"/>
            <a:ext cx="1156377" cy="1092134"/>
          </a:xfrm>
          <a:prstGeom prst="rect">
            <a:avLst/>
          </a:prstGeom>
        </p:spPr>
      </p:pic>
      <p:pic>
        <p:nvPicPr>
          <p:cNvPr id="4" name="Picture 3" descr="preston_col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32" y="1620383"/>
            <a:ext cx="2002347" cy="2522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71" y="405536"/>
            <a:ext cx="8717833" cy="775423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</a:rPr>
              <a:t>CENTENNIAL SERVICE CHALLENGE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43690"/>
            <a:ext cx="8573911" cy="594772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600" b="1" dirty="0" smtClean="0">
              <a:solidFill>
                <a:srgbClr val="FF0000"/>
              </a:solidFill>
              <a:latin typeface="Arial Rounded MT Bold"/>
              <a:cs typeface="Arial Rounded MT Bold"/>
            </a:endParaRP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100 Million Acts of Service for </a:t>
            </a:r>
          </a:p>
          <a:p>
            <a:pPr marL="0" indent="0" algn="ctr"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100</a:t>
            </a:r>
            <a:r>
              <a:rPr lang="en-US" sz="4000" b="1" baseline="30000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th</a:t>
            </a:r>
            <a:r>
              <a:rPr lang="en-US" sz="4000" b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 Anniversary of Lions</a:t>
            </a:r>
          </a:p>
          <a:p>
            <a:pPr marL="0" indent="0"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										</a:t>
            </a:r>
            <a:r>
              <a:rPr lang="en-US" b="1" dirty="0">
                <a:solidFill>
                  <a:srgbClr val="10253F"/>
                </a:solidFill>
              </a:rPr>
              <a:t>- </a:t>
            </a:r>
            <a:r>
              <a:rPr lang="en-US" b="1" dirty="0" smtClean="0">
                <a:solidFill>
                  <a:srgbClr val="10253F"/>
                </a:solidFill>
              </a:rPr>
              <a:t>Engaging </a:t>
            </a:r>
            <a:r>
              <a:rPr lang="en-US" b="1" dirty="0">
                <a:solidFill>
                  <a:srgbClr val="10253F"/>
                </a:solidFill>
              </a:rPr>
              <a:t>Our Youth </a:t>
            </a:r>
            <a:endParaRPr lang="en-US" b="1" dirty="0" smtClean="0">
              <a:solidFill>
                <a:srgbClr val="10253F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10253F"/>
                </a:solidFill>
              </a:rPr>
              <a:t>	</a:t>
            </a:r>
            <a:r>
              <a:rPr lang="en-US" b="1" dirty="0" smtClean="0">
                <a:solidFill>
                  <a:srgbClr val="10253F"/>
                </a:solidFill>
              </a:rPr>
              <a:t>									- Sharing </a:t>
            </a:r>
            <a:r>
              <a:rPr lang="en-US" b="1" dirty="0">
                <a:solidFill>
                  <a:srgbClr val="10253F"/>
                </a:solidFill>
              </a:rPr>
              <a:t>the Vision </a:t>
            </a:r>
            <a:r>
              <a:rPr lang="en-US" b="1" dirty="0" smtClean="0">
                <a:solidFill>
                  <a:srgbClr val="10253F"/>
                </a:solidFill>
                <a:latin typeface="Arial Rounded MT Bold"/>
                <a:cs typeface="Arial Rounded MT Bold"/>
              </a:rPr>
              <a:t>	</a:t>
            </a:r>
          </a:p>
          <a:p>
            <a:pPr marL="0" indent="0">
              <a:buNone/>
            </a:pPr>
            <a:r>
              <a:rPr lang="en-US" b="1" dirty="0">
                <a:solidFill>
                  <a:srgbClr val="10253F"/>
                </a:solidFill>
                <a:latin typeface="Arial Rounded MT Bold"/>
                <a:cs typeface="Arial Rounded MT Bold"/>
              </a:rPr>
              <a:t>	</a:t>
            </a:r>
            <a:r>
              <a:rPr lang="en-US" b="1" dirty="0" smtClean="0">
                <a:solidFill>
                  <a:srgbClr val="10253F"/>
                </a:solidFill>
                <a:latin typeface="Arial Rounded MT Bold"/>
                <a:cs typeface="Arial Rounded MT Bold"/>
              </a:rPr>
              <a:t>									</a:t>
            </a:r>
            <a:r>
              <a:rPr lang="en-US" b="1" dirty="0">
                <a:solidFill>
                  <a:srgbClr val="10253F"/>
                </a:solidFill>
              </a:rPr>
              <a:t>- </a:t>
            </a:r>
            <a:r>
              <a:rPr lang="en-US" b="1" dirty="0" smtClean="0">
                <a:solidFill>
                  <a:srgbClr val="10253F"/>
                </a:solidFill>
              </a:rPr>
              <a:t>Relieving </a:t>
            </a:r>
            <a:r>
              <a:rPr lang="en-US" b="1" dirty="0">
                <a:solidFill>
                  <a:srgbClr val="10253F"/>
                </a:solidFill>
              </a:rPr>
              <a:t>the </a:t>
            </a:r>
            <a:r>
              <a:rPr lang="en-US" b="1" dirty="0" smtClean="0">
                <a:solidFill>
                  <a:srgbClr val="10253F"/>
                </a:solidFill>
              </a:rPr>
              <a:t>Hunger</a:t>
            </a:r>
          </a:p>
          <a:p>
            <a:pPr marL="0" indent="0">
              <a:buNone/>
            </a:pPr>
            <a:r>
              <a:rPr lang="en-US" b="1" dirty="0">
                <a:solidFill>
                  <a:srgbClr val="10253F"/>
                </a:solidFill>
              </a:rPr>
              <a:t>	</a:t>
            </a:r>
            <a:r>
              <a:rPr lang="en-US" b="1" dirty="0" smtClean="0">
                <a:solidFill>
                  <a:srgbClr val="10253F"/>
                </a:solidFill>
              </a:rPr>
              <a:t>									- Protecting Our</a:t>
            </a:r>
          </a:p>
          <a:p>
            <a:pPr marL="0" indent="0">
              <a:buNone/>
            </a:pPr>
            <a:r>
              <a:rPr lang="en-US" b="1" dirty="0">
                <a:solidFill>
                  <a:srgbClr val="10253F"/>
                </a:solidFill>
              </a:rPr>
              <a:t>	</a:t>
            </a:r>
            <a:r>
              <a:rPr lang="en-US" b="1" dirty="0" smtClean="0">
                <a:solidFill>
                  <a:srgbClr val="10253F"/>
                </a:solidFill>
              </a:rPr>
              <a:t>									  Environment </a:t>
            </a:r>
            <a:r>
              <a:rPr lang="en-US" b="1" dirty="0" smtClean="0">
                <a:solidFill>
                  <a:srgbClr val="10253F"/>
                </a:solidFill>
                <a:latin typeface="Arial Rounded MT Bold"/>
                <a:cs typeface="Arial Rounded MT Bold"/>
              </a:rPr>
              <a:t>	</a:t>
            </a:r>
          </a:p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  <a:latin typeface="Arial Rounded MT Bold"/>
                <a:cs typeface="Arial Rounded MT Bold"/>
              </a:rPr>
              <a:t>	</a:t>
            </a:r>
            <a:r>
              <a:rPr lang="en-US" sz="4000" b="1" dirty="0" smtClean="0">
                <a:solidFill>
                  <a:srgbClr val="FF0000"/>
                </a:solidFill>
                <a:latin typeface="Arial Rounded MT Bold"/>
                <a:cs typeface="Arial Rounded MT Bold"/>
              </a:rPr>
              <a:t>													</a:t>
            </a:r>
            <a:endParaRPr lang="en-US" sz="4000" b="1" dirty="0">
              <a:solidFill>
                <a:srgbClr val="FF0000"/>
              </a:solidFill>
              <a:latin typeface="Arial Rounded MT Bold"/>
              <a:cs typeface="Arial Rounded MT Bold"/>
            </a:endParaRPr>
          </a:p>
        </p:txBody>
      </p:sp>
      <p:pic>
        <p:nvPicPr>
          <p:cNvPr id="4" name="Picture 3" descr="Centennial Service CHallenge Pie Char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5" y="3060868"/>
            <a:ext cx="4604732" cy="3525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227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71" y="233991"/>
            <a:ext cx="8717833" cy="858143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   Lions Clubs International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671" y="838200"/>
            <a:ext cx="8717833" cy="578580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			</a:t>
            </a:r>
          </a:p>
          <a:p>
            <a:r>
              <a:rPr lang="en-US" sz="3600" b="1" dirty="0" smtClean="0">
                <a:solidFill>
                  <a:srgbClr val="0000FF"/>
                </a:solidFill>
              </a:rPr>
              <a:t>International Directors</a:t>
            </a:r>
            <a:endParaRPr lang="en-US" sz="3600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3600" dirty="0" smtClean="0">
                <a:solidFill>
                  <a:srgbClr val="0000FF"/>
                </a:solidFill>
              </a:rPr>
              <a:t>	</a:t>
            </a:r>
            <a:r>
              <a:rPr lang="en-US" dirty="0" smtClean="0">
                <a:solidFill>
                  <a:srgbClr val="0000FF"/>
                </a:solidFill>
              </a:rPr>
              <a:t>14 Directors in the United States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	20 Directors outside United States</a:t>
            </a:r>
          </a:p>
          <a:p>
            <a:pPr>
              <a:buNone/>
            </a:pPr>
            <a:r>
              <a:rPr lang="en-US" dirty="0" smtClean="0">
                <a:solidFill>
                  <a:srgbClr val="0000FF"/>
                </a:solidFill>
              </a:rPr>
              <a:t>	(Each year one-half of directors are elected for a 2-year term)</a:t>
            </a:r>
          </a:p>
          <a:p>
            <a:r>
              <a:rPr lang="en-US" sz="3600" b="1" dirty="0" smtClean="0">
                <a:solidFill>
                  <a:srgbClr val="0000FF"/>
                </a:solidFill>
              </a:rPr>
              <a:t>Official Colors</a:t>
            </a:r>
            <a:r>
              <a:rPr lang="en-US" sz="3600" dirty="0" smtClean="0">
                <a:solidFill>
                  <a:srgbClr val="0000FF"/>
                </a:solidFill>
              </a:rPr>
              <a:t> – Purple and gold</a:t>
            </a:r>
          </a:p>
          <a:p>
            <a:r>
              <a:rPr lang="en-US" sz="3600" b="1" dirty="0" smtClean="0">
                <a:solidFill>
                  <a:srgbClr val="0000FF"/>
                </a:solidFill>
              </a:rPr>
              <a:t>World’s largest </a:t>
            </a:r>
            <a:r>
              <a:rPr lang="en-US" sz="3600" dirty="0" smtClean="0">
                <a:solidFill>
                  <a:srgbClr val="0000FF"/>
                </a:solidFill>
              </a:rPr>
              <a:t>non-profit service club organization</a:t>
            </a:r>
          </a:p>
          <a:p>
            <a:endParaRPr lang="en-US" sz="3600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1" y="233991"/>
            <a:ext cx="1156377" cy="1092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71" y="1"/>
            <a:ext cx="8717833" cy="876299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   Lions Clubs International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71" y="876300"/>
            <a:ext cx="8920329" cy="59817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dirty="0" smtClean="0">
                <a:solidFill>
                  <a:srgbClr val="0000FF"/>
                </a:solidFill>
              </a:rPr>
              <a:t>THE BENEFITS OF LIONS CLUBS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Unparalleled satisfaction of helping those in need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Making a difference in your community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Having an impact on those in need worldwide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Developing leadership skills  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Enhancing communication skills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Utilizing planning and organizational skills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Working hands-on to meet the community needs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Meeting new people – from your community and abroad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Opportunities to network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Opportunities to travel</a:t>
            </a:r>
          </a:p>
          <a:p>
            <a:endParaRPr lang="en-US" sz="3600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1" y="132391"/>
            <a:ext cx="1156377" cy="1092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71" y="1"/>
            <a:ext cx="8717833" cy="876299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   Lions Clubs International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71" y="876300"/>
            <a:ext cx="8920329" cy="59817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4000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Leo Clubs Worldwide</a:t>
            </a:r>
            <a:endParaRPr lang="en-US" sz="4000" dirty="0" smtClean="0">
              <a:solidFill>
                <a:srgbClr val="0000FF"/>
              </a:solidFill>
              <a:effectLst>
                <a:outerShdw blurRad="50800" dist="762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0"/>
            <a:r>
              <a:rPr lang="en-US" sz="3600" dirty="0" smtClean="0">
                <a:solidFill>
                  <a:srgbClr val="0000FF"/>
                </a:solidFill>
              </a:rPr>
              <a:t>144,000 Leos			5,738 Clubs</a:t>
            </a:r>
          </a:p>
          <a:p>
            <a:r>
              <a:rPr lang="en-US" sz="3600" dirty="0" smtClean="0">
                <a:solidFill>
                  <a:srgbClr val="0000FF"/>
                </a:solidFill>
              </a:rPr>
              <a:t>115 Districts			    142 Countries</a:t>
            </a:r>
          </a:p>
          <a:p>
            <a:pPr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4000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LCI Communications</a:t>
            </a:r>
            <a:endParaRPr lang="en-US" sz="4000" dirty="0" smtClean="0">
              <a:solidFill>
                <a:srgbClr val="0000FF"/>
              </a:solidFill>
              <a:effectLst>
                <a:outerShdw blurRad="50800" dist="76200" dir="2700000">
                  <a:srgbClr val="000000">
                    <a:alpha val="43000"/>
                  </a:srgbClr>
                </a:outerShdw>
              </a:effectLst>
            </a:endParaRPr>
          </a:p>
          <a:p>
            <a:pPr lvl="0"/>
            <a:r>
              <a:rPr lang="en-US" sz="3600" dirty="0" smtClean="0">
                <a:solidFill>
                  <a:srgbClr val="0000FF"/>
                </a:solidFill>
              </a:rPr>
              <a:t>LION Magazine</a:t>
            </a:r>
          </a:p>
          <a:p>
            <a:pPr lvl="0"/>
            <a:r>
              <a:rPr lang="en-US" sz="3600" dirty="0" smtClean="0">
                <a:solidFill>
                  <a:srgbClr val="0000FF"/>
                </a:solidFill>
              </a:rPr>
              <a:t>Website - lionsclubs.org</a:t>
            </a:r>
          </a:p>
          <a:p>
            <a:pPr>
              <a:buNone/>
            </a:pP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1" y="132391"/>
            <a:ext cx="1156377" cy="1092134"/>
          </a:xfrm>
          <a:prstGeom prst="rect">
            <a:avLst/>
          </a:prstGeom>
        </p:spPr>
      </p:pic>
      <p:pic>
        <p:nvPicPr>
          <p:cNvPr id="5" name="Picture 4" descr="LION magazin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2353" y="4254500"/>
            <a:ext cx="1554351" cy="2044700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 descr="LION Seattle Cover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5103" y="4254500"/>
            <a:ext cx="1530685" cy="2044700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71" y="132391"/>
            <a:ext cx="8717833" cy="909009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LCI HISTORY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71" y="1224524"/>
            <a:ext cx="8920329" cy="5633475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en-US" sz="4000" dirty="0" smtClean="0">
              <a:solidFill>
                <a:srgbClr val="0000FF"/>
              </a:solidFill>
              <a:effectLst>
                <a:outerShdw blurRad="50800" dist="76200" dir="270000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None/>
            </a:pP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12" y="201095"/>
            <a:ext cx="962480" cy="909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3670" y="1270241"/>
            <a:ext cx="660584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Beginning in 1917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0000FF"/>
                </a:solidFill>
              </a:rPr>
              <a:t>Melvin Jones, a 38-year-old Chicago business leader, asked a simple and world-changing question – what if people put their talents to work improving their communities? 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1920: Going International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Canada, then Mexico  -- In 1950s-60s in Europe, Asia, Africa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1925: Eradicating Blindness </a:t>
            </a:r>
            <a:r>
              <a:rPr lang="en-US" sz="2800" b="1" dirty="0" smtClean="0"/>
              <a:t> 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Helen Keller – Asked Lions to become “Knights of the Blind in the crusade against darkness.”</a:t>
            </a:r>
            <a:endParaRPr lang="en-US" dirty="0" smtClean="0"/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829516" y="3928240"/>
            <a:ext cx="2048488" cy="2453280"/>
          </a:xfrm>
          <a:prstGeom prst="rect">
            <a:avLst/>
          </a:prstGeom>
          <a:solidFill>
            <a:srgbClr val="0000FF"/>
          </a:solidFill>
          <a:effectLst>
            <a:outerShdw blurRad="40000" dist="111887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829516" y="983675"/>
            <a:ext cx="2048488" cy="2560782"/>
          </a:xfrm>
          <a:prstGeom prst="rect">
            <a:avLst/>
          </a:prstGeom>
          <a:solidFill>
            <a:srgbClr val="0000FF"/>
          </a:solidFill>
          <a:effectLst>
            <a:outerShdw blurRad="40000" dist="111887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417" y="1120104"/>
            <a:ext cx="1817024" cy="22803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1417" y="4076984"/>
            <a:ext cx="1817024" cy="21557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04997" y="3507544"/>
            <a:ext cx="192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Melvin Jones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41854" y="6381520"/>
            <a:ext cx="203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Helen Keller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171" y="132391"/>
            <a:ext cx="8717833" cy="909009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LCI HISTORY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71" y="1224524"/>
            <a:ext cx="8920329" cy="5633475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en-US" sz="4000" dirty="0" smtClean="0">
              <a:solidFill>
                <a:srgbClr val="0000FF"/>
              </a:solidFill>
              <a:effectLst>
                <a:outerShdw blurRad="50800" dist="76200" dir="270000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None/>
            </a:pP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12" y="201095"/>
            <a:ext cx="962480" cy="909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3670" y="1041400"/>
            <a:ext cx="8920330" cy="7355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1945: United Nations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Assisted in the drafting of the UN Charter – continuing close relationship</a:t>
            </a:r>
          </a:p>
          <a:p>
            <a:endParaRPr lang="en-US" sz="1400" b="1" dirty="0" smtClean="0"/>
          </a:p>
          <a:p>
            <a:r>
              <a:rPr lang="en-US" sz="2800" b="1" dirty="0" smtClean="0">
                <a:solidFill>
                  <a:srgbClr val="FF0000"/>
                </a:solidFill>
              </a:rPr>
              <a:t>1957: Organizing Youth Programs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Created the Leo Program.</a:t>
            </a:r>
          </a:p>
          <a:p>
            <a:endParaRPr lang="en-US" sz="1400" b="1" dirty="0" smtClean="0">
              <a:solidFill>
                <a:srgbClr val="0000FF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1968: Establishing Our Foundation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Large scale local and global humanitarian projects</a:t>
            </a:r>
          </a:p>
          <a:p>
            <a:endParaRPr lang="en-US" sz="1400" b="1" dirty="0" smtClean="0">
              <a:solidFill>
                <a:srgbClr val="0000FF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1990: Launching SightFirst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Raised more than $346 million </a:t>
            </a:r>
          </a:p>
          <a:p>
            <a:endParaRPr lang="en-US" sz="1400" dirty="0" smtClean="0">
              <a:solidFill>
                <a:srgbClr val="0000FF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Today: Extending Our Reach</a:t>
            </a:r>
            <a:endParaRPr lang="en-US" sz="2800" dirty="0" smtClean="0">
              <a:solidFill>
                <a:srgbClr val="FF0000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Our international network has grown to include more than 200 countries and geographic areas. </a:t>
            </a:r>
            <a:endParaRPr lang="en-US" sz="2400" u="sng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2" name="Picture 11" descr="LeoLogo_alphas_color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188" y="2054527"/>
            <a:ext cx="1751723" cy="1894703"/>
          </a:xfrm>
          <a:prstGeom prst="rect">
            <a:avLst/>
          </a:prstGeom>
          <a:effectLst>
            <a:outerShdw blurRad="50800" dist="114300" dir="2700000">
              <a:srgbClr val="000000">
                <a:alpha val="43000"/>
              </a:srgbClr>
            </a:outerShdw>
          </a:effectLst>
        </p:spPr>
      </p:pic>
      <p:pic>
        <p:nvPicPr>
          <p:cNvPr id="19" name="Picture 18" descr="SightFirst Congenital Blindness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8811" y="4212957"/>
            <a:ext cx="2181672" cy="1605953"/>
          </a:xfrm>
          <a:prstGeom prst="rect">
            <a:avLst/>
          </a:prstGeom>
          <a:effectLst>
            <a:outerShdw blurRad="50800" dist="1143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2187"/>
            <a:ext cx="9143999" cy="909009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   Lions Clubs International  Foundation (LCIF)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71" y="1468724"/>
            <a:ext cx="8920329" cy="542775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Melvin Jones Fellowship </a:t>
            </a:r>
          </a:p>
          <a:p>
            <a:pPr>
              <a:buNone/>
            </a:pPr>
            <a:r>
              <a:rPr lang="en-US" sz="2800" dirty="0" smtClean="0">
                <a:solidFill>
                  <a:srgbClr val="0000FF"/>
                </a:solidFill>
              </a:rPr>
              <a:t>Highest form of recognition – Money goes to LCIF.</a:t>
            </a:r>
          </a:p>
          <a:p>
            <a:pPr>
              <a:buNone/>
            </a:pPr>
            <a:endParaRPr lang="en-US" sz="1800" b="1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LCIF is charitable arm of LCI.</a:t>
            </a:r>
          </a:p>
          <a:p>
            <a:pPr>
              <a:buNone/>
            </a:pPr>
            <a:endParaRPr lang="en-US" sz="1800" b="1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Supports areas of service:</a:t>
            </a:r>
          </a:p>
          <a:p>
            <a:r>
              <a:rPr lang="en-US" sz="2800" b="1" dirty="0" smtClean="0">
                <a:solidFill>
                  <a:srgbClr val="0000FF"/>
                </a:solidFill>
              </a:rPr>
              <a:t>Preserving Sight						</a:t>
            </a:r>
          </a:p>
          <a:p>
            <a:r>
              <a:rPr lang="en-US" sz="2800" b="1" dirty="0" smtClean="0">
                <a:solidFill>
                  <a:srgbClr val="0000FF"/>
                </a:solidFill>
              </a:rPr>
              <a:t>Serving Youth					</a:t>
            </a:r>
          </a:p>
          <a:p>
            <a:r>
              <a:rPr lang="en-US" sz="2800" b="1" dirty="0" smtClean="0">
                <a:solidFill>
                  <a:srgbClr val="0000FF"/>
                </a:solidFill>
              </a:rPr>
              <a:t>Disaster Relief					</a:t>
            </a:r>
          </a:p>
          <a:p>
            <a:pPr lvl="0"/>
            <a:r>
              <a:rPr lang="en-US" sz="2800" b="1" dirty="0" smtClean="0">
                <a:solidFill>
                  <a:srgbClr val="0000FF"/>
                </a:solidFill>
              </a:rPr>
              <a:t>Humanitarian Efforts</a:t>
            </a:r>
          </a:p>
          <a:p>
            <a:pPr>
              <a:buNone/>
            </a:pPr>
            <a:endParaRPr lang="en-US" sz="1800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9" name="Picture 8" descr="Tsunami Road copy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028" y="2583248"/>
            <a:ext cx="3116414" cy="2077609"/>
          </a:xfrm>
          <a:prstGeom prst="rect">
            <a:avLst/>
          </a:prstGeom>
          <a:effectLst>
            <a:outerShdw blurRad="50800" dist="38100" dir="2700000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195" y="189360"/>
            <a:ext cx="1156377" cy="1092134"/>
          </a:xfrm>
          <a:prstGeom prst="rect">
            <a:avLst/>
          </a:prstGeom>
        </p:spPr>
      </p:pic>
      <p:pic>
        <p:nvPicPr>
          <p:cNvPr id="4" name="Picture 3" descr="blog-lions-disaster-relief-ok-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028" y="4840449"/>
            <a:ext cx="3116414" cy="1752983"/>
          </a:xfrm>
          <a:prstGeom prst="rect">
            <a:avLst/>
          </a:prstGeom>
          <a:ln>
            <a:noFill/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2391"/>
            <a:ext cx="9143999" cy="909009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   LCIF By the Numbers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71" y="938238"/>
            <a:ext cx="8920329" cy="5954088"/>
          </a:xfrm>
        </p:spPr>
        <p:txBody>
          <a:bodyPr>
            <a:noAutofit/>
          </a:bodyPr>
          <a:lstStyle/>
          <a:p>
            <a:pPr lvl="0"/>
            <a:r>
              <a:rPr lang="en-US" dirty="0" smtClean="0">
                <a:solidFill>
                  <a:srgbClr val="0000FF"/>
                </a:solidFill>
              </a:rPr>
              <a:t>$415,000,000 raised for </a:t>
            </a:r>
          </a:p>
          <a:p>
            <a:pPr lvl="0">
              <a:buNone/>
            </a:pPr>
            <a:r>
              <a:rPr lang="en-US" dirty="0" smtClean="0">
                <a:solidFill>
                  <a:srgbClr val="0000FF"/>
                </a:solidFill>
              </a:rPr>
              <a:t>	Sight First, which has saved </a:t>
            </a:r>
          </a:p>
          <a:p>
            <a:pPr lvl="0">
              <a:buNone/>
            </a:pPr>
            <a:r>
              <a:rPr lang="en-US" dirty="0" smtClean="0">
                <a:solidFill>
                  <a:srgbClr val="0000FF"/>
                </a:solidFill>
              </a:rPr>
              <a:t>	the sight of millions of </a:t>
            </a:r>
          </a:p>
          <a:p>
            <a:pPr lvl="0">
              <a:buNone/>
            </a:pPr>
            <a:r>
              <a:rPr lang="en-US" dirty="0" smtClean="0">
                <a:solidFill>
                  <a:srgbClr val="0000FF"/>
                </a:solidFill>
              </a:rPr>
              <a:t>	people worldwide.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8,000,000 cataract surgeries </a:t>
            </a:r>
          </a:p>
          <a:p>
            <a:pPr lvl="0">
              <a:buNone/>
            </a:pPr>
            <a:r>
              <a:rPr lang="en-US" dirty="0" smtClean="0">
                <a:solidFill>
                  <a:srgbClr val="0000FF"/>
                </a:solidFill>
              </a:rPr>
              <a:t>	performed through SightFirst.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$100,000,000 given in last 10 years </a:t>
            </a:r>
          </a:p>
          <a:p>
            <a:pPr lvl="0">
              <a:buNone/>
            </a:pPr>
            <a:r>
              <a:rPr lang="en-US" dirty="0" smtClean="0">
                <a:solidFill>
                  <a:srgbClr val="0000FF"/>
                </a:solidFill>
              </a:rPr>
              <a:t>	for disaster relief.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120 million children served by </a:t>
            </a:r>
          </a:p>
          <a:p>
            <a:pPr lvl="0">
              <a:buNone/>
            </a:pPr>
            <a:r>
              <a:rPr lang="en-US" dirty="0" smtClean="0">
                <a:solidFill>
                  <a:srgbClr val="0000FF"/>
                </a:solidFill>
              </a:rPr>
              <a:t>	Lions Needs-Based Eye Care Center.</a:t>
            </a:r>
          </a:p>
          <a:p>
            <a:pPr>
              <a:buNone/>
            </a:pPr>
            <a:endParaRPr lang="en-US" sz="2800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084" y="132391"/>
            <a:ext cx="977605" cy="923294"/>
          </a:xfrm>
          <a:prstGeom prst="rect">
            <a:avLst/>
          </a:prstGeom>
        </p:spPr>
      </p:pic>
      <p:pic>
        <p:nvPicPr>
          <p:cNvPr id="10" name="Picture 9" descr="Disaster Relief copy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103" y="3795713"/>
            <a:ext cx="2500130" cy="2257062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9" name="Picture 8" descr="Eye Treatment copy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8794" y="1577538"/>
            <a:ext cx="3235439" cy="1888190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71737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00FF"/>
                </a:solidFill>
                <a:effectLst>
                  <a:outerShdw blurRad="50800" dist="76200" dir="2700000" algn="br">
                    <a:srgbClr val="000000">
                      <a:alpha val="43000"/>
                    </a:srgbClr>
                  </a:outerShdw>
                </a:effectLst>
              </a:rPr>
              <a:t>THE SPECIAL LIONS MOMENT</a:t>
            </a:r>
            <a:endParaRPr lang="en-US" b="1" dirty="0" smtClean="0">
              <a:solidFill>
                <a:srgbClr val="0000FF"/>
              </a:solidFill>
              <a:effectLst>
                <a:outerShdw blurRad="50800" dist="76200" dir="2700000" algn="br">
                  <a:srgbClr val="000000">
                    <a:alpha val="4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213" y="1246375"/>
            <a:ext cx="8572225" cy="4150662"/>
          </a:xfrm>
        </p:spPr>
        <p:txBody>
          <a:bodyPr>
            <a:noAutofit/>
          </a:bodyPr>
          <a:lstStyle/>
          <a:p>
            <a:r>
              <a:rPr lang="en-US" sz="3800" dirty="0" smtClean="0">
                <a:solidFill>
                  <a:srgbClr val="0000FF"/>
                </a:solidFill>
              </a:rPr>
              <a:t>The more we help others, the more we glow from within.</a:t>
            </a:r>
          </a:p>
          <a:p>
            <a:r>
              <a:rPr lang="en-US" sz="3800" dirty="0" smtClean="0">
                <a:solidFill>
                  <a:srgbClr val="0000FF"/>
                </a:solidFill>
              </a:rPr>
              <a:t>The lump-in-the throat, spine-tingling, misty eyes moments</a:t>
            </a:r>
          </a:p>
          <a:p>
            <a:r>
              <a:rPr lang="en-US" sz="3800" dirty="0" smtClean="0">
                <a:solidFill>
                  <a:srgbClr val="0000FF"/>
                </a:solidFill>
              </a:rPr>
              <a:t>The realization that </a:t>
            </a:r>
          </a:p>
          <a:p>
            <a:pPr lvl="1">
              <a:buNone/>
            </a:pPr>
            <a:r>
              <a:rPr lang="en-US" sz="3800" dirty="0" smtClean="0">
                <a:solidFill>
                  <a:srgbClr val="0000FF"/>
                </a:solidFill>
              </a:rPr>
              <a:t>we have truly made a </a:t>
            </a:r>
          </a:p>
          <a:p>
            <a:pPr lvl="1">
              <a:buNone/>
            </a:pPr>
            <a:r>
              <a:rPr lang="en-US" sz="3800" dirty="0" smtClean="0">
                <a:solidFill>
                  <a:srgbClr val="0000FF"/>
                </a:solidFill>
              </a:rPr>
              <a:t>difference, that we have </a:t>
            </a:r>
          </a:p>
          <a:p>
            <a:pPr lvl="1">
              <a:buNone/>
            </a:pPr>
            <a:r>
              <a:rPr lang="en-US" sz="3800" dirty="0" smtClean="0">
                <a:solidFill>
                  <a:srgbClr val="0000FF"/>
                </a:solidFill>
              </a:rPr>
              <a:t>touched people’s lives</a:t>
            </a:r>
          </a:p>
          <a:p>
            <a:endParaRPr lang="en-US" sz="4000" dirty="0"/>
          </a:p>
        </p:txBody>
      </p:sp>
      <p:pic>
        <p:nvPicPr>
          <p:cNvPr id="6" name="Picture 5" descr="IMG_979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2091" y="3982315"/>
            <a:ext cx="3229282" cy="2344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2391"/>
            <a:ext cx="9143999" cy="909009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   LCIF By the Numbers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046" y="1418796"/>
            <a:ext cx="5169947" cy="543920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17,000,000 children screened by Sight for Kids. (plus local club screenings)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350,000 Special Olympics athletes screened by the Lions Opening Eyes Program.</a:t>
            </a:r>
          </a:p>
          <a:p>
            <a:pPr lvl="0"/>
            <a:r>
              <a:rPr lang="en-US" dirty="0" smtClean="0">
                <a:solidFill>
                  <a:srgbClr val="0000FF"/>
                </a:solidFill>
              </a:rPr>
              <a:t>30,000,000 people have had serious vision loss prevented.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2" y="132391"/>
            <a:ext cx="1156377" cy="1092134"/>
          </a:xfrm>
          <a:prstGeom prst="rect">
            <a:avLst/>
          </a:prstGeom>
        </p:spPr>
      </p:pic>
      <p:pic>
        <p:nvPicPr>
          <p:cNvPr id="5" name="Picture 4" descr="Eye Test Child Photo copy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428" y="1224525"/>
            <a:ext cx="2618524" cy="1509289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6" name="Picture 5" descr="special olympics eye screening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4429" y="2816825"/>
            <a:ext cx="2366119" cy="2059400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8" name="Picture 7" descr="vision lcif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4429" y="4954206"/>
            <a:ext cx="2687808" cy="1727876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321"/>
            <a:ext cx="9143999" cy="909009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   LCIF By the Numbers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72" y="1052534"/>
            <a:ext cx="8971127" cy="5633476"/>
          </a:xfrm>
        </p:spPr>
        <p:txBody>
          <a:bodyPr>
            <a:noAutofit/>
          </a:bodyPr>
          <a:lstStyle/>
          <a:p>
            <a:pPr lvl="0"/>
            <a:r>
              <a:rPr lang="en-US" dirty="0" smtClean="0">
                <a:solidFill>
                  <a:srgbClr val="0000FF"/>
                </a:solidFill>
              </a:rPr>
              <a:t> 57 million children </a:t>
            </a:r>
            <a:r>
              <a:rPr lang="en-US" dirty="0">
                <a:solidFill>
                  <a:srgbClr val="0000FF"/>
                </a:solidFill>
              </a:rPr>
              <a:t>(2012) </a:t>
            </a:r>
            <a:endParaRPr lang="en-US" dirty="0" smtClean="0">
              <a:solidFill>
                <a:srgbClr val="0000FF"/>
              </a:solidFill>
            </a:endParaRPr>
          </a:p>
          <a:p>
            <a:pPr marL="0" lvl="0" indent="0">
              <a:buNone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	vaccinated against measles in </a:t>
            </a:r>
          </a:p>
          <a:p>
            <a:pPr marL="0" lvl="0" indent="0">
              <a:buNone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	Ethiopia, Madagascar, Mali and </a:t>
            </a:r>
          </a:p>
          <a:p>
            <a:pPr marL="0" lvl="0" indent="0">
              <a:buNone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	Nigeria.  Measles is a leading </a:t>
            </a:r>
          </a:p>
          <a:p>
            <a:pPr marL="0" lvl="0" indent="0">
              <a:buNone/>
            </a:pP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   	cause of childhood blindness.  450 kids die per  	day.  Campaign goal: Vaccinate 157 million – wipe 	out measles.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150,000,000 doses of Mectizan have been given     to people in 14 countries to control river blindness.  Lions are wiping out river blindness.</a:t>
            </a:r>
          </a:p>
          <a:p>
            <a:pPr lvl="0"/>
            <a:endParaRPr lang="en-US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rgbClr val="0000FF"/>
              </a:solidFill>
            </a:endParaRPr>
          </a:p>
          <a:p>
            <a:pPr>
              <a:buNone/>
            </a:pP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82" y="92701"/>
            <a:ext cx="1156377" cy="1092134"/>
          </a:xfrm>
          <a:prstGeom prst="rect">
            <a:avLst/>
          </a:prstGeom>
        </p:spPr>
      </p:pic>
      <p:pic>
        <p:nvPicPr>
          <p:cNvPr id="5" name="Picture 4" descr="Measles shots line copy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808" y="922330"/>
            <a:ext cx="2743200" cy="2273300"/>
          </a:xfrm>
          <a:prstGeom prst="rect">
            <a:avLst/>
          </a:prstGeom>
          <a:effectLst>
            <a:outerShdw blurRad="50800" dist="1143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2391"/>
            <a:ext cx="9143999" cy="909009"/>
          </a:xfrm>
          <a:effectLst>
            <a:outerShdw blurRad="50800" dist="76200" dir="270000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 LCIF By the Numbers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71" y="926364"/>
            <a:ext cx="8920329" cy="5633475"/>
          </a:xfrm>
        </p:spPr>
        <p:txBody>
          <a:bodyPr>
            <a:noAutofit/>
          </a:bodyPr>
          <a:lstStyle/>
          <a:p>
            <a:pPr>
              <a:buNone/>
            </a:pPr>
            <a:endParaRPr lang="en-US" sz="800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3600" dirty="0" smtClean="0">
                <a:solidFill>
                  <a:srgbClr val="0000FF"/>
                </a:solidFill>
              </a:rPr>
              <a:t>						 	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76" y="132390"/>
            <a:ext cx="1156377" cy="10921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0077" y="1116672"/>
            <a:ext cx="868301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srgbClr val="0000FF"/>
                </a:solidFill>
              </a:rPr>
              <a:t>• 	100,000,000 people have 	</a:t>
            </a:r>
          </a:p>
          <a:p>
            <a:pPr lvl="0"/>
            <a:r>
              <a:rPr lang="en-US" sz="3200" dirty="0" smtClean="0">
                <a:solidFill>
                  <a:srgbClr val="0000FF"/>
                </a:solidFill>
              </a:rPr>
              <a:t>	been provided with 	</a:t>
            </a:r>
          </a:p>
          <a:p>
            <a:pPr lvl="0"/>
            <a:r>
              <a:rPr lang="en-US" sz="3200" dirty="0" smtClean="0">
                <a:solidFill>
                  <a:srgbClr val="0000FF"/>
                </a:solidFill>
              </a:rPr>
              <a:t>	improved eye care. </a:t>
            </a:r>
          </a:p>
          <a:p>
            <a:pPr lvl="0"/>
            <a:r>
              <a:rPr lang="en-US" sz="3200" dirty="0" smtClean="0">
                <a:solidFill>
                  <a:srgbClr val="0000FF"/>
                </a:solidFill>
              </a:rPr>
              <a:t>•	650,000 eye care 	</a:t>
            </a:r>
          </a:p>
          <a:p>
            <a:pPr lvl="0"/>
            <a:r>
              <a:rPr lang="en-US" sz="3200" dirty="0" smtClean="0">
                <a:solidFill>
                  <a:srgbClr val="0000FF"/>
                </a:solidFill>
              </a:rPr>
              <a:t>	professionals have been 	</a:t>
            </a:r>
          </a:p>
          <a:p>
            <a:pPr lvl="0"/>
            <a:r>
              <a:rPr lang="en-US" sz="3200" dirty="0" smtClean="0">
                <a:solidFill>
                  <a:srgbClr val="0000FF"/>
                </a:solidFill>
              </a:rPr>
              <a:t>	trained.</a:t>
            </a:r>
          </a:p>
          <a:p>
            <a:pPr lvl="0"/>
            <a:r>
              <a:rPr lang="en-US" sz="3200" dirty="0" smtClean="0">
                <a:solidFill>
                  <a:srgbClr val="0000FF"/>
                </a:solidFill>
              </a:rPr>
              <a:t>•	315 eye hospitals have 	</a:t>
            </a:r>
          </a:p>
          <a:p>
            <a:pPr lvl="0"/>
            <a:r>
              <a:rPr lang="en-US" sz="3200" dirty="0" smtClean="0">
                <a:solidFill>
                  <a:srgbClr val="0000FF"/>
                </a:solidFill>
              </a:rPr>
              <a:t>	been built and thousands </a:t>
            </a:r>
          </a:p>
          <a:p>
            <a:pPr lvl="0"/>
            <a:r>
              <a:rPr lang="en-US" sz="3200" dirty="0">
                <a:solidFill>
                  <a:srgbClr val="0000FF"/>
                </a:solidFill>
              </a:rPr>
              <a:t>	</a:t>
            </a:r>
            <a:r>
              <a:rPr lang="en-US" sz="3200" dirty="0" smtClean="0">
                <a:solidFill>
                  <a:srgbClr val="0000FF"/>
                </a:solidFill>
              </a:rPr>
              <a:t>of 	others upgraded or given </a:t>
            </a:r>
          </a:p>
          <a:p>
            <a:pPr lvl="0"/>
            <a:r>
              <a:rPr lang="en-US" sz="3200" dirty="0">
                <a:solidFill>
                  <a:srgbClr val="0000FF"/>
                </a:solidFill>
              </a:rPr>
              <a:t>	</a:t>
            </a:r>
            <a:r>
              <a:rPr lang="en-US" sz="3200" dirty="0" smtClean="0">
                <a:solidFill>
                  <a:srgbClr val="0000FF"/>
                </a:solidFill>
              </a:rPr>
              <a:t>equipment.</a:t>
            </a:r>
          </a:p>
          <a:p>
            <a:pPr lvl="0"/>
            <a:r>
              <a:rPr lang="en-US" sz="3200" dirty="0" smtClean="0">
                <a:solidFill>
                  <a:srgbClr val="0000FF"/>
                </a:solidFill>
              </a:rPr>
              <a:t>•	120 villages received access to clean water.</a:t>
            </a:r>
          </a:p>
        </p:txBody>
      </p:sp>
      <p:pic>
        <p:nvPicPr>
          <p:cNvPr id="9" name="Picture 8" descr="clean water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600" y="4145953"/>
            <a:ext cx="3322456" cy="1430502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Vision specilists training_2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5600" y="1528131"/>
            <a:ext cx="3322456" cy="2214971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71" y="1224524"/>
            <a:ext cx="8920329" cy="5633475"/>
          </a:xfrm>
        </p:spPr>
        <p:txBody>
          <a:bodyPr>
            <a:noAutofit/>
          </a:bodyPr>
          <a:lstStyle/>
          <a:p>
            <a:pPr>
              <a:buNone/>
            </a:pPr>
            <a:endParaRPr lang="en-US" sz="1800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3600" dirty="0" smtClean="0">
                <a:solidFill>
                  <a:srgbClr val="0000FF"/>
                </a:solidFill>
              </a:rPr>
              <a:t>						 	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4" name="Picture 3" descr="African vision drop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47" y="1"/>
            <a:ext cx="2432506" cy="2038350"/>
          </a:xfrm>
          <a:prstGeom prst="rect">
            <a:avLst/>
          </a:prstGeom>
        </p:spPr>
      </p:pic>
      <p:pic>
        <p:nvPicPr>
          <p:cNvPr id="7" name="Picture 6" descr="Australia Bushfires copy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604" y="5332660"/>
            <a:ext cx="3802824" cy="1584510"/>
          </a:xfrm>
          <a:prstGeom prst="rect">
            <a:avLst/>
          </a:prstGeom>
        </p:spPr>
      </p:pic>
      <p:pic>
        <p:nvPicPr>
          <p:cNvPr id="12" name="Picture 11" descr="Floods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3630854"/>
            <a:ext cx="3969493" cy="1831436"/>
          </a:xfrm>
          <a:prstGeom prst="rect">
            <a:avLst/>
          </a:prstGeom>
        </p:spPr>
      </p:pic>
      <p:pic>
        <p:nvPicPr>
          <p:cNvPr id="13" name="Picture 12" descr="Guide Dog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7314" y="3880223"/>
            <a:ext cx="1155421" cy="1565553"/>
          </a:xfrm>
          <a:prstGeom prst="rect">
            <a:avLst/>
          </a:prstGeom>
        </p:spPr>
      </p:pic>
      <p:pic>
        <p:nvPicPr>
          <p:cNvPr id="16" name="Picture 15" descr="japan_story-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7928" y="3880223"/>
            <a:ext cx="2201387" cy="1653486"/>
          </a:xfrm>
          <a:prstGeom prst="rect">
            <a:avLst/>
          </a:prstGeom>
        </p:spPr>
      </p:pic>
      <p:pic>
        <p:nvPicPr>
          <p:cNvPr id="17" name="Picture 16" descr="Lions Build Homes copy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9687" y="2036152"/>
            <a:ext cx="2541112" cy="1844071"/>
          </a:xfrm>
          <a:prstGeom prst="rect">
            <a:avLst/>
          </a:prstGeom>
        </p:spPr>
      </p:pic>
      <p:pic>
        <p:nvPicPr>
          <p:cNvPr id="19" name="Picture 18" descr="Sichuan Earthquake copy.tif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468" y="2027537"/>
            <a:ext cx="3869154" cy="1612148"/>
          </a:xfrm>
          <a:prstGeom prst="rect">
            <a:avLst/>
          </a:prstGeom>
        </p:spPr>
      </p:pic>
      <p:pic>
        <p:nvPicPr>
          <p:cNvPr id="21" name="Picture 20" descr="Vision Quest copy.tif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77709" y="1717163"/>
            <a:ext cx="2766290" cy="2343662"/>
          </a:xfrm>
          <a:prstGeom prst="rect">
            <a:avLst/>
          </a:prstGeom>
        </p:spPr>
      </p:pic>
      <p:pic>
        <p:nvPicPr>
          <p:cNvPr id="22" name="Picture 21" descr="Water PHoto copy.tif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18988" y="0"/>
            <a:ext cx="2925011" cy="1736725"/>
          </a:xfrm>
          <a:prstGeom prst="rect">
            <a:avLst/>
          </a:prstGeom>
        </p:spPr>
      </p:pic>
      <p:pic>
        <p:nvPicPr>
          <p:cNvPr id="23" name="Picture 22" descr="Tsunami Road copy.tif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8450" y="0"/>
            <a:ext cx="3057525" cy="2038350"/>
          </a:xfrm>
          <a:prstGeom prst="rect">
            <a:avLst/>
          </a:prstGeom>
        </p:spPr>
      </p:pic>
      <p:pic>
        <p:nvPicPr>
          <p:cNvPr id="24" name="Picture 23" descr="Haiti Lions Tents_2.tif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9468" y="-36102"/>
            <a:ext cx="1082323" cy="2074452"/>
          </a:xfrm>
          <a:prstGeom prst="rect">
            <a:avLst/>
          </a:prstGeom>
        </p:spPr>
      </p:pic>
      <p:pic>
        <p:nvPicPr>
          <p:cNvPr id="27" name="Picture 26" descr="Anaheim Lions Dental Clinic.tif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025797" y="3861266"/>
            <a:ext cx="2110312" cy="1584510"/>
          </a:xfrm>
          <a:prstGeom prst="rect">
            <a:avLst/>
          </a:prstGeom>
        </p:spPr>
      </p:pic>
      <p:pic>
        <p:nvPicPr>
          <p:cNvPr id="18" name="Picture 17" descr="Japan Disaster.tif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42926" y="5462290"/>
            <a:ext cx="3489678" cy="1454880"/>
          </a:xfrm>
          <a:prstGeom prst="rect">
            <a:avLst/>
          </a:prstGeom>
        </p:spPr>
      </p:pic>
      <p:pic>
        <p:nvPicPr>
          <p:cNvPr id="20" name="Picture 19" descr="Cataracts copy.tiff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-35316" y="5457218"/>
            <a:ext cx="1977113" cy="1412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910604" y="627833"/>
            <a:ext cx="7192471" cy="5580337"/>
          </a:xfrm>
          <a:prstGeom prst="plaque">
            <a:avLst/>
          </a:prstGeom>
          <a:effectLst>
            <a:outerShdw blurRad="40000" dist="99187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46455" y="550866"/>
            <a:ext cx="8686800" cy="45419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270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Share</a:t>
            </a:r>
            <a:b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270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270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270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270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 SPECIAL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1270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LIONS MOMENT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1270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937" y="576153"/>
            <a:ext cx="8689813" cy="6117369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sz="7680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                 LIONS MOTTO</a:t>
            </a:r>
          </a:p>
          <a:p>
            <a:pPr algn="ctr">
              <a:buNone/>
            </a:pPr>
            <a:endParaRPr lang="en-US" sz="1429" dirty="0" smtClean="0">
              <a:solidFill>
                <a:srgbClr val="0000FF"/>
              </a:solidFill>
            </a:endParaRPr>
          </a:p>
          <a:p>
            <a:pPr lvl="1">
              <a:buNone/>
            </a:pPr>
            <a:r>
              <a:rPr lang="en-US" sz="6857" dirty="0" smtClean="0">
                <a:solidFill>
                  <a:srgbClr val="0000FF"/>
                </a:solidFill>
              </a:rPr>
              <a:t>                        </a:t>
            </a:r>
            <a:r>
              <a:rPr lang="en-US" sz="7714" dirty="0" smtClean="0">
                <a:solidFill>
                  <a:srgbClr val="0000FF"/>
                </a:solidFill>
              </a:rPr>
              <a:t> </a:t>
            </a:r>
            <a:r>
              <a:rPr lang="en-US" sz="7714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“We Serve”</a:t>
            </a:r>
          </a:p>
          <a:p>
            <a:pPr algn="ctr">
              <a:buNone/>
            </a:pPr>
            <a:r>
              <a:rPr lang="en-US" sz="10286" b="1" dirty="0" smtClean="0">
                <a:solidFill>
                  <a:srgbClr val="0000FF"/>
                </a:solidFill>
              </a:rPr>
              <a:t> </a:t>
            </a:r>
            <a:endParaRPr lang="en-US" sz="10286" dirty="0" smtClean="0">
              <a:solidFill>
                <a:srgbClr val="0000FF"/>
              </a:solidFill>
            </a:endParaRPr>
          </a:p>
          <a:p>
            <a:pPr algn="ctr">
              <a:buNone/>
            </a:pPr>
            <a:r>
              <a:rPr lang="en-US" sz="7680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VISION STATEMENT</a:t>
            </a:r>
          </a:p>
          <a:p>
            <a:pPr algn="ctr">
              <a:buNone/>
            </a:pPr>
            <a:endParaRPr lang="en-US" sz="1680" dirty="0" smtClean="0">
              <a:solidFill>
                <a:srgbClr val="0000FF"/>
              </a:solidFill>
            </a:endParaRPr>
          </a:p>
          <a:p>
            <a:pPr>
              <a:buNone/>
            </a:pPr>
            <a:r>
              <a:rPr lang="en-US" sz="6857" dirty="0" smtClean="0">
                <a:solidFill>
                  <a:srgbClr val="0000FF"/>
                </a:solidFill>
              </a:rPr>
              <a:t>	</a:t>
            </a:r>
            <a:r>
              <a:rPr lang="en-US" sz="6857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To be the global leader in community and humanitarian service</a:t>
            </a:r>
            <a:r>
              <a:rPr lang="en-US" sz="5714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  </a:t>
            </a:r>
          </a:p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25" y="576153"/>
            <a:ext cx="2461107" cy="2324379"/>
          </a:xfrm>
          <a:prstGeom prst="rect">
            <a:avLst/>
          </a:prstGeom>
          <a:effectLst>
            <a:outerShdw blurRad="50800" dist="1016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6923"/>
            <a:ext cx="8229600" cy="776045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114300" dir="2700000">
                    <a:srgbClr val="000000">
                      <a:alpha val="43000"/>
                    </a:srgbClr>
                  </a:outerShdw>
                </a:effectLst>
              </a:rPr>
              <a:t>MISSION STATEMENT</a:t>
            </a:r>
            <a:endParaRPr lang="en-US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50800" dist="1143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2968"/>
            <a:ext cx="8229600" cy="476209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4800" dirty="0" smtClean="0">
                <a:solidFill>
                  <a:srgbClr val="0000FF"/>
                </a:solidFill>
              </a:rPr>
              <a:t>	</a:t>
            </a:r>
            <a:r>
              <a:rPr lang="en-US" sz="4800" dirty="0" smtClean="0">
                <a:solidFill>
                  <a:srgbClr val="0000FF"/>
                </a:solidFill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</a:rPr>
              <a:t>To empower volunteers to serve their communities, meet humanitarian needs, </a:t>
            </a:r>
            <a:br>
              <a:rPr lang="en-US" sz="4800" dirty="0" smtClean="0">
                <a:solidFill>
                  <a:srgbClr val="0000FF"/>
                </a:solidFill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4800" dirty="0" smtClean="0">
                <a:solidFill>
                  <a:srgbClr val="0000FF"/>
                </a:solidFill>
                <a:effectLst>
                  <a:outerShdw blurRad="50800" dist="63500" dir="2700000">
                    <a:srgbClr val="000000">
                      <a:alpha val="43000"/>
                    </a:srgbClr>
                  </a:outerShdw>
                </a:effectLst>
              </a:rPr>
              <a:t>encourage peace and promote international understanding through Lions clubs</a:t>
            </a:r>
            <a:endParaRPr lang="en-US" dirty="0" smtClean="0">
              <a:solidFill>
                <a:srgbClr val="0000FF"/>
              </a:solidFill>
              <a:effectLst>
                <a:outerShdw blurRad="50800" dist="63500" dir="2700000">
                  <a:srgbClr val="000000">
                    <a:alpha val="43000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1165" y="5596928"/>
            <a:ext cx="663200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0000FF"/>
                </a:solidFill>
              </a:rPr>
              <a:t>Expanded details can be seen online under Lions Clubs International Purposes.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06" y="0"/>
            <a:ext cx="8191560" cy="865909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effectLst>
                  <a:outerShdw blurRad="50800" dist="76200" dir="2700000">
                    <a:srgbClr val="000000">
                      <a:alpha val="43000"/>
                    </a:srgbClr>
                  </a:outerShdw>
                </a:effectLst>
              </a:rPr>
              <a:t>Lions Code of Ethics </a:t>
            </a:r>
            <a:endParaRPr lang="en-US" sz="5400" dirty="0" smtClean="0">
              <a:solidFill>
                <a:srgbClr val="0000FF"/>
              </a:solidFill>
              <a:effectLst>
                <a:outerShdw blurRad="50800" dist="762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867" y="689009"/>
            <a:ext cx="9009133" cy="6376809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dirty="0" smtClean="0"/>
              <a:t> </a:t>
            </a:r>
            <a:r>
              <a:rPr lang="en-US" dirty="0" smtClean="0">
                <a:solidFill>
                  <a:srgbClr val="0000FF"/>
                </a:solidFill>
              </a:rPr>
              <a:t>Condensed Version--Full Version is online.</a:t>
            </a:r>
          </a:p>
          <a:p>
            <a:pPr algn="ctr">
              <a:buNone/>
            </a:pPr>
            <a:endParaRPr lang="en-US" sz="1412" dirty="0" smtClean="0">
              <a:solidFill>
                <a:srgbClr val="0000FF"/>
              </a:solidFill>
            </a:endParaRPr>
          </a:p>
          <a:p>
            <a:r>
              <a:rPr lang="en-US" sz="4129" dirty="0" smtClean="0">
                <a:solidFill>
                  <a:srgbClr val="0000FF"/>
                </a:solidFill>
              </a:rPr>
              <a:t>Work hard, believe in what I do, and earn respect.</a:t>
            </a:r>
          </a:p>
          <a:p>
            <a:r>
              <a:rPr lang="en-US" sz="4129" dirty="0" smtClean="0">
                <a:solidFill>
                  <a:srgbClr val="0000FF"/>
                </a:solidFill>
              </a:rPr>
              <a:t>Work for success and profit, but never lose self-respect or take unfair advantage of others. </a:t>
            </a:r>
          </a:p>
          <a:p>
            <a:r>
              <a:rPr lang="en-US" sz="4129" dirty="0" smtClean="0">
                <a:solidFill>
                  <a:srgbClr val="0000FF"/>
                </a:solidFill>
              </a:rPr>
              <a:t>In building up my business and myself, never tear down others.  Be loyal to others and true to myself.</a:t>
            </a:r>
          </a:p>
          <a:p>
            <a:r>
              <a:rPr lang="en-US" sz="4129" dirty="0" smtClean="0">
                <a:solidFill>
                  <a:srgbClr val="0000FF"/>
                </a:solidFill>
              </a:rPr>
              <a:t>Resolve disagreements with others. </a:t>
            </a:r>
          </a:p>
          <a:p>
            <a:endParaRPr lang="en-US" sz="4129" dirty="0" smtClean="0">
              <a:solidFill>
                <a:srgbClr val="0000FF"/>
              </a:solidFill>
            </a:endParaRPr>
          </a:p>
          <a:p>
            <a:pPr lvl="0"/>
            <a:endParaRPr lang="en-US" dirty="0" smtClean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rgbClr val="FFDF96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3583</TotalTime>
  <Words>1326</Words>
  <Application>Microsoft Office PowerPoint</Application>
  <PresentationFormat>On-screen Show (4:3)</PresentationFormat>
  <Paragraphs>509</Paragraphs>
  <Slides>64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 The Heart of Lionism WE SERVE </vt:lpstr>
      <vt:lpstr>  </vt:lpstr>
      <vt:lpstr>PowerPoint Presentation</vt:lpstr>
      <vt:lpstr>PowerPoint Presentation</vt:lpstr>
      <vt:lpstr>  </vt:lpstr>
      <vt:lpstr>THE SPECIAL LIONS MOMENT</vt:lpstr>
      <vt:lpstr>PowerPoint Presentation</vt:lpstr>
      <vt:lpstr>MISSION STATEMENT</vt:lpstr>
      <vt:lpstr>Lions Code of Ethics </vt:lpstr>
      <vt:lpstr>   Lions Code of Ethics continued Condensed Version--Full Version is online.  </vt:lpstr>
      <vt:lpstr>In Lions You Will… </vt:lpstr>
      <vt:lpstr>2 Approaches to Service</vt:lpstr>
      <vt:lpstr>LCI Service Areas</vt:lpstr>
      <vt:lpstr>LCI Service Areas continued</vt:lpstr>
      <vt:lpstr>LCI 7 Service Areas continued</vt:lpstr>
      <vt:lpstr>PowerPoint Presentation</vt:lpstr>
      <vt:lpstr>PowerPoint Presentation</vt:lpstr>
      <vt:lpstr>   LOCAL CLUB INFORMATION</vt:lpstr>
      <vt:lpstr>LOCAL CLUB INFORMATION</vt:lpstr>
      <vt:lpstr>LOCAL CLUB INFORMATION</vt:lpstr>
      <vt:lpstr>LOCAL CLUB INFORMATION</vt:lpstr>
      <vt:lpstr>LOCAL CLUB INFORMATION</vt:lpstr>
      <vt:lpstr>PowerPoint Presentation</vt:lpstr>
      <vt:lpstr>Lions Acronyms</vt:lpstr>
      <vt:lpstr>                     </vt:lpstr>
      <vt:lpstr>                    District 4-L4  </vt:lpstr>
      <vt:lpstr>PowerPoint Presentation</vt:lpstr>
      <vt:lpstr>                    District 4-L4  </vt:lpstr>
      <vt:lpstr>                           District 4-L4 Officers  </vt:lpstr>
      <vt:lpstr>                           District 4-L4 Officers  </vt:lpstr>
      <vt:lpstr>                             District 4-L4                   Leo Clubs  </vt:lpstr>
      <vt:lpstr>District Communications</vt:lpstr>
      <vt:lpstr>District Contests</vt:lpstr>
      <vt:lpstr>District Approved Projects</vt:lpstr>
      <vt:lpstr>District Approved Projects continued</vt:lpstr>
      <vt:lpstr>District Approved Projects continued</vt:lpstr>
      <vt:lpstr>District Approved Projects continued</vt:lpstr>
      <vt:lpstr>District Approved Projects continued</vt:lpstr>
      <vt:lpstr>PowerPoint Presentation</vt:lpstr>
      <vt:lpstr>MULTIPLE DISTRICT FOUR MD4   Serving the State  and the World </vt:lpstr>
      <vt:lpstr>PowerPoint Presentation</vt:lpstr>
      <vt:lpstr>MD4</vt:lpstr>
      <vt:lpstr>  Proud Lion Awards   </vt:lpstr>
      <vt:lpstr>MD-4 Lions Endorsed Projects</vt:lpstr>
      <vt:lpstr>MD-4 Lions Endorsed Projects continued</vt:lpstr>
      <vt:lpstr>MD-4 Lions Endorsed Projects continued</vt:lpstr>
      <vt:lpstr>MD-4 Lions Endorsed Projects cont.</vt:lpstr>
      <vt:lpstr>PowerPoint Presentation</vt:lpstr>
      <vt:lpstr>Lions Clubs International (LCI) Lions Clubs International Foundation (LCIF)   Serving the World   </vt:lpstr>
      <vt:lpstr>   Lions Clubs International </vt:lpstr>
      <vt:lpstr>   Lions Clubs International </vt:lpstr>
      <vt:lpstr>CENTENNIAL SERVICE CHALLENGE</vt:lpstr>
      <vt:lpstr>   Lions Clubs International </vt:lpstr>
      <vt:lpstr>   Lions Clubs International </vt:lpstr>
      <vt:lpstr>   Lions Clubs International </vt:lpstr>
      <vt:lpstr>LCI HISTORY</vt:lpstr>
      <vt:lpstr>LCI HISTORY</vt:lpstr>
      <vt:lpstr>   Lions Clubs International  Foundation (LCIF)</vt:lpstr>
      <vt:lpstr>   LCIF By the Numbers</vt:lpstr>
      <vt:lpstr>   LCIF By the Numbers</vt:lpstr>
      <vt:lpstr>   LCIF By the Numbers</vt:lpstr>
      <vt:lpstr> LCIF By the Numbers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SERVE The Heart of Lionism</dc:title>
  <dc:creator>Barbara Smith</dc:creator>
  <cp:lastModifiedBy>Sheila</cp:lastModifiedBy>
  <cp:revision>305</cp:revision>
  <cp:lastPrinted>2012-01-21T04:23:25Z</cp:lastPrinted>
  <dcterms:created xsi:type="dcterms:W3CDTF">2014-03-19T06:06:00Z</dcterms:created>
  <dcterms:modified xsi:type="dcterms:W3CDTF">2014-10-30T22:53:32Z</dcterms:modified>
</cp:coreProperties>
</file>