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56" r:id="rId3"/>
    <p:sldId id="258" r:id="rId4"/>
    <p:sldId id="259" r:id="rId5"/>
    <p:sldId id="260" r:id="rId6"/>
    <p:sldId id="261" r:id="rId7"/>
    <p:sldId id="281" r:id="rId8"/>
    <p:sldId id="280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82" r:id="rId18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19" autoAdjust="0"/>
  </p:normalViewPr>
  <p:slideViewPr>
    <p:cSldViewPr>
      <p:cViewPr>
        <p:scale>
          <a:sx n="70" d="100"/>
          <a:sy n="70" d="100"/>
        </p:scale>
        <p:origin x="-84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64DE72-2214-478D-A3B3-93F96EBD329E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A3E95A-709F-485A-B2FB-93FE284A73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TAKING PRIDE IN THE PRIDE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26" name="Picture 2" descr="C:\Users\John\Documents\Mid-South\Lion Mona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783" y="2438400"/>
            <a:ext cx="2778433" cy="3733800"/>
          </a:xfrm>
          <a:prstGeom prst="rect">
            <a:avLst/>
          </a:prstGeom>
          <a:noFill/>
        </p:spPr>
      </p:pic>
      <p:pic>
        <p:nvPicPr>
          <p:cNvPr id="3" name="Picture 2" descr="C:\Users\John\Pictures\hodgpodg\pwild36-610x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7086600" cy="411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MERGE TO 2 DISTRICTS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4800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PROS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^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Will be in compliance with LCI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^ Eliminate need for redistricting in the 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     immediate future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^ Provide larger membership pools from 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         which to draw leaders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    - Fewer Lions having to hold multiple 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      offices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    - More Lions available to fill these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           offices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MERGE TO 2 </a:t>
            </a:r>
            <a:r>
              <a:rPr lang="en-US" sz="4900" dirty="0" smtClean="0">
                <a:solidFill>
                  <a:srgbClr val="FFFF00"/>
                </a:solidFill>
                <a:latin typeface="Arial Black" pitchFamily="34" charset="0"/>
              </a:rPr>
              <a:t>DISTRICTS</a:t>
            </a:r>
            <a:endParaRPr lang="en-US" sz="49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4953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PROS CONTINUED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 	- More Lions available may increase the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  quality of leaders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^ Improve District and State Council finances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- More members/district increases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  administrative revenues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- Fewer districts could possibly reduce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 		  state council expense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^  Spouse/Guest of District Governor expenses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              paid when attending international convention 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^  </a:t>
            </a:r>
            <a:r>
              <a:rPr lang="en-US" sz="1600" dirty="0" smtClean="0">
                <a:solidFill>
                  <a:srgbClr val="FFFF00"/>
                </a:solidFill>
                <a:latin typeface="Arial Black" pitchFamily="34" charset="0"/>
              </a:rPr>
              <a:t>MD 7 eligible for a International Director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 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MERGE TO 2 DISTRICTS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915400" cy="5029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CONS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^ Increases the number of clubs/district</a:t>
            </a:r>
          </a:p>
          <a:p>
            <a:pPr algn="l"/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	 	-  Current 30 – 39 clubs</a:t>
            </a:r>
          </a:p>
          <a:p>
            <a:pPr algn="l"/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		-  Post 66 Clubs </a:t>
            </a:r>
          </a:p>
          <a:p>
            <a:pPr algn="l"/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	^ Merging 4 districts to 2 will be difficult</a:t>
            </a:r>
          </a:p>
          <a:p>
            <a:pPr algn="l"/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		-  Election and reorganization of</a:t>
            </a:r>
          </a:p>
          <a:p>
            <a:pPr algn="l"/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		   officers</a:t>
            </a:r>
          </a:p>
          <a:p>
            <a:pPr algn="l"/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		-  Transition of reports, directories,</a:t>
            </a:r>
          </a:p>
          <a:p>
            <a:pPr algn="l"/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		   and financial goals</a:t>
            </a:r>
          </a:p>
          <a:p>
            <a:pPr algn="l"/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		-  Acceptance of ownership by</a:t>
            </a:r>
          </a:p>
          <a:p>
            <a:pPr algn="l"/>
            <a:r>
              <a:rPr lang="en-US" sz="3000" dirty="0" smtClean="0">
                <a:solidFill>
                  <a:srgbClr val="FFFF00"/>
                </a:solidFill>
                <a:latin typeface="Arial Black" pitchFamily="34" charset="0"/>
              </a:rPr>
              <a:t>		   leaders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	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MERGE TO 2 DISTRICTS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CONS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^  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New district leaders may not feel 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    sense of urgency to grow new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    members.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^  District Governors will have more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	    miles to travel visiting clubs in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          their district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RECOMMENDATIONS</a:t>
            </a:r>
            <a:endParaRPr lang="en-US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382000" cy="4191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Present proposal to districts and clubs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 at their cabinet meetings, districts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 conventions, and zone meetings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Present to state convention for approval 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 April 2017 and determine MD 7 district’s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 identification; i.e. 7N and 7S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If approved by LCI implement July 1, 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 2019 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IMPLEMENTATION PLAN</a:t>
            </a:r>
            <a:endParaRPr lang="en-US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2016-17 Present proposal to leadership and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              membership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- Prepare changes to state constitution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May 2017 send plan to LCI for approval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2017-18 Hold “new” district conventions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- Approve State Constitution change 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- Appoint election committee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- Develop rules for convention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- Solicit candidates for 2018-19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- Elect officers for 2018-19</a:t>
            </a:r>
          </a:p>
          <a:p>
            <a:pPr algn="l"/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n-US" sz="2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IMPLEMENTATION PLAN</a:t>
            </a:r>
            <a:endParaRPr lang="en-US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2018-19 Transition to new leadership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- Hold “meet and greet” meetings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- Train Governors teams 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- Reinstitute Region Chairs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- Appoint state committee chairs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- Develop budgets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- Revisit </a:t>
            </a:r>
            <a:r>
              <a:rPr lang="en-US" sz="3200" dirty="0" err="1" smtClean="0">
                <a:solidFill>
                  <a:srgbClr val="FFFF00"/>
                </a:solidFill>
                <a:latin typeface="Arial Black" pitchFamily="34" charset="0"/>
              </a:rPr>
              <a:t>chnages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in district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  constitution </a:t>
            </a:r>
          </a:p>
          <a:p>
            <a:pPr algn="l"/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n-US" sz="2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IMPLEMENTATION PLAN</a:t>
            </a:r>
            <a:endParaRPr lang="en-US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2019 - Following International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           Convention hold 2 district 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           conventions and cabinet 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           meetings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	   - Approve district constitutions, 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           budgets and committees 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3886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STRONGER DISTRICTS BY RESISTRICTING OR MERGING DISTRICTS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533400" y="4981136"/>
            <a:ext cx="7854696" cy="48064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676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BACKGROUND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8839200" cy="3581400"/>
          </a:xfrm>
        </p:spPr>
        <p:txBody>
          <a:bodyPr>
            <a:normAutofit/>
          </a:bodyPr>
          <a:lstStyle/>
          <a:p>
            <a:pPr marL="514350" indent="-514350"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75 COUNTIES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240 MILES – NORTH TO SOUTH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275 MILES – EAST TO WEST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53,104 SQUARE MILES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EACH CURRENT DISTRICT 13.3K SQ. MILES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OR 112 MILES X 119 MILES (APPROXIMATLY)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BACKGROUND CON’T</a:t>
            </a:r>
            <a:endParaRPr lang="en-US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7854696" cy="4495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STATE POPULATION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MD 7L – 464.6 K (17 COUNTIES)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MD 7I – 1051.2 K (18 COUNTIES)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MD 7O – 941.3 K (19 COUNTIES)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MD 7N – 458.8 K (21 COUNTIES)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2010 POPULATION 2915.9 K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2016 POPULATION 2989.5 K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2% GROWTH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PROJECTED GROWTH NEXT 10 YEARS IS</a:t>
            </a:r>
          </a:p>
          <a:p>
            <a:pPr lvl="1"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    -2.9  TO 1.4 THOUSAND (US CENSUS)</a:t>
            </a:r>
          </a:p>
          <a:p>
            <a:pPr lvl="1" algn="l">
              <a:buFont typeface="Wingdings" pitchFamily="2" charset="2"/>
              <a:buChar char="ü"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lvl="1" algn="l"/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lvl="1" algn="l">
              <a:buFont typeface="Wingdings" pitchFamily="2" charset="2"/>
              <a:buChar char="ü"/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MD 7 MEMBERSHIP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18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u="sng" dirty="0" smtClean="0">
                <a:solidFill>
                  <a:srgbClr val="FFFF00"/>
                </a:solidFill>
                <a:latin typeface="Arial Black" pitchFamily="34" charset="0"/>
              </a:rPr>
              <a:t>YEAR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     </a:t>
            </a:r>
            <a:r>
              <a:rPr lang="en-US" u="sng" dirty="0" smtClean="0">
                <a:solidFill>
                  <a:srgbClr val="FFFF00"/>
                </a:solidFill>
                <a:latin typeface="Arial Black" pitchFamily="34" charset="0"/>
              </a:rPr>
              <a:t>MEMBERS ADDED   MEMBS. DROPPED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2009-10		   664	                  703	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2010-11 		   559			  793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2011-12 		   511			  547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2012-13 		   494 			  658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2013-14 		   582 			  551	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2014-15		   547 			  610	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2015-16		   440			  565</a:t>
            </a:r>
          </a:p>
          <a:p>
            <a:pPr algn="l"/>
            <a:r>
              <a:rPr lang="en-US" b="1" u="sng" dirty="0" smtClean="0">
                <a:solidFill>
                  <a:srgbClr val="FFFF00"/>
                </a:solidFill>
                <a:latin typeface="Arial Black" pitchFamily="34" charset="0"/>
              </a:rPr>
              <a:t>AVERAGE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            542.4			  632.4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2016-17		  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167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			 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252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	   </a:t>
            </a:r>
          </a:p>
          <a:p>
            <a:pPr algn="l"/>
            <a:endParaRPr lang="en-US" b="1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FINDINGS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10600" cy="495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     MEMBERS REQUIRED PER DISTRICT - 1250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     CLUBS REQUIRED PER DISTRICT – 35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    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DEC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EMBER 31,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2016 MULTIPLE DISTRICT 7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r>
              <a:rPr lang="en-US" sz="2400" u="sng" dirty="0" smtClean="0">
                <a:solidFill>
                  <a:srgbClr val="FFFF00"/>
                </a:solidFill>
                <a:latin typeface="Arial Black" pitchFamily="34" charset="0"/>
              </a:rPr>
              <a:t>MEMBERSHIP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	</a:t>
            </a:r>
            <a:r>
              <a:rPr lang="en-US" sz="2400" u="sng" dirty="0" smtClean="0">
                <a:solidFill>
                  <a:srgbClr val="FFFF00"/>
                </a:solidFill>
                <a:latin typeface="Arial Black" pitchFamily="34" charset="0"/>
              </a:rPr>
              <a:t>CLUBS</a:t>
            </a:r>
            <a:endParaRPr lang="en-US" sz="2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L	       797				   30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I 	      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876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		   39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O 	      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672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		   30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N    	      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735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		   33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MERGED DISTRICTS 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I &amp; O      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1548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		   69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L &amp; N     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1532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				   63</a:t>
            </a:r>
          </a:p>
          <a:p>
            <a:pPr algn="l"/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DISTRICTS IN ARKANSAS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4419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	 </a:t>
            </a:r>
            <a:r>
              <a:rPr lang="en-US" b="1" u="sng" dirty="0" smtClean="0">
                <a:solidFill>
                  <a:srgbClr val="FFFF00"/>
                </a:solidFill>
              </a:rPr>
              <a:t>YEAR</a:t>
            </a:r>
            <a:r>
              <a:rPr lang="en-US" dirty="0" smtClean="0">
                <a:solidFill>
                  <a:srgbClr val="FFFF00"/>
                </a:solidFill>
              </a:rPr>
              <a:t>	           </a:t>
            </a:r>
            <a:r>
              <a:rPr lang="en-US" b="1" u="sng" dirty="0" smtClean="0">
                <a:solidFill>
                  <a:srgbClr val="FFFF00"/>
                </a:solidFill>
              </a:rPr>
              <a:t>NUMBER OF DISTRICTS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         1918-1932				1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         1932-1933				3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         1933-1947				2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         1947-1959				3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         1959-1972				4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         1972-1992				5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         1992-2017				4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         2017-?					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001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WHY MERGE DISTRICTS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4953000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</a:rPr>
              <a:t>After numerous membership drives in each </a:t>
            </a:r>
          </a:p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    district, no improvement in membership</a:t>
            </a:r>
          </a:p>
          <a:p>
            <a:pPr algn="l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</a:rPr>
              <a:t>  Membership trend continues to show loss of</a:t>
            </a:r>
          </a:p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      members</a:t>
            </a:r>
          </a:p>
          <a:p>
            <a:pPr algn="l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</a:rPr>
              <a:t>  Grants available now (may not be in the future)</a:t>
            </a:r>
          </a:p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      to offset any cost</a:t>
            </a:r>
          </a:p>
          <a:p>
            <a:pPr algn="l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FFFF00"/>
                </a:solidFill>
              </a:rPr>
              <a:t>  Districts too small</a:t>
            </a:r>
          </a:p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	- Not enough members for leadership </a:t>
            </a:r>
          </a:p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            position</a:t>
            </a:r>
          </a:p>
          <a:p>
            <a:pPr lvl="1" algn="l"/>
            <a:r>
              <a:rPr lang="en-US" sz="3200" b="1" dirty="0" smtClean="0">
                <a:solidFill>
                  <a:srgbClr val="FFFF00"/>
                </a:solidFill>
              </a:rPr>
              <a:t>	- Repeat governors, district and state chairs</a:t>
            </a:r>
          </a:p>
          <a:p>
            <a:pPr lvl="1" algn="l"/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2199</TotalTime>
  <Words>309</Words>
  <Application>Microsoft Office PowerPoint</Application>
  <PresentationFormat>On-screen Show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TAKING PRIDE IN THE PRIDE</vt:lpstr>
      <vt:lpstr>STRONGER DISTRICTS BY RESISTRICTING OR MERGING DISTRICTS</vt:lpstr>
      <vt:lpstr>BACKGROUND</vt:lpstr>
      <vt:lpstr>BACKGROUND CON’T</vt:lpstr>
      <vt:lpstr>MD 7 MEMBERSHIP</vt:lpstr>
      <vt:lpstr>FINDINGS</vt:lpstr>
      <vt:lpstr>DISTRICTS IN ARKANSAS</vt:lpstr>
      <vt:lpstr>Slide 8</vt:lpstr>
      <vt:lpstr>WHY MERGE DISTRICTS</vt:lpstr>
      <vt:lpstr>MERGE TO 2 DISTRICTS</vt:lpstr>
      <vt:lpstr>MERGE TO 2 DISTRICTS</vt:lpstr>
      <vt:lpstr>MERGE TO 2 DISTRICTS</vt:lpstr>
      <vt:lpstr>MERGE TO 2 DISTRICTS</vt:lpstr>
      <vt:lpstr>RECOMMENDATIONS</vt:lpstr>
      <vt:lpstr>IMPLEMENTATION PLAN</vt:lpstr>
      <vt:lpstr>IMPLEMENTATION PLAN</vt:lpstr>
      <vt:lpstr>IMPLEMENTATION PLAN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STRONGER DISTRICTS BY RESISTRICTING</dc:title>
  <dc:creator>John</dc:creator>
  <cp:lastModifiedBy>John</cp:lastModifiedBy>
  <cp:revision>102</cp:revision>
  <dcterms:created xsi:type="dcterms:W3CDTF">2016-07-19T14:27:04Z</dcterms:created>
  <dcterms:modified xsi:type="dcterms:W3CDTF">2017-01-26T21:08:56Z</dcterms:modified>
</cp:coreProperties>
</file>