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62" r:id="rId5"/>
    <p:sldId id="263" r:id="rId6"/>
    <p:sldId id="264" r:id="rId7"/>
    <p:sldId id="266" r:id="rId8"/>
    <p:sldId id="267" r:id="rId9"/>
    <p:sldId id="268" r:id="rId10"/>
    <p:sldId id="26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61" r:id="rId31"/>
    <p:sldId id="259" r:id="rId32"/>
    <p:sldId id="260"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69448" autoAdjust="0"/>
  </p:normalViewPr>
  <p:slideViewPr>
    <p:cSldViewPr snapToGrid="0">
      <p:cViewPr varScale="1">
        <p:scale>
          <a:sx n="50" d="100"/>
          <a:sy n="50" d="100"/>
        </p:scale>
        <p:origin x="1458"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B1524-0E10-4909-9662-E8BADC818B65}" type="datetimeFigureOut">
              <a:rPr lang="en-CA" smtClean="0"/>
              <a:t>2021-08-14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28B48-9BDD-4C97-8ECE-A386195FB7C1}" type="slidenum">
              <a:rPr lang="en-CA" smtClean="0"/>
              <a:t>‹#›</a:t>
            </a:fld>
            <a:endParaRPr lang="en-CA"/>
          </a:p>
        </p:txBody>
      </p:sp>
    </p:spTree>
    <p:extLst>
      <p:ext uri="{BB962C8B-B14F-4D97-AF65-F5344CB8AC3E}">
        <p14:creationId xmlns:p14="http://schemas.microsoft.com/office/powerpoint/2010/main" val="12331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ionsclubs.org/resources/EN/pdfs/pr79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lionsclubs.org/en/resources-for-members/resource-center?query=press%20releas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lionsclubs.org/en/resources-for-members/resource-center?query=video"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ionsclubs.org/en/resources-for-members/resource-center?query=video"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youtube.com/user/lionsclubsor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flickr.com/photos/lionsclubsorg/" TargetMode="External"/><Relationship Id="rId3" Type="http://schemas.openxmlformats.org/officeDocument/2006/relationships/hyperlink" Target="http://members.lionsclubs.org/EN/resources/communicate-your-activities/create-website-eclubhouse.php" TargetMode="External"/><Relationship Id="rId7" Type="http://schemas.openxmlformats.org/officeDocument/2006/relationships/hyperlink" Target="http://www.linkedin.com/groupRegistration?gid=64494"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facebook.com/lionsclubs" TargetMode="External"/><Relationship Id="rId5" Type="http://schemas.openxmlformats.org/officeDocument/2006/relationships/hyperlink" Target="http://www.youtube.com/user/lionsclubsorg" TargetMode="External"/><Relationship Id="rId4" Type="http://schemas.openxmlformats.org/officeDocument/2006/relationships/hyperlink" Target="http://twitter.com/lionsclubsor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lionsclubs.org/resources/EN/docs/photo_video_release_form.doc"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lionsclubs.org/resources/EN/docs/child_video_photo_release_form.doc"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lionsclubs.org/EN/news-media/lion-magazine/index.php"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magazine@lionsclubs.org"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embers.lionsclubs.org/EN/serve/other-ways-to-serve/contests/peace-poster-contest/index.php"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mailto:magazine@lionsclubs.org" TargetMode="External"/><Relationship Id="rId5" Type="http://schemas.openxmlformats.org/officeDocument/2006/relationships/hyperlink" Target="http://members.lionsclubs.org/EN/serve/diabetes/diabetes-screening.php" TargetMode="External"/><Relationship Id="rId4" Type="http://schemas.openxmlformats.org/officeDocument/2006/relationships/hyperlink" Target="http://members.lionsclubs.org/EN/serve/sight/vision-screenings.ph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1800"/>
              </a:lnSpc>
              <a:spcAft>
                <a:spcPts val="800"/>
              </a:spcAft>
              <a:buFont typeface="Arial" panose="020B0604020202020204" pitchFamily="34" charset="0"/>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Connect with other community organizations, leaders and the general public to spread the word about your club.</a:t>
            </a:r>
          </a:p>
          <a:p>
            <a:pPr marL="285750" lvl="0" indent="-285750">
              <a:lnSpc>
                <a:spcPts val="1800"/>
              </a:lnSpc>
              <a:spcAft>
                <a:spcPts val="800"/>
              </a:spcAft>
              <a:buFont typeface="Arial" panose="020B0604020202020204" pitchFamily="34" charset="0"/>
              <a:buChar char="•"/>
              <a:tabLst>
                <a:tab pos="457200" algn="l"/>
              </a:tabLst>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Font typeface="Arial" panose="020B0604020202020204" pitchFamily="34" charset="0"/>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Show your local and global community how you serve.</a:t>
            </a:r>
          </a:p>
          <a:p>
            <a:pPr marL="285750" lvl="0" indent="-285750">
              <a:lnSpc>
                <a:spcPts val="1800"/>
              </a:lnSpc>
              <a:spcAft>
                <a:spcPts val="800"/>
              </a:spcAft>
              <a:buFont typeface="Arial" panose="020B0604020202020204" pitchFamily="34" charset="0"/>
              <a:buChar char="•"/>
              <a:tabLst>
                <a:tab pos="457200" algn="l"/>
              </a:tabLst>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Font typeface="Arial" panose="020B0604020202020204" pitchFamily="34" charset="0"/>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Engage current and potential members.</a:t>
            </a:r>
          </a:p>
          <a:p>
            <a:pPr marL="0" lvl="0" indent="0">
              <a:lnSpc>
                <a:spcPts val="1800"/>
              </a:lnSpc>
              <a:spcAft>
                <a:spcPts val="800"/>
              </a:spcAft>
              <a:buFont typeface="Arial" panose="020B0604020202020204" pitchFamily="34" charset="0"/>
              <a:buNone/>
              <a:tabLst>
                <a:tab pos="457200" algn="l"/>
              </a:tabLst>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Create a fundraiser to support LCIF</a:t>
            </a:r>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4</a:t>
            </a:fld>
            <a:endParaRPr lang="en-CA"/>
          </a:p>
        </p:txBody>
      </p:sp>
    </p:spTree>
    <p:extLst>
      <p:ext uri="{BB962C8B-B14F-4D97-AF65-F5344CB8AC3E}">
        <p14:creationId xmlns:p14="http://schemas.microsoft.com/office/powerpoint/2010/main" val="335759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000" dirty="0"/>
              <a:t>How to create a Hashtag for your Lions Club </a:t>
            </a:r>
          </a:p>
          <a:p>
            <a:endParaRPr lang="en-CA" sz="2000" dirty="0"/>
          </a:p>
          <a:p>
            <a:r>
              <a:rPr lang="en-CA" sz="2000" dirty="0"/>
              <a:t> - for example, Leos in Italy use #leoclubitalia: Lions in France use #lionsfrance</a:t>
            </a:r>
          </a:p>
          <a:p>
            <a:endParaRPr lang="en-CA"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 - </a:t>
            </a:r>
            <a:r>
              <a:rPr lang="en-CA" sz="2000" spc="15" dirty="0">
                <a:solidFill>
                  <a:srgbClr val="151515"/>
                </a:solidFill>
                <a:effectLst/>
                <a:latin typeface="HelveticaNeue-Light"/>
                <a:ea typeface="Times New Roman" panose="02020603050405020304" pitchFamily="18" charset="0"/>
                <a:cs typeface="Times New Roman" panose="02020603050405020304" pitchFamily="18" charset="0"/>
              </a:rPr>
              <a:t>Promoting a hashtag for your club is a great way to encourage social media participation from all of your members and the public across all channels. Your members and your community do not need access to your club’s social accounts to use the hashtag. They just post on their own accounts, add the hashtag, and there you go: instant, easy branding for your club that reaches a larger network!</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14</a:t>
            </a:fld>
            <a:endParaRPr lang="en-CA"/>
          </a:p>
        </p:txBody>
      </p:sp>
    </p:spTree>
    <p:extLst>
      <p:ext uri="{BB962C8B-B14F-4D97-AF65-F5344CB8AC3E}">
        <p14:creationId xmlns:p14="http://schemas.microsoft.com/office/powerpoint/2010/main" val="388911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800" dirty="0"/>
              <a:t>How do I share Lions messages with the Public. </a:t>
            </a:r>
          </a:p>
          <a:p>
            <a:r>
              <a:rPr lang="en-CA" sz="2800" dirty="0"/>
              <a:t> - Use a combination of the following PR Tools and resources to share your message with the media and community members. </a:t>
            </a:r>
          </a:p>
          <a:p>
            <a:endParaRPr lang="en-CA" sz="2800" dirty="0"/>
          </a:p>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Club Fact Sheet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A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will provide background information about your club to reporters. Include a fact sheet with all news releases. You can also use fact sheets as handouts during community events.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Font typeface="Symbol" panose="05050102010706020507" pitchFamily="18" charset="2"/>
              <a:buNone/>
              <a:tabLst>
                <a:tab pos="457200" algn="l"/>
              </a:tabLst>
            </a:pPr>
            <a:endParaRPr lang="en-C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C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15</a:t>
            </a:fld>
            <a:endParaRPr lang="en-CA"/>
          </a:p>
        </p:txBody>
      </p:sp>
    </p:spTree>
    <p:extLst>
      <p:ext uri="{BB962C8B-B14F-4D97-AF65-F5344CB8AC3E}">
        <p14:creationId xmlns:p14="http://schemas.microsoft.com/office/powerpoint/2010/main" val="368593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1125"/>
              </a:spcAft>
              <a:buClrTx/>
              <a:buSzTx/>
              <a:buFontTx/>
              <a:buNone/>
              <a:tabLst/>
              <a:defRPr/>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News Releases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endPar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endParaRPr>
          </a:p>
          <a:p>
            <a:pPr>
              <a:lnSpc>
                <a:spcPts val="1800"/>
              </a:lnSpc>
              <a:spcAft>
                <a:spcPts val="1125"/>
              </a:spcAft>
            </a:pP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 - News releases answer six key questions in the first two paragraphs: Who? What? When? Where? Why? and How? Subsequent paragraphs should provide additional information in descending order of importance. Simply written and fact-filled releases are more likely to be published. To increase the chances that your release will be used: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Be sure that it is about a newsworthy event.</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Keep paragraphs and sentences short, limiting them to a single idea.</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Use quotes to enhance basic information. When attributing quotes, be sure to identify the person's name and title.</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Include the name of the appropriate contact person at the top of the page along with a daytime telephone number and e-mail address.</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Follow a standard press release format (see the example release at the end of this guide for the format of news releases, and visit the </a:t>
            </a:r>
            <a:r>
              <a:rPr lang="en-CA" sz="12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Sample News Releases</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page to download pre-formatted fill-in-the-blank press releases).</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At least two weeks before your event, distribute news releases to editors, reporters and news directors on your media list who cover your particular type of story.</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If you have a major story, follow up with each media outlet one week before the event. Offer to answer questions and outline photo opportunities. Be positive and enthusiastic in explaining why their audience would be interested in your story.</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Call your local media outlets to suggest a feature story to a reporter or editor in a situation when a news release might not tell the story well. Interest the reporter in covering a story, such as the importance of volunteers in your community rather than covering a specific event or activity.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16</a:t>
            </a:fld>
            <a:endParaRPr lang="en-CA"/>
          </a:p>
        </p:txBody>
      </p:sp>
    </p:spTree>
    <p:extLst>
      <p:ext uri="{BB962C8B-B14F-4D97-AF65-F5344CB8AC3E}">
        <p14:creationId xmlns:p14="http://schemas.microsoft.com/office/powerpoint/2010/main" val="355825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125"/>
              </a:spcAf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Interviews and Public Speaking</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rPr>
              <a:t> - </a:t>
            </a: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An appropriate club spokesperson should be prepared to provide accurate information with enthusiasm and confidence. Following are tips for successful interviews: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Know Your Facts.</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Be ready to expand upon the who, what, when, where, why and how stated in media material.</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Prepare Key Message Points.</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Rather than answer a question with a simple "yes" or "no," use the interviewer's question as a bridge to your key messages. Practice answering likely questions prior to the interview. Review the association's key messages on the LCI website and adapt them to fit your club's messages.</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Give Short, Clear Responses.</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Mention your main points early in the interview in a few, brief, clear sentences. If you do not know the answer to a question, offer to find out the answer and follow up immediately.</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Mention Your Club's Name Often.</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Avoid saying only "I" or "we."</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Watch What You Say.</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Never give "off the record" comments.</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Dress Appropriately.</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Always wear your Lions pin. For television, avoid pinstripes, white shirts, loud prints and too much jewelry.</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Smile.</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Be conversational. Let the reporter see that you enjoy being a Lion.</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17</a:t>
            </a:fld>
            <a:endParaRPr lang="en-CA"/>
          </a:p>
        </p:txBody>
      </p:sp>
    </p:spTree>
    <p:extLst>
      <p:ext uri="{BB962C8B-B14F-4D97-AF65-F5344CB8AC3E}">
        <p14:creationId xmlns:p14="http://schemas.microsoft.com/office/powerpoint/2010/main" val="14928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125"/>
              </a:spcAf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Post-Event Publicity</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rPr>
              <a:t> - </a:t>
            </a: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Report the results of your programs and fundraisers to the community through the following: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News Release.</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Prepare a brief, one page news release highlighting the project's results. Include photos.</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Letter to the Editor.</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Write a thank you note to the community.</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b="1" dirty="0">
                <a:solidFill>
                  <a:srgbClr val="000000"/>
                </a:solidFill>
                <a:effectLst/>
                <a:latin typeface="HelveticaNeue-Light"/>
                <a:ea typeface="Times New Roman" panose="02020603050405020304" pitchFamily="18" charset="0"/>
                <a:cs typeface="Times New Roman" panose="02020603050405020304" pitchFamily="18" charset="0"/>
              </a:rPr>
              <a:t>Display Advertisement.</a:t>
            </a: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 Consider placing a small advertisement thanking the community for its support. Many publications offer not-for-profit discounts. Some will even donate unsold space free of charge.</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18</a:t>
            </a:fld>
            <a:endParaRPr lang="en-CA"/>
          </a:p>
        </p:txBody>
      </p:sp>
    </p:spTree>
    <p:extLst>
      <p:ext uri="{BB962C8B-B14F-4D97-AF65-F5344CB8AC3E}">
        <p14:creationId xmlns:p14="http://schemas.microsoft.com/office/powerpoint/2010/main" val="121715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Public Service Announcements (PSAs)</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rPr>
              <a:t> - </a:t>
            </a: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PSAs are brief (10, 15 or 30 second) messages aired at no charge on radio and television stations as a community service. They must benefit the community, not just your club.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2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Lions Clubs International has a collection of PSAs</a:t>
            </a: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 covering a variety of topics that are available at no cost to clubs, including broadcast quality PSAs in MPEG format for television stations to download.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When writing a PSA, brevity and clarity are of utmost importance since at most you have 10 to 30 seconds to communicate your message. Messages about preventing blindness, serving youth, fundraising events that benefit the community and public events sponsored by your club are appropriate subjects. PSAs need to:</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Get the listeners' attention.</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Show how listeners will benefit from doing what you suggest.</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HelveticaNeue-Light"/>
                <a:ea typeface="Times New Roman" panose="02020603050405020304" pitchFamily="18" charset="0"/>
                <a:cs typeface="Times New Roman" panose="02020603050405020304" pitchFamily="18" charset="0"/>
              </a:rPr>
              <a:t>Tell listeners where to go, what to do, when to do it and where to call for more information.</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As a general guideline, a 10-second spot will have approximately 20 words and a 30-second spot will have approximately 65.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200" spc="40" dirty="0">
                <a:solidFill>
                  <a:srgbClr val="000000"/>
                </a:solidFill>
                <a:effectLst/>
                <a:latin typeface="HelveticaNeue-Light"/>
                <a:ea typeface="Times New Roman" panose="02020603050405020304" pitchFamily="18" charset="0"/>
                <a:cs typeface="Times New Roman" panose="02020603050405020304" pitchFamily="18" charset="0"/>
              </a:rPr>
              <a:t>Contact the news or public service director at your local television or radio station to learn the station's scheduling and format requirements and if they can assist you with production. Often stations have a reduced production rate for not-for-profit organizations.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19</a:t>
            </a:fld>
            <a:endParaRPr lang="en-CA"/>
          </a:p>
        </p:txBody>
      </p:sp>
    </p:spTree>
    <p:extLst>
      <p:ext uri="{BB962C8B-B14F-4D97-AF65-F5344CB8AC3E}">
        <p14:creationId xmlns:p14="http://schemas.microsoft.com/office/powerpoint/2010/main" val="3341949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Public Access Television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Public access stations air PSAs, run videos of club activities, post club events on community bulletin boards and have club members participate in community talk shows. Contact the public service director at your local cable station regarding program opportunities.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20</a:t>
            </a:fld>
            <a:endParaRPr lang="en-CA"/>
          </a:p>
        </p:txBody>
      </p:sp>
    </p:spTree>
    <p:extLst>
      <p:ext uri="{BB962C8B-B14F-4D97-AF65-F5344CB8AC3E}">
        <p14:creationId xmlns:p14="http://schemas.microsoft.com/office/powerpoint/2010/main" val="907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Video Programs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Show a video such as LQ-Lions Quarterly Video Magazine or PSAs at community events and when you meet with other community groups. View and order videos from the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Lions News Network (LNN)</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You can also view videos on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YouTube</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and download LQ on iTunes.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21</a:t>
            </a:fld>
            <a:endParaRPr lang="en-CA"/>
          </a:p>
        </p:txBody>
      </p:sp>
    </p:spTree>
    <p:extLst>
      <p:ext uri="{BB962C8B-B14F-4D97-AF65-F5344CB8AC3E}">
        <p14:creationId xmlns:p14="http://schemas.microsoft.com/office/powerpoint/2010/main" val="127433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Websites and Social Networks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Websites and social networking sites are excellent ways to let people know about your club. Use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e-Clubhouse</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to create a club website with easy-to-use templates and free hosting. Once created it is important to keep your website updated and to include the site in your publicity materials.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Social networking sites such as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Twitter</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YouTube</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Facebook</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LinkedIn</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and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Flickr</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are excellent for promoting Lions clubs. Ask a club member comfortable with social networking to create and regularly manage the club's pages on these sites. Include contact information, photos from recent projects, a statement of purpose and a list of upcoming events.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22</a:t>
            </a:fld>
            <a:endParaRPr lang="en-CA"/>
          </a:p>
        </p:txBody>
      </p:sp>
    </p:spTree>
    <p:extLst>
      <p:ext uri="{BB962C8B-B14F-4D97-AF65-F5344CB8AC3E}">
        <p14:creationId xmlns:p14="http://schemas.microsoft.com/office/powerpoint/2010/main" val="188027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Printed Promotional Materials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Printed materials for promoting your event should: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Answer: Who, what, when, where and why.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Use clear concise language and include only necessary information.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Be eye-catching and printed with a laser printer or professionally printed.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Use a bold, easy-to-read font or typeface.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Feature prominently your club's name, contact information and the Lions logo.</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You may be able to negotiate with printers or photocopy services to produce your flyers and posters at a reduced not-for-profit rate.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Have club members post flyers and posters throughout your area-at public bulletin boards, libraries, store windows, bus stops, train stations, etc. Ask local businesses and government offices to have them available for customers.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23</a:t>
            </a:fld>
            <a:endParaRPr lang="en-CA"/>
          </a:p>
        </p:txBody>
      </p:sp>
    </p:spTree>
    <p:extLst>
      <p:ext uri="{BB962C8B-B14F-4D97-AF65-F5344CB8AC3E}">
        <p14:creationId xmlns:p14="http://schemas.microsoft.com/office/powerpoint/2010/main" val="61901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Build a positive image through interesting content and captivating photos. Make sure your posts are informative, but short. Try to use hashtags and always make sure to use the correct Lions logo. </a:t>
            </a:r>
          </a:p>
        </p:txBody>
      </p:sp>
      <p:sp>
        <p:nvSpPr>
          <p:cNvPr id="4" name="Slide Number Placeholder 3"/>
          <p:cNvSpPr>
            <a:spLocks noGrp="1"/>
          </p:cNvSpPr>
          <p:nvPr>
            <p:ph type="sldNum" sz="quarter" idx="5"/>
          </p:nvPr>
        </p:nvSpPr>
        <p:spPr/>
        <p:txBody>
          <a:bodyPr/>
          <a:lstStyle/>
          <a:p>
            <a:fld id="{78228B48-9BDD-4C97-8ECE-A386195FB7C1}" type="slidenum">
              <a:rPr lang="en-CA" smtClean="0"/>
              <a:t>5</a:t>
            </a:fld>
            <a:endParaRPr lang="en-CA"/>
          </a:p>
        </p:txBody>
      </p:sp>
    </p:spTree>
    <p:extLst>
      <p:ext uri="{BB962C8B-B14F-4D97-AF65-F5344CB8AC3E}">
        <p14:creationId xmlns:p14="http://schemas.microsoft.com/office/powerpoint/2010/main" val="2975492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Photos can enhance your club bulletins and promotional materials and should be sent to newspapers along with a news release. Display photos of your club's activities and people you've helped at a community event. When taking photos, remember: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Use a digital camera when possible. Digital photos are easy to send, save and store. Submit digital photos as attached files. Do not cut and paste them into an e-mail.</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Use only clearly focused photographs.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Shoot candid rather than posed photos. While posed and group shots may be used in club bulletins, candid shots are much more interesting. Many publications will not use posed photos.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If you must pose people, make the photos look as natural as possible by having them do something. Carefully frame the photos so some people aren't cut off.</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Get as close to the action as possible.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Limit the number of people and don't include too much background.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Shoot a lot of photos and select the best shots.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Call your local newspapers to see if and how they accept electronic photos.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To obtain permission to publish photos taken by your club, download our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Photo/Video Authorization Form</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or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Child Photo/Video Authorization Form</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24</a:t>
            </a:fld>
            <a:endParaRPr lang="en-CA"/>
          </a:p>
        </p:txBody>
      </p:sp>
    </p:spTree>
    <p:extLst>
      <p:ext uri="{BB962C8B-B14F-4D97-AF65-F5344CB8AC3E}">
        <p14:creationId xmlns:p14="http://schemas.microsoft.com/office/powerpoint/2010/main" val="219200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LION Magazine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Receive national recognition for your club's service activity by submitting articles and photos to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LION Magazine</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While not all submissions can be published, here are some guidelines when submitting your story: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Submit detailed information – who, what, when, where, why and how – of your club's completed service project or fundraising activity.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Do not send images formatted for use on the Internet. Web images are too small and do not have the high resolution required for use in LION Magazine.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Include clear, candid, action photographs of Lions participating in the project. Be sure everyone in the picture is identified.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Do not send "grip-and-grin" photos (i.e. people shaking hands, check presentation, etc.).</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Include the name, address, daytime phone number and/or e-mail address of a contact person who is familiar with the project.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Submit stories and photographs that meet these guidelines to LION Magazine, 300 W 22nd Street, Oak Brook, IL 60523 USA or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e-mail</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It often takes up to a year for chosen articles to appear in print.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25</a:t>
            </a:fld>
            <a:endParaRPr lang="en-CA"/>
          </a:p>
        </p:txBody>
      </p:sp>
    </p:spTree>
    <p:extLst>
      <p:ext uri="{BB962C8B-B14F-4D97-AF65-F5344CB8AC3E}">
        <p14:creationId xmlns:p14="http://schemas.microsoft.com/office/powerpoint/2010/main" val="246727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Other Publicity Ideas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There are many ways to tell your community about your Lions club and activities. If your club is sponsoring a community event: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Ask to have information posted on your community website or message board.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Pass out flyers or brochures about your club and its activities. If the event is a fundraiser, hand out information telling how the money will be used.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Display the Lions logo and club name prominently on all materials and at all activities and events.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Even when your club doesn't have a special event planned, you can: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Wear your Lions pin and apparel.</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List your club in local phone books and community directories, along with a contact person and phone number. Keep this information up to date.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Put information about your club in "Welcome to the Community" packets offered by local agencies or chambers of commerce.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Invite community organizations to present information about their activities at club meetings and offer to present information at their meetings.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Display local Peace Posters at a library or community center.</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Ask government and school district newsletters to include information about your club, especially if you are involved in a community or school project such as the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Peace Poster Contest</a:t>
            </a: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 a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vision</a:t>
            </a: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 or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diabetes screening</a:t>
            </a: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 building a recreational center, etc.</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Place a highway sign or marker outside your community. Keep it in good condition. You can purchase a highway sign from Club Supplies Sales Department.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Donate a subscription of LION Magazine to your local library. Contact </a:t>
            </a: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LION Magazine Department</a:t>
            </a:r>
            <a:r>
              <a:rPr lang="en-CA" sz="1800" dirty="0">
                <a:solidFill>
                  <a:srgbClr val="000000"/>
                </a:solidFill>
                <a:effectLst/>
                <a:latin typeface="HelveticaNeue-Light"/>
                <a:ea typeface="Times New Roman" panose="02020603050405020304" pitchFamily="18" charset="0"/>
                <a:cs typeface="Times New Roman" panose="02020603050405020304" pitchFamily="18" charset="0"/>
              </a:rPr>
              <a:t> for ordering information.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26</a:t>
            </a:fld>
            <a:endParaRPr lang="en-CA"/>
          </a:p>
        </p:txBody>
      </p:sp>
    </p:spTree>
    <p:extLst>
      <p:ext uri="{BB962C8B-B14F-4D97-AF65-F5344CB8AC3E}">
        <p14:creationId xmlns:p14="http://schemas.microsoft.com/office/powerpoint/2010/main" val="1238686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Sharing Events of Social Media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anose="020B0604020202020204" pitchFamily="34" charset="0"/>
                <a:ea typeface="Calibri" panose="020F0502020204030204" pitchFamily="34" charset="0"/>
                <a:cs typeface="Times New Roman" panose="02020603050405020304" pitchFamily="18" charset="0"/>
              </a:rPr>
              <a:t>Ready to make your event a success? Facebook is a great tool to utilize before, during and after the event for promotion, networking and recruitment. </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Bef>
                <a:spcPts val="1200"/>
              </a:spcBef>
            </a:pPr>
            <a:r>
              <a:rPr lang="en-US" sz="1800" b="1" u="sng" kern="0" dirty="0">
                <a:solidFill>
                  <a:srgbClr val="FF5C35"/>
                </a:solidFill>
                <a:effectLst/>
                <a:latin typeface="Calibri Light" panose="020F0302020204030204" pitchFamily="34" charset="0"/>
                <a:ea typeface="Times New Roman" panose="02020603050405020304" pitchFamily="18" charset="0"/>
                <a:cs typeface="Times New Roman" panose="02020603050405020304" pitchFamily="18" charset="0"/>
              </a:rPr>
              <a:t>BEFORE</a:t>
            </a:r>
            <a:r>
              <a:rPr lang="en-US" sz="1800" b="1" kern="0" dirty="0">
                <a:solidFill>
                  <a:srgbClr val="FF5C35"/>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Create a Public Event from Your Facebook Page</a:t>
            </a:r>
            <a:endParaRPr lang="en-CA"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Aft>
                <a:spcPts val="600"/>
              </a:spcAf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The Event feature on Facebook allows you to create a promotional space for your event that is connected to your club’s page. Your club’s page will be listed as the host. </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Schedule your event</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Include the event date, time, location, ticket info and schedule.</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Invite your friends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The event page has an Invite feature to allow you to invite your page’s followers and your Facebook friends. They can mark if they’re going, interested or not going.</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Share the event</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Share the page link with members and encourage them to invite their Facebook friends. The more shares and invites of your event, the more people it will reach!</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Share updates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As the event approaches, post updates to get people excited about the event. </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To create an event from your computer, go to your Facebook page to create a post. Click the Event option and fill in the fields. </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228B48-9BDD-4C97-8ECE-A386195FB7C1}" type="slidenum">
              <a:rPr lang="en-CA" smtClean="0"/>
              <a:t>27</a:t>
            </a:fld>
            <a:endParaRPr lang="en-CA"/>
          </a:p>
        </p:txBody>
      </p:sp>
    </p:spTree>
    <p:extLst>
      <p:ext uri="{BB962C8B-B14F-4D97-AF65-F5344CB8AC3E}">
        <p14:creationId xmlns:p14="http://schemas.microsoft.com/office/powerpoint/2010/main" val="327854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Sharing Events of Social Media - 2</a:t>
            </a:r>
          </a:p>
          <a:p>
            <a:endParaRPr lang="en-CA" dirty="0"/>
          </a:p>
          <a:p>
            <a:pPr>
              <a:lnSpc>
                <a:spcPct val="105000"/>
              </a:lnSpc>
              <a:spcBef>
                <a:spcPts val="1200"/>
              </a:spcBef>
            </a:pPr>
            <a:r>
              <a:rPr lang="en-US" sz="1800" b="1" u="sng" kern="0" dirty="0">
                <a:solidFill>
                  <a:srgbClr val="FF5C35"/>
                </a:solidFill>
                <a:effectLst/>
                <a:latin typeface="Calibri Light" panose="020F0302020204030204" pitchFamily="34" charset="0"/>
                <a:ea typeface="Times New Roman" panose="02020603050405020304" pitchFamily="18" charset="0"/>
                <a:cs typeface="Times New Roman" panose="02020603050405020304" pitchFamily="18" charset="0"/>
              </a:rPr>
              <a:t>DURING</a:t>
            </a:r>
            <a:r>
              <a:rPr lang="en-US" sz="1800" b="1" kern="0" dirty="0">
                <a:solidFill>
                  <a:srgbClr val="FF5C35"/>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Tell Attendees to Follow You on Facebook</a:t>
            </a:r>
            <a:endParaRPr lang="en-CA"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While you’re at the event, make sure attendees know your club has a Facebook page where they can learn more, stay updated, ask questions and connect with members. </a:t>
            </a: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Get a handle on things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Include your page’s URL or handle on all your printed materials, handouts and signage. For example, include the message “Follow @lionsclubs on Facebook!” or “Visit facebook.com/</a:t>
            </a:r>
            <a:r>
              <a:rPr lang="en-US" sz="1800" dirty="0" err="1">
                <a:effectLst/>
                <a:latin typeface="Helvetica" panose="020B0604020202020204" pitchFamily="34" charset="0"/>
                <a:ea typeface="Calibri" panose="020F0502020204030204" pitchFamily="34" charset="0"/>
                <a:cs typeface="Times New Roman" panose="02020603050405020304" pitchFamily="18" charset="0"/>
              </a:rPr>
              <a:t>lionsclubs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to learn more!” (Hint: Your Facebook handle starts with @ and is displayed under your Facebook profile picture.)</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Use a hashtag</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Does your club or event have a hashtag (#ChicagoWindyCityLions or #LCICon2019)? Consider coming up with a hashtag and including it on signage. Encourage attendees to post their photos to their social profiles using the hashtag or by tagging/mentioning your page’s handle. </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Make friends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As you meet new people, ask if you can connect on Facebook through your personal profiles. Friend them on Facebook as you’re talking. Later, you can invite them to like your page through Facebook.</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228B48-9BDD-4C97-8ECE-A386195FB7C1}" type="slidenum">
              <a:rPr lang="en-CA" smtClean="0"/>
              <a:t>28</a:t>
            </a:fld>
            <a:endParaRPr lang="en-CA"/>
          </a:p>
        </p:txBody>
      </p:sp>
    </p:spTree>
    <p:extLst>
      <p:ext uri="{BB962C8B-B14F-4D97-AF65-F5344CB8AC3E}">
        <p14:creationId xmlns:p14="http://schemas.microsoft.com/office/powerpoint/2010/main" val="106877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Sharing Events of Social Media - 3</a:t>
            </a:r>
          </a:p>
          <a:p>
            <a:endParaRPr lang="en-CA" dirty="0"/>
          </a:p>
          <a:p>
            <a:pPr>
              <a:lnSpc>
                <a:spcPct val="105000"/>
              </a:lnSpc>
              <a:spcBef>
                <a:spcPts val="1200"/>
              </a:spcBef>
            </a:pPr>
            <a:r>
              <a:rPr lang="en-US" sz="1800" b="1" u="sng" kern="0" dirty="0">
                <a:solidFill>
                  <a:srgbClr val="FF5C35"/>
                </a:solidFill>
                <a:effectLst/>
                <a:latin typeface="Calibri Light" panose="020F0302020204030204" pitchFamily="34" charset="0"/>
                <a:ea typeface="Times New Roman" panose="02020603050405020304" pitchFamily="18" charset="0"/>
                <a:cs typeface="Times New Roman" panose="02020603050405020304" pitchFamily="18" charset="0"/>
              </a:rPr>
              <a:t>AFTER</a:t>
            </a:r>
            <a:r>
              <a:rPr lang="en-US" sz="1800" b="1" kern="0" dirty="0">
                <a:solidFill>
                  <a:srgbClr val="FF5C35"/>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Network, network, network!</a:t>
            </a:r>
            <a:endParaRPr lang="en-CA"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Aft>
                <a:spcPts val="600"/>
              </a:spcAft>
            </a:pPr>
            <a:r>
              <a:rPr lang="en-US" sz="1800" dirty="0">
                <a:effectLst/>
                <a:latin typeface="Helvetica" panose="020B0604020202020204" pitchFamily="34" charset="0"/>
                <a:ea typeface="Calibri" panose="020F0502020204030204" pitchFamily="34" charset="0"/>
                <a:cs typeface="Times New Roman" panose="02020603050405020304" pitchFamily="18" charset="0"/>
              </a:rPr>
              <a:t>Facebook is more than just a promotional tool – it’s a networking tool that allows you to connect with members of your community!</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Share photos on your club page</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Post photos of your event on your club’s page and your personal profile. Tag or mention any of the new Facebook friends you met during the event to expand your post’s reach.</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Share photos on member pages</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Encourage members to post photos to their personal profiles, and to include your hashtag and page handle. Share their photos on your page.</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5000"/>
              </a:lnSpc>
              <a:spcAft>
                <a:spcPts val="600"/>
              </a:spcAf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Stay in touch</a:t>
            </a:r>
            <a:r>
              <a:rPr lang="en-US" sz="1800" dirty="0">
                <a:effectLst/>
                <a:latin typeface="Helvetica" panose="020B0604020202020204" pitchFamily="34" charset="0"/>
                <a:ea typeface="Calibri" panose="020F0502020204030204" pitchFamily="34" charset="0"/>
                <a:cs typeface="Times New Roman" panose="02020603050405020304" pitchFamily="18" charset="0"/>
              </a:rPr>
              <a:t> – Through your personal profile, message the new friends you connected with on Facebook. Follow up about the event, invite them to your next service activity, and share your club’s page so they can stay updated. </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228B48-9BDD-4C97-8ECE-A386195FB7C1}" type="slidenum">
              <a:rPr lang="en-CA" smtClean="0"/>
              <a:t>29</a:t>
            </a:fld>
            <a:endParaRPr lang="en-CA"/>
          </a:p>
        </p:txBody>
      </p:sp>
    </p:spTree>
    <p:extLst>
      <p:ext uri="{BB962C8B-B14F-4D97-AF65-F5344CB8AC3E}">
        <p14:creationId xmlns:p14="http://schemas.microsoft.com/office/powerpoint/2010/main" val="2209088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 Phishing Notes: </a:t>
            </a:r>
          </a:p>
          <a:p>
            <a:r>
              <a:rPr lang="en-CA" dirty="0"/>
              <a:t> - At Lions International they take pride in the service to others. These efforts bring notoriety and respect from communities worldwide.  Unfortunately, this also attracts individuals that misrepresent themselves in order to gain access to personal information. When individuals use the internet to phone or commit this type of fraud it is commonly known as “phishing.” </a:t>
            </a:r>
          </a:p>
          <a:p>
            <a:r>
              <a:rPr lang="en-CA" dirty="0"/>
              <a:t>- LCI systems are password protected for your safety and restrict access to personal information including email addresses and phone numbers. Outside of LCI systems, Club information is widely known through the media or non-LCI websites, and it is quite easy to obtain. This increases the chance of being contacted by a phisher. </a:t>
            </a: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30</a:t>
            </a:fld>
            <a:endParaRPr lang="en-CA"/>
          </a:p>
        </p:txBody>
      </p:sp>
    </p:spTree>
    <p:extLst>
      <p:ext uri="{BB962C8B-B14F-4D97-AF65-F5344CB8AC3E}">
        <p14:creationId xmlns:p14="http://schemas.microsoft.com/office/powerpoint/2010/main" val="2772590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protect yourself a, your club and the Association from Phishing</a:t>
            </a:r>
          </a:p>
          <a:p>
            <a:r>
              <a:rPr lang="en-CA" dirty="0"/>
              <a:t> - As a general practice  when receiving unsolicited emails, do NOT follow embedded links in emails, especially if there is any mention of updating credit card information, personal data, PIN numbers or passwords. DELETE those emails immediately.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If you should be redirected to a website, verify that the URL address starts with https://.  The single letter </a:t>
            </a:r>
            <a:r>
              <a:rPr lang="en-CA" sz="1800" b="1" spc="40" dirty="0">
                <a:solidFill>
                  <a:srgbClr val="FF0000"/>
                </a:solidFill>
                <a:effectLst/>
                <a:latin typeface="HelveticaNeue-Light"/>
                <a:ea typeface="Times New Roman" panose="02020603050405020304" pitchFamily="18" charset="0"/>
                <a:cs typeface="Times New Roman" panose="02020603050405020304" pitchFamily="18" charset="0"/>
              </a:rPr>
              <a:t>S</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after http indicates that it is a secure site, and is likely legitimate. If the URL is not secure, close your browser immediately.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If contacted by another club member or the Association Headquarters via email, mobile text message or social media, and there is a request for financial assistance, wire transfer, etc. do not reply to the message.  Contact the club member or Association staff separately via email, phone, or through the MyLCI Communications Center to validate that the request is legitimate.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31</a:t>
            </a:fld>
            <a:endParaRPr lang="en-CA"/>
          </a:p>
        </p:txBody>
      </p:sp>
    </p:spTree>
    <p:extLst>
      <p:ext uri="{BB962C8B-B14F-4D97-AF65-F5344CB8AC3E}">
        <p14:creationId xmlns:p14="http://schemas.microsoft.com/office/powerpoint/2010/main" val="1588557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 </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Always use virus protection software on your PC or MAC.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spc="40" dirty="0">
              <a:solidFill>
                <a:srgbClr val="000000"/>
              </a:solidFill>
              <a:effectLst/>
              <a:latin typeface="HelveticaNeue-Ligh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Exercise caution when using public Wi-Fi systems in a coffee house, restaurant, or internet café.  These public systems offer no protection from unauthorized fraudulent monitoring.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spc="40" dirty="0">
              <a:solidFill>
                <a:srgbClr val="000000"/>
              </a:solidFill>
              <a:effectLst/>
              <a:latin typeface="HelveticaNeue-Ligh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Create strong passwords for your email, social media, and other online accounts, and update your passwords often.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Never store passwords, banking information, or credit card numbers in your email.</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32</a:t>
            </a:fld>
            <a:endParaRPr lang="en-CA"/>
          </a:p>
        </p:txBody>
      </p:sp>
    </p:spTree>
    <p:extLst>
      <p:ext uri="{BB962C8B-B14F-4D97-AF65-F5344CB8AC3E}">
        <p14:creationId xmlns:p14="http://schemas.microsoft.com/office/powerpoint/2010/main" val="95526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kern="1800" spc="40" dirty="0">
                <a:solidFill>
                  <a:srgbClr val="000000"/>
                </a:solidFill>
                <a:effectLst/>
                <a:latin typeface="HelveticaNeue-Bold"/>
                <a:ea typeface="Times New Roman" panose="02020603050405020304" pitchFamily="18" charset="0"/>
                <a:cs typeface="Times New Roman" panose="02020603050405020304" pitchFamily="18" charset="0"/>
              </a:rPr>
              <a:t>Create a Website: e-Clubhouse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Lions Clubs International is proud to provide this resource to help Lions clubs around the world build a useful, professional looking website. Designed with fill-in-the blank fields for even the least Internet savvy, the e-Clubhouse allows you to: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Build and maintain a website for your club using a simple set of tools that make it easy to create a club website.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Keep your members – and community – up-to-date on the projects the club is working 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Promote your club's activities – and recruit new members.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You can choose between two predesigned website templates that incorporate the Lions Clubs International brand. Both templates include links to information on the Lions Clubs International website, including the Lions News Network, Lions Learning Center and more.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33</a:t>
            </a:fld>
            <a:endParaRPr lang="en-CA"/>
          </a:p>
        </p:txBody>
      </p:sp>
    </p:spTree>
    <p:extLst>
      <p:ext uri="{BB962C8B-B14F-4D97-AF65-F5344CB8AC3E}">
        <p14:creationId xmlns:p14="http://schemas.microsoft.com/office/powerpoint/2010/main" val="53504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Share your content</a:t>
            </a:r>
          </a:p>
          <a:p>
            <a:endParaRPr lang="en-CA" dirty="0"/>
          </a:p>
          <a:p>
            <a:r>
              <a:rPr lang="en-CA" dirty="0"/>
              <a:t>When your members share your club’s posts to their social media account you are able to reach a bigger audience and get more views! </a:t>
            </a:r>
          </a:p>
        </p:txBody>
      </p:sp>
      <p:sp>
        <p:nvSpPr>
          <p:cNvPr id="4" name="Slide Number Placeholder 3"/>
          <p:cNvSpPr>
            <a:spLocks noGrp="1"/>
          </p:cNvSpPr>
          <p:nvPr>
            <p:ph type="sldNum" sz="quarter" idx="5"/>
          </p:nvPr>
        </p:nvSpPr>
        <p:spPr/>
        <p:txBody>
          <a:bodyPr/>
          <a:lstStyle/>
          <a:p>
            <a:fld id="{78228B48-9BDD-4C97-8ECE-A386195FB7C1}" type="slidenum">
              <a:rPr lang="en-CA" smtClean="0"/>
              <a:t>6</a:t>
            </a:fld>
            <a:endParaRPr lang="en-CA"/>
          </a:p>
        </p:txBody>
      </p:sp>
    </p:spTree>
    <p:extLst>
      <p:ext uri="{BB962C8B-B14F-4D97-AF65-F5344CB8AC3E}">
        <p14:creationId xmlns:p14="http://schemas.microsoft.com/office/powerpoint/2010/main" val="197817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Each e-Clubhouse site features: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b="1" spc="40" dirty="0">
                <a:solidFill>
                  <a:srgbClr val="000000"/>
                </a:solidFill>
                <a:effectLst/>
                <a:latin typeface="HelveticaNeue-Light"/>
                <a:ea typeface="Times New Roman" panose="02020603050405020304" pitchFamily="18" charset="0"/>
                <a:cs typeface="Times New Roman" panose="02020603050405020304" pitchFamily="18" charset="0"/>
              </a:rPr>
              <a:t>Club Home Page</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Feature a photo of your club members participating in a project or club activity and provide a brief history of your club.</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b="1" spc="40" dirty="0">
                <a:solidFill>
                  <a:srgbClr val="000000"/>
                </a:solidFill>
                <a:effectLst/>
                <a:latin typeface="HelveticaNeue-Light"/>
                <a:ea typeface="Times New Roman" panose="02020603050405020304" pitchFamily="18" charset="0"/>
                <a:cs typeface="Times New Roman" panose="02020603050405020304" pitchFamily="18" charset="0"/>
              </a:rPr>
              <a:t>Calendar of Events</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Use the calendar to keep everyone informed of important dates.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b="1" spc="40" dirty="0">
                <a:solidFill>
                  <a:srgbClr val="000000"/>
                </a:solidFill>
                <a:effectLst/>
                <a:latin typeface="HelveticaNeue-Light"/>
                <a:ea typeface="Times New Roman" panose="02020603050405020304" pitchFamily="18" charset="0"/>
                <a:cs typeface="Times New Roman" panose="02020603050405020304" pitchFamily="18" charset="0"/>
              </a:rPr>
              <a:t>Club Projects</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Provide information on your projects and let your community know how they can support your projects.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b="1" spc="40" dirty="0">
                <a:solidFill>
                  <a:srgbClr val="000000"/>
                </a:solidFill>
                <a:effectLst/>
                <a:latin typeface="HelveticaNeue-Light"/>
                <a:ea typeface="Times New Roman" panose="02020603050405020304" pitchFamily="18" charset="0"/>
                <a:cs typeface="Times New Roman" panose="02020603050405020304" pitchFamily="18" charset="0"/>
              </a:rPr>
              <a:t>Photo Gallery</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Showcase your club's activities by posting photos of recent projects.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b="1" spc="40" dirty="0">
                <a:solidFill>
                  <a:srgbClr val="000000"/>
                </a:solidFill>
                <a:effectLst/>
                <a:latin typeface="HelveticaNeue-Light"/>
                <a:ea typeface="Times New Roman" panose="02020603050405020304" pitchFamily="18" charset="0"/>
                <a:cs typeface="Times New Roman" panose="02020603050405020304" pitchFamily="18" charset="0"/>
              </a:rPr>
              <a:t>Contact Page</a:t>
            </a: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 Post key contact information for people in your community to call so they can learn more about your club and get involved.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1125"/>
              </a:spcAft>
              <a:buSzPts val="1000"/>
              <a:buFont typeface="Symbol" panose="05050102010706020507" pitchFamily="18" charset="2"/>
              <a:buChar char=""/>
              <a:tabLst>
                <a:tab pos="457200" algn="l"/>
              </a:tabLs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Up to five additional pages for your club's special functions or news.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3000"/>
              </a:lnSpc>
              <a:spcAft>
                <a:spcPts val="750"/>
              </a:spcAft>
            </a:pPr>
            <a:r>
              <a:rPr lang="en-CA" sz="1800" b="1" dirty="0">
                <a:solidFill>
                  <a:srgbClr val="000000"/>
                </a:solidFill>
                <a:effectLst/>
                <a:latin typeface="HelveticaNeue-Bold"/>
                <a:ea typeface="Times New Roman" panose="02020603050405020304" pitchFamily="18" charset="0"/>
                <a:cs typeface="Times New Roman" panose="02020603050405020304" pitchFamily="18" charset="0"/>
              </a:rPr>
              <a:t>New Member-Only Features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125"/>
              </a:spcAft>
            </a:pPr>
            <a:r>
              <a:rPr lang="en-CA" sz="1800" spc="40" dirty="0">
                <a:solidFill>
                  <a:srgbClr val="000000"/>
                </a:solidFill>
                <a:effectLst/>
                <a:latin typeface="HelveticaNeue-Light"/>
                <a:ea typeface="Times New Roman" panose="02020603050405020304" pitchFamily="18" charset="0"/>
                <a:cs typeface="Times New Roman" panose="02020603050405020304" pitchFamily="18" charset="0"/>
              </a:rPr>
              <a:t>A new member-only section is now available. This new section will provide a way for your members to communicate important club news, encourage attendance to meetings and recognize member dedication.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34</a:t>
            </a:fld>
            <a:endParaRPr lang="en-CA"/>
          </a:p>
        </p:txBody>
      </p:sp>
    </p:spTree>
    <p:extLst>
      <p:ext uri="{BB962C8B-B14F-4D97-AF65-F5344CB8AC3E}">
        <p14:creationId xmlns:p14="http://schemas.microsoft.com/office/powerpoint/2010/main" val="414363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Integrate Social Media on Your Website</a:t>
            </a:r>
          </a:p>
          <a:p>
            <a:endParaRPr lang="en-CA" dirty="0"/>
          </a:p>
          <a:p>
            <a:r>
              <a:rPr lang="en-CA" dirty="0"/>
              <a:t>Connect your social media with E-Club House. Make sure to use buttons and links below any content. Have links on your E-club House and blog that take readers to your social media accounts.  </a:t>
            </a:r>
          </a:p>
        </p:txBody>
      </p:sp>
      <p:sp>
        <p:nvSpPr>
          <p:cNvPr id="4" name="Slide Number Placeholder 3"/>
          <p:cNvSpPr>
            <a:spLocks noGrp="1"/>
          </p:cNvSpPr>
          <p:nvPr>
            <p:ph type="sldNum" sz="quarter" idx="5"/>
          </p:nvPr>
        </p:nvSpPr>
        <p:spPr/>
        <p:txBody>
          <a:bodyPr/>
          <a:lstStyle/>
          <a:p>
            <a:fld id="{78228B48-9BDD-4C97-8ECE-A386195FB7C1}" type="slidenum">
              <a:rPr lang="en-CA" smtClean="0"/>
              <a:t>7</a:t>
            </a:fld>
            <a:endParaRPr lang="en-CA"/>
          </a:p>
        </p:txBody>
      </p:sp>
    </p:spTree>
    <p:extLst>
      <p:ext uri="{BB962C8B-B14F-4D97-AF65-F5344CB8AC3E}">
        <p14:creationId xmlns:p14="http://schemas.microsoft.com/office/powerpoint/2010/main" val="263587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traditional Media</a:t>
            </a:r>
          </a:p>
          <a:p>
            <a:endParaRPr lang="en-CA" dirty="0"/>
          </a:p>
          <a:p>
            <a:r>
              <a:rPr lang="en-CA" dirty="0"/>
              <a:t>Newspaper ads or write ups, radio ads and fliers can help get the word out about your club. Make sure to mention your social media accounts to help gain viewers. </a:t>
            </a:r>
          </a:p>
        </p:txBody>
      </p:sp>
      <p:sp>
        <p:nvSpPr>
          <p:cNvPr id="4" name="Slide Number Placeholder 3"/>
          <p:cNvSpPr>
            <a:spLocks noGrp="1"/>
          </p:cNvSpPr>
          <p:nvPr>
            <p:ph type="sldNum" sz="quarter" idx="5"/>
          </p:nvPr>
        </p:nvSpPr>
        <p:spPr/>
        <p:txBody>
          <a:bodyPr/>
          <a:lstStyle/>
          <a:p>
            <a:fld id="{78228B48-9BDD-4C97-8ECE-A386195FB7C1}" type="slidenum">
              <a:rPr lang="en-CA" smtClean="0"/>
              <a:t>8</a:t>
            </a:fld>
            <a:endParaRPr lang="en-CA"/>
          </a:p>
        </p:txBody>
      </p:sp>
    </p:spTree>
    <p:extLst>
      <p:ext uri="{BB962C8B-B14F-4D97-AF65-F5344CB8AC3E}">
        <p14:creationId xmlns:p14="http://schemas.microsoft.com/office/powerpoint/2010/main" val="172894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Utilize Page Statistics</a:t>
            </a:r>
          </a:p>
          <a:p>
            <a:endParaRPr lang="en-CA" dirty="0"/>
          </a:p>
          <a:p>
            <a:r>
              <a:rPr lang="en-CA" dirty="0"/>
              <a:t>Statistics show what posts are most popular among your viewers. This will help you choose future content. </a:t>
            </a:r>
          </a:p>
        </p:txBody>
      </p:sp>
      <p:sp>
        <p:nvSpPr>
          <p:cNvPr id="4" name="Slide Number Placeholder 3"/>
          <p:cNvSpPr>
            <a:spLocks noGrp="1"/>
          </p:cNvSpPr>
          <p:nvPr>
            <p:ph type="sldNum" sz="quarter" idx="5"/>
          </p:nvPr>
        </p:nvSpPr>
        <p:spPr/>
        <p:txBody>
          <a:bodyPr/>
          <a:lstStyle/>
          <a:p>
            <a:fld id="{78228B48-9BDD-4C97-8ECE-A386195FB7C1}" type="slidenum">
              <a:rPr lang="en-CA" smtClean="0"/>
              <a:t>9</a:t>
            </a:fld>
            <a:endParaRPr lang="en-CA"/>
          </a:p>
        </p:txBody>
      </p:sp>
    </p:spTree>
    <p:extLst>
      <p:ext uri="{BB962C8B-B14F-4D97-AF65-F5344CB8AC3E}">
        <p14:creationId xmlns:p14="http://schemas.microsoft.com/office/powerpoint/2010/main" val="239021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11</a:t>
            </a:fld>
            <a:endParaRPr lang="en-CA"/>
          </a:p>
        </p:txBody>
      </p:sp>
    </p:spTree>
    <p:extLst>
      <p:ext uri="{BB962C8B-B14F-4D97-AF65-F5344CB8AC3E}">
        <p14:creationId xmlns:p14="http://schemas.microsoft.com/office/powerpoint/2010/main" val="242370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a Hashtag? </a:t>
            </a:r>
          </a:p>
          <a:p>
            <a:r>
              <a:rPr lang="en-CA" dirty="0"/>
              <a:t> - it is a word or phrase preceded by a hash or pound sign and it is used to identify messages on a specific topic</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a:t>
            </a:r>
            <a:r>
              <a:rPr lang="en-CA" sz="1800" spc="15" dirty="0">
                <a:solidFill>
                  <a:srgbClr val="151515"/>
                </a:solidFill>
                <a:effectLst/>
                <a:latin typeface="HelveticaNeue-Light"/>
                <a:ea typeface="Times New Roman" panose="02020603050405020304" pitchFamily="18" charset="0"/>
                <a:cs typeface="Times New Roman" panose="02020603050405020304" pitchFamily="18" charset="0"/>
              </a:rPr>
              <a:t>When you add #LionsClub to a message on Twitter or Facebook, you're essentially joining a conversation. People on Twitter and Facebook can search for a specific hashtag, and your message will show up in those search results. Your hashtag is letting everyone know the great things that your Lions club is doing for the community.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12</a:t>
            </a:fld>
            <a:endParaRPr lang="en-CA"/>
          </a:p>
        </p:txBody>
      </p:sp>
    </p:spTree>
    <p:extLst>
      <p:ext uri="{BB962C8B-B14F-4D97-AF65-F5344CB8AC3E}">
        <p14:creationId xmlns:p14="http://schemas.microsoft.com/office/powerpoint/2010/main" val="58288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spc="15" dirty="0">
                <a:solidFill>
                  <a:srgbClr val="151515"/>
                </a:solidFill>
                <a:effectLst/>
                <a:latin typeface="HelveticaNeue-Light"/>
                <a:ea typeface="Times New Roman" panose="02020603050405020304" pitchFamily="18" charset="0"/>
                <a:cs typeface="Times New Roman" panose="02020603050405020304" pitchFamily="18" charset="0"/>
              </a:rPr>
              <a:t> - There is a handful of hashtags that we use in our social media communications, and we encourage Lions to use them, as well. Pick one or two hashtags under which your message falls; for example, if you're posting a photo of a recent Centennial Service Challenge activity, add #LIONS100 to the end of your message. Or if you're sharing photos from your convention experience, use #LCICon. For more general posts -- perhaps a simple photo of members at a local food pantry or library event -- use #LionsClub.</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15" dirty="0">
                <a:solidFill>
                  <a:srgbClr val="151515"/>
                </a:solidFill>
                <a:effectLst/>
                <a:latin typeface="HelveticaNeue-Light"/>
                <a:ea typeface="Times New Roman" panose="02020603050405020304" pitchFamily="18" charset="0"/>
                <a:cs typeface="Times New Roman" panose="02020603050405020304" pitchFamily="18" charset="0"/>
              </a:rPr>
              <a:t> - Hashtags also help us share your stories with Lions everywhere. We'll often search for Lion’s hashtags on Facebook, Twitter and Instagram and post the stories on our official social media channels. Take pride in your service and help us share your story! </a:t>
            </a:r>
            <a:r>
              <a:rPr lang="en-CA" sz="1800" b="1" spc="15" dirty="0">
                <a:solidFill>
                  <a:srgbClr val="151515"/>
                </a:solidFill>
                <a:effectLst/>
                <a:latin typeface="HelveticaNeue-Light"/>
                <a:ea typeface="Times New Roman" panose="02020603050405020304" pitchFamily="18" charset="0"/>
                <a:cs typeface="Times New Roman" panose="02020603050405020304" pitchFamily="18" charset="0"/>
              </a:rPr>
              <a:t>#WeServe!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8228B48-9BDD-4C97-8ECE-A386195FB7C1}" type="slidenum">
              <a:rPr lang="en-CA" smtClean="0"/>
              <a:t>13</a:t>
            </a:fld>
            <a:endParaRPr lang="en-CA"/>
          </a:p>
        </p:txBody>
      </p:sp>
    </p:spTree>
    <p:extLst>
      <p:ext uri="{BB962C8B-B14F-4D97-AF65-F5344CB8AC3E}">
        <p14:creationId xmlns:p14="http://schemas.microsoft.com/office/powerpoint/2010/main" val="111650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lionsclubs.org/en/resources-for-members/resource-center/publicity-ideas#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lionsclubs.org/en/resources-for-members/resource-center/publicity-ideas#3" TargetMode="External"/><Relationship Id="rId4" Type="http://schemas.openxmlformats.org/officeDocument/2006/relationships/hyperlink" Target="https://www.lionsclubs.org/en/resources-for-members/resource-center/publicity-ideas#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5" Type="http://schemas.openxmlformats.org/officeDocument/2006/relationships/hyperlink" Target="https://www.lionsclubs.org/en/resources-for-members/resource-center/publicity-ideas#3" TargetMode="External"/><Relationship Id="rId4" Type="http://schemas.openxmlformats.org/officeDocument/2006/relationships/hyperlink" Target="https://www.lionsclubs.org/en/resources-for-members/resource-center/publicity-ideas#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5" Type="http://schemas.openxmlformats.org/officeDocument/2006/relationships/hyperlink" Target="https://www.lionsclubs.org/en/resources-for-members/resource-center/publicity-ideas#3" TargetMode="External"/><Relationship Id="rId4" Type="http://schemas.openxmlformats.org/officeDocument/2006/relationships/hyperlink" Target="https://www.lionsclubs.org/en/resources-for-members/resource-center/publicity-ideas#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5" Type="http://schemas.openxmlformats.org/officeDocument/2006/relationships/hyperlink" Target="https://www.lionsclubs.org/en/resources-for-members/resource-center/publicity-ideas#3" TargetMode="External"/><Relationship Id="rId4" Type="http://schemas.openxmlformats.org/officeDocument/2006/relationships/hyperlink" Target="https://www.lionsclubs.org/en/resources-for-members/resource-center/publicity-ideas#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5" Type="http://schemas.openxmlformats.org/officeDocument/2006/relationships/hyperlink" Target="https://www.lionsclubs.org/en/resources-for-members/resource-center/publicity-ideas#3" TargetMode="External"/><Relationship Id="rId4" Type="http://schemas.openxmlformats.org/officeDocument/2006/relationships/hyperlink" Target="https://www.lionsclubs.org/en/resources-for-members/resource-center/publicity-ideas#2" TargetMode="External"/><Relationship Id="rId9" Type="http://schemas.openxmlformats.org/officeDocument/2006/relationships/hyperlink" Target="https://www.lionsclubs.org/en/resources-for-members/resource-center/publicity-ideas#7"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5" Type="http://schemas.openxmlformats.org/officeDocument/2006/relationships/hyperlink" Target="https://www.lionsclubs.org/en/resources-for-members/resource-center/publicity-ideas#3" TargetMode="External"/><Relationship Id="rId10" Type="http://schemas.openxmlformats.org/officeDocument/2006/relationships/hyperlink" Target="https://www.lionsclubs.org/en/resources-for-members/resource-center/publicity-ideas#8" TargetMode="External"/><Relationship Id="rId4" Type="http://schemas.openxmlformats.org/officeDocument/2006/relationships/hyperlink" Target="https://www.lionsclubs.org/en/resources-for-members/resource-center/publicity-ideas#2" TargetMode="External"/><Relationship Id="rId9" Type="http://schemas.openxmlformats.org/officeDocument/2006/relationships/hyperlink" Target="https://www.lionsclubs.org/en/resources-for-members/resource-center/publicity-ideas#7"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11" Type="http://schemas.openxmlformats.org/officeDocument/2006/relationships/hyperlink" Target="https://www.lionsclubs.org/en/resources-for-members/resource-center/publicity-ideas#9" TargetMode="External"/><Relationship Id="rId5" Type="http://schemas.openxmlformats.org/officeDocument/2006/relationships/hyperlink" Target="https://www.lionsclubs.org/en/resources-for-members/resource-center/publicity-ideas#3" TargetMode="External"/><Relationship Id="rId10" Type="http://schemas.openxmlformats.org/officeDocument/2006/relationships/hyperlink" Target="https://www.lionsclubs.org/en/resources-for-members/resource-center/publicity-ideas#8" TargetMode="External"/><Relationship Id="rId4" Type="http://schemas.openxmlformats.org/officeDocument/2006/relationships/hyperlink" Target="https://www.lionsclubs.org/en/resources-for-members/resource-center/publicity-ideas#2" TargetMode="External"/><Relationship Id="rId9" Type="http://schemas.openxmlformats.org/officeDocument/2006/relationships/hyperlink" Target="https://www.lionsclubs.org/en/resources-for-members/resource-center/publicity-ideas#7"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12" Type="http://schemas.openxmlformats.org/officeDocument/2006/relationships/hyperlink" Target="https://www.lionsclubs.org/en/resources-for-members/resource-center/publicity-ideas#1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11" Type="http://schemas.openxmlformats.org/officeDocument/2006/relationships/hyperlink" Target="https://www.lionsclubs.org/en/resources-for-members/resource-center/publicity-ideas#9" TargetMode="External"/><Relationship Id="rId5" Type="http://schemas.openxmlformats.org/officeDocument/2006/relationships/hyperlink" Target="https://www.lionsclubs.org/en/resources-for-members/resource-center/publicity-ideas#3" TargetMode="External"/><Relationship Id="rId10" Type="http://schemas.openxmlformats.org/officeDocument/2006/relationships/hyperlink" Target="https://www.lionsclubs.org/en/resources-for-members/resource-center/publicity-ideas#8" TargetMode="External"/><Relationship Id="rId4" Type="http://schemas.openxmlformats.org/officeDocument/2006/relationships/hyperlink" Target="https://www.lionsclubs.org/en/resources-for-members/resource-center/publicity-ideas#2" TargetMode="External"/><Relationship Id="rId9" Type="http://schemas.openxmlformats.org/officeDocument/2006/relationships/hyperlink" Target="https://www.lionsclubs.org/en/resources-for-members/resource-center/publicity-ideas#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13" Type="http://schemas.openxmlformats.org/officeDocument/2006/relationships/hyperlink" Target="https://www.lionsclubs.org/en/resources-for-members/resource-center/publicity-ideas#11"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12" Type="http://schemas.openxmlformats.org/officeDocument/2006/relationships/hyperlink" Target="https://www.lionsclubs.org/en/resources-for-members/resource-center/publicity-ideas#1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11" Type="http://schemas.openxmlformats.org/officeDocument/2006/relationships/hyperlink" Target="https://www.lionsclubs.org/en/resources-for-members/resource-center/publicity-ideas#9" TargetMode="External"/><Relationship Id="rId5" Type="http://schemas.openxmlformats.org/officeDocument/2006/relationships/hyperlink" Target="https://www.lionsclubs.org/en/resources-for-members/resource-center/publicity-ideas#3" TargetMode="External"/><Relationship Id="rId10" Type="http://schemas.openxmlformats.org/officeDocument/2006/relationships/hyperlink" Target="https://www.lionsclubs.org/en/resources-for-members/resource-center/publicity-ideas#8" TargetMode="External"/><Relationship Id="rId4" Type="http://schemas.openxmlformats.org/officeDocument/2006/relationships/hyperlink" Target="https://www.lionsclubs.org/en/resources-for-members/resource-center/publicity-ideas#2" TargetMode="External"/><Relationship Id="rId9" Type="http://schemas.openxmlformats.org/officeDocument/2006/relationships/hyperlink" Target="https://www.lionsclubs.org/en/resources-for-members/resource-center/publicity-ideas#7"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lionsclubs.org/en/resources-for-members/resource-center/publicity-ideas#6" TargetMode="External"/><Relationship Id="rId13" Type="http://schemas.openxmlformats.org/officeDocument/2006/relationships/hyperlink" Target="https://www.lionsclubs.org/en/resources-for-members/resource-center/publicity-ideas#11" TargetMode="External"/><Relationship Id="rId3" Type="http://schemas.openxmlformats.org/officeDocument/2006/relationships/hyperlink" Target="https://www.lionsclubs.org/en/resources-for-members/resource-center/publicity-ideas#1" TargetMode="External"/><Relationship Id="rId7" Type="http://schemas.openxmlformats.org/officeDocument/2006/relationships/hyperlink" Target="https://www.lionsclubs.org/en/resources-for-members/resource-center/publicity-ideas#5" TargetMode="External"/><Relationship Id="rId12" Type="http://schemas.openxmlformats.org/officeDocument/2006/relationships/hyperlink" Target="https://www.lionsclubs.org/en/resources-for-members/resource-center/publicity-ideas#1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lionsclubs.org/en/resources-for-members/resource-center/publicity-ideas#4" TargetMode="External"/><Relationship Id="rId11" Type="http://schemas.openxmlformats.org/officeDocument/2006/relationships/hyperlink" Target="https://www.lionsclubs.org/en/resources-for-members/resource-center/publicity-ideas#9" TargetMode="External"/><Relationship Id="rId5" Type="http://schemas.openxmlformats.org/officeDocument/2006/relationships/hyperlink" Target="https://www.lionsclubs.org/en/resources-for-members/resource-center/publicity-ideas#3" TargetMode="External"/><Relationship Id="rId10" Type="http://schemas.openxmlformats.org/officeDocument/2006/relationships/hyperlink" Target="https://www.lionsclubs.org/en/resources-for-members/resource-center/publicity-ideas#8" TargetMode="External"/><Relationship Id="rId4" Type="http://schemas.openxmlformats.org/officeDocument/2006/relationships/hyperlink" Target="https://www.lionsclubs.org/en/resources-for-members/resource-center/publicity-ideas#2" TargetMode="External"/><Relationship Id="rId9" Type="http://schemas.openxmlformats.org/officeDocument/2006/relationships/hyperlink" Target="https://www.lionsclubs.org/en/resources-for-members/resource-center/publicity-ideas#7" TargetMode="External"/><Relationship Id="rId14" Type="http://schemas.openxmlformats.org/officeDocument/2006/relationships/hyperlink" Target="https://www.lionsclubs.org/en/resources-for-members/resource-center/publicity-ideas#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e-clubhouse.org/application.php?language=EN"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675B-CCC8-44AF-9FC5-D12850102B51}"/>
              </a:ext>
            </a:extLst>
          </p:cNvPr>
          <p:cNvSpPr>
            <a:spLocks noGrp="1"/>
          </p:cNvSpPr>
          <p:nvPr>
            <p:ph type="ctrTitle"/>
          </p:nvPr>
        </p:nvSpPr>
        <p:spPr>
          <a:xfrm>
            <a:off x="2034920" y="1109471"/>
            <a:ext cx="8791575" cy="1291019"/>
          </a:xfrm>
        </p:spPr>
        <p:txBody>
          <a:bodyPr>
            <a:normAutofit/>
          </a:bodyPr>
          <a:lstStyle/>
          <a:p>
            <a:r>
              <a:rPr lang="en-CA" sz="7200" b="1" cap="none" dirty="0">
                <a:ln w="9525">
                  <a:solidFill>
                    <a:schemeClr val="bg1"/>
                  </a:solidFill>
                  <a:prstDash val="solid"/>
                </a:ln>
                <a:effectLst>
                  <a:outerShdw blurRad="12700" dist="38100" dir="2700000" algn="tl" rotWithShape="0">
                    <a:schemeClr val="bg1">
                      <a:lumMod val="50000"/>
                    </a:schemeClr>
                  </a:outerShdw>
                </a:effectLst>
              </a:rPr>
              <a:t>Social Media Course</a:t>
            </a:r>
          </a:p>
        </p:txBody>
      </p:sp>
      <p:sp>
        <p:nvSpPr>
          <p:cNvPr id="3" name="Subtitle 2">
            <a:extLst>
              <a:ext uri="{FF2B5EF4-FFF2-40B4-BE49-F238E27FC236}">
                <a16:creationId xmlns:a16="http://schemas.microsoft.com/office/drawing/2014/main" id="{9FBAD487-B7D5-474C-B5DC-7EF86DD9DD04}"/>
              </a:ext>
            </a:extLst>
          </p:cNvPr>
          <p:cNvSpPr>
            <a:spLocks noGrp="1"/>
          </p:cNvSpPr>
          <p:nvPr>
            <p:ph type="subTitle" idx="1"/>
          </p:nvPr>
        </p:nvSpPr>
        <p:spPr>
          <a:xfrm>
            <a:off x="2761488" y="2601119"/>
            <a:ext cx="6669023" cy="1655762"/>
          </a:xfrm>
        </p:spPr>
        <p:txBody>
          <a:bodyPr>
            <a:normAutofit lnSpcReduction="10000"/>
          </a:bodyPr>
          <a:lstStyle/>
          <a:p>
            <a:pPr algn="ctr"/>
            <a:r>
              <a:rPr lang="en-CA" sz="4400" dirty="0"/>
              <a:t>Lions Learning day </a:t>
            </a:r>
          </a:p>
          <a:p>
            <a:pPr algn="ctr"/>
            <a:r>
              <a:rPr lang="en-CA" sz="4400" dirty="0"/>
              <a:t>2021 – 2022 </a:t>
            </a:r>
          </a:p>
        </p:txBody>
      </p:sp>
    </p:spTree>
    <p:extLst>
      <p:ext uri="{BB962C8B-B14F-4D97-AF65-F5344CB8AC3E}">
        <p14:creationId xmlns:p14="http://schemas.microsoft.com/office/powerpoint/2010/main" val="419585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5" name="Group 14">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7"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9"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4"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6" name="Group 15">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7"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55"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FC038B-0E04-4151-A4BF-A457CB5D5B21}"/>
              </a:ext>
            </a:extLst>
          </p:cNvPr>
          <p:cNvSpPr>
            <a:spLocks noGrp="1"/>
          </p:cNvSpPr>
          <p:nvPr>
            <p:ph type="title"/>
          </p:nvPr>
        </p:nvSpPr>
        <p:spPr>
          <a:xfrm>
            <a:off x="6569957" y="618518"/>
            <a:ext cx="4747088" cy="1478570"/>
          </a:xfrm>
        </p:spPr>
        <p:txBody>
          <a:bodyPr>
            <a:normAutofit/>
          </a:bodyPr>
          <a:lstStyle/>
          <a:p>
            <a:r>
              <a:rPr lang="en-CA" dirty="0">
                <a:solidFill>
                  <a:srgbClr val="FFFFFF"/>
                </a:solidFill>
              </a:rPr>
              <a:t>Give these Tips a try!</a:t>
            </a:r>
          </a:p>
        </p:txBody>
      </p:sp>
      <p:sp useBgFill="1">
        <p:nvSpPr>
          <p:cNvPr id="57"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lipart&#10;&#10;Description automatically generated">
            <a:extLst>
              <a:ext uri="{FF2B5EF4-FFF2-40B4-BE49-F238E27FC236}">
                <a16:creationId xmlns:a16="http://schemas.microsoft.com/office/drawing/2014/main" id="{E18CC1ED-DCE4-4EB9-92C1-451DD4B84FFF}"/>
              </a:ext>
            </a:extLst>
          </p:cNvPr>
          <p:cNvPicPr>
            <a:picLocks noChangeAspect="1"/>
          </p:cNvPicPr>
          <p:nvPr/>
        </p:nvPicPr>
        <p:blipFill>
          <a:blip r:embed="rId3"/>
          <a:stretch>
            <a:fillRect/>
          </a:stretch>
        </p:blipFill>
        <p:spPr>
          <a:xfrm>
            <a:off x="1118988" y="1574951"/>
            <a:ext cx="4635583" cy="3712160"/>
          </a:xfrm>
          <a:prstGeom prst="rect">
            <a:avLst/>
          </a:prstGeom>
        </p:spPr>
      </p:pic>
      <p:sp>
        <p:nvSpPr>
          <p:cNvPr id="9" name="Content Placeholder 8">
            <a:extLst>
              <a:ext uri="{FF2B5EF4-FFF2-40B4-BE49-F238E27FC236}">
                <a16:creationId xmlns:a16="http://schemas.microsoft.com/office/drawing/2014/main" id="{A6744836-9363-4666-BFFF-EEB8E2377F3C}"/>
              </a:ext>
            </a:extLst>
          </p:cNvPr>
          <p:cNvSpPr>
            <a:spLocks noGrp="1"/>
          </p:cNvSpPr>
          <p:nvPr>
            <p:ph idx="1"/>
          </p:nvPr>
        </p:nvSpPr>
        <p:spPr>
          <a:xfrm>
            <a:off x="7042333" y="1957388"/>
            <a:ext cx="3613703" cy="3098800"/>
          </a:xfrm>
        </p:spPr>
        <p:txBody>
          <a:bodyPr>
            <a:normAutofit/>
          </a:bodyPr>
          <a:lstStyle/>
          <a:p>
            <a:pPr marL="0" indent="0" algn="ctr">
              <a:buNone/>
            </a:pPr>
            <a:r>
              <a:rPr lang="en-US" sz="4000" dirty="0">
                <a:solidFill>
                  <a:srgbClr val="FFFFFF"/>
                </a:solidFill>
              </a:rPr>
              <a:t>See how social media CAN work for your club! </a:t>
            </a:r>
          </a:p>
        </p:txBody>
      </p:sp>
    </p:spTree>
    <p:extLst>
      <p:ext uri="{BB962C8B-B14F-4D97-AF65-F5344CB8AC3E}">
        <p14:creationId xmlns:p14="http://schemas.microsoft.com/office/powerpoint/2010/main" val="1823420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809A-C773-4C55-91EE-D60C1CF1145D}"/>
              </a:ext>
            </a:extLst>
          </p:cNvPr>
          <p:cNvSpPr>
            <a:spLocks noGrp="1"/>
          </p:cNvSpPr>
          <p:nvPr>
            <p:ph type="ctrTitle"/>
          </p:nvPr>
        </p:nvSpPr>
        <p:spPr>
          <a:xfrm>
            <a:off x="1717442" y="4550041"/>
            <a:ext cx="8957534" cy="949995"/>
          </a:xfrm>
        </p:spPr>
        <p:txBody>
          <a:bodyPr>
            <a:normAutofit fontScale="90000"/>
          </a:bodyPr>
          <a:lstStyle/>
          <a:p>
            <a:pPr algn="ctr"/>
            <a:r>
              <a:rPr lang="en-CA" dirty="0"/>
              <a:t>Hashtags and how to use them </a:t>
            </a:r>
          </a:p>
        </p:txBody>
      </p:sp>
      <p:sp>
        <p:nvSpPr>
          <p:cNvPr id="12" name="Round Diagonal Corner Rectangle 6">
            <a:extLst>
              <a:ext uri="{FF2B5EF4-FFF2-40B4-BE49-F238E27FC236}">
                <a16:creationId xmlns:a16="http://schemas.microsoft.com/office/drawing/2014/main" id="{EC19B228-BB19-4650-8B05-EDE68385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90415BC2-A51B-4250-B8D7-36A25427E59D}"/>
              </a:ext>
            </a:extLst>
          </p:cNvPr>
          <p:cNvPicPr>
            <a:picLocks noChangeAspect="1"/>
          </p:cNvPicPr>
          <p:nvPr/>
        </p:nvPicPr>
        <p:blipFill rotWithShape="1">
          <a:blip r:embed="rId4"/>
          <a:srcRect t="10175" r="1" b="4008"/>
          <a:stretch/>
        </p:blipFill>
        <p:spPr>
          <a:xfrm>
            <a:off x="987014" y="951493"/>
            <a:ext cx="6163922" cy="297549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2C16E98C-4F48-4664-ACAA-8BDC74B34D79}"/>
              </a:ext>
            </a:extLst>
          </p:cNvPr>
          <p:cNvPicPr>
            <a:picLocks noChangeAspect="1"/>
          </p:cNvPicPr>
          <p:nvPr/>
        </p:nvPicPr>
        <p:blipFill rotWithShape="1">
          <a:blip r:embed="rId5"/>
          <a:srcRect l="5789" r="6145" b="-2"/>
          <a:stretch/>
        </p:blipFill>
        <p:spPr>
          <a:xfrm>
            <a:off x="7314662" y="951493"/>
            <a:ext cx="3925642" cy="2975493"/>
          </a:xfrm>
          <a:prstGeom prst="rect">
            <a:avLst/>
          </a:prstGeom>
        </p:spPr>
      </p:pic>
    </p:spTree>
    <p:extLst>
      <p:ext uri="{BB962C8B-B14F-4D97-AF65-F5344CB8AC3E}">
        <p14:creationId xmlns:p14="http://schemas.microsoft.com/office/powerpoint/2010/main" val="15512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80C7-0C9A-40EE-8DEF-A27F24AF2EA0}"/>
              </a:ext>
            </a:extLst>
          </p:cNvPr>
          <p:cNvSpPr>
            <a:spLocks noGrp="1"/>
          </p:cNvSpPr>
          <p:nvPr>
            <p:ph type="title"/>
          </p:nvPr>
        </p:nvSpPr>
        <p:spPr>
          <a:xfrm>
            <a:off x="7059168" y="609601"/>
            <a:ext cx="4389120" cy="5181600"/>
          </a:xfrm>
        </p:spPr>
        <p:txBody>
          <a:bodyPr>
            <a:normAutofit/>
            <a:scene3d>
              <a:camera prst="orthographicFront"/>
              <a:lightRig rig="soft" dir="t">
                <a:rot lat="0" lon="0" rev="15600000"/>
              </a:lightRig>
            </a:scene3d>
            <a:sp3d extrusionH="57150" prstMaterial="softEdge">
              <a:bevelT w="25400" h="38100"/>
            </a:sp3d>
          </a:bodyPr>
          <a:lstStyle/>
          <a:p>
            <a:r>
              <a:rPr lang="en-CA" sz="4000" b="1" cap="none" dirty="0">
                <a:ln/>
                <a:solidFill>
                  <a:schemeClr val="accent4"/>
                </a:solidFill>
              </a:rPr>
              <a:t>#Lions Club</a:t>
            </a:r>
            <a:br>
              <a:rPr lang="en-CA" sz="4000" b="1" cap="none" dirty="0">
                <a:ln/>
                <a:solidFill>
                  <a:schemeClr val="accent4"/>
                </a:solidFill>
              </a:rPr>
            </a:br>
            <a:r>
              <a:rPr lang="en-CA" sz="4000" b="1" cap="none" dirty="0">
                <a:ln/>
                <a:solidFill>
                  <a:schemeClr val="accent2"/>
                </a:solidFill>
              </a:rPr>
              <a:t>#Leo Club</a:t>
            </a:r>
            <a:br>
              <a:rPr lang="en-CA" sz="4000" b="1" cap="none" dirty="0">
                <a:ln/>
                <a:solidFill>
                  <a:schemeClr val="accent4"/>
                </a:solidFill>
              </a:rPr>
            </a:br>
            <a:r>
              <a:rPr lang="en-CA" sz="4000" b="1" cap="none" dirty="0">
                <a:ln/>
                <a:solidFill>
                  <a:schemeClr val="accent4"/>
                </a:solidFill>
              </a:rPr>
              <a:t>#LionsEverywhere</a:t>
            </a:r>
          </a:p>
        </p:txBody>
      </p:sp>
      <p:sp>
        <p:nvSpPr>
          <p:cNvPr id="3" name="Content Placeholder 2">
            <a:extLst>
              <a:ext uri="{FF2B5EF4-FFF2-40B4-BE49-F238E27FC236}">
                <a16:creationId xmlns:a16="http://schemas.microsoft.com/office/drawing/2014/main" id="{86B62D47-993D-4D87-82B9-15591020223B}"/>
              </a:ext>
            </a:extLst>
          </p:cNvPr>
          <p:cNvSpPr>
            <a:spLocks noGrp="1"/>
          </p:cNvSpPr>
          <p:nvPr>
            <p:ph idx="1"/>
          </p:nvPr>
        </p:nvSpPr>
        <p:spPr>
          <a:xfrm>
            <a:off x="1275524" y="1545336"/>
            <a:ext cx="5283771" cy="3767328"/>
          </a:xfrm>
        </p:spPr>
        <p:txBody>
          <a:bodyPr/>
          <a:lstStyle/>
          <a:p>
            <a:pPr marL="0" indent="0">
              <a:buNone/>
            </a:pPr>
            <a:r>
              <a:rPr lang="en-CA" dirty="0"/>
              <a:t>What is a Hash Tag?</a:t>
            </a:r>
          </a:p>
          <a:p>
            <a:r>
              <a:rPr lang="en-CA" dirty="0"/>
              <a:t> hash-tag</a:t>
            </a:r>
          </a:p>
          <a:p>
            <a:r>
              <a:rPr lang="en-CA" dirty="0" err="1"/>
              <a:t>haSHtag</a:t>
            </a:r>
            <a:r>
              <a:rPr lang="en-CA" dirty="0"/>
              <a:t>/noun (on social media sites such as Twitter) a word or phrase preceded by a hash or pounds sign (#) and used to identify messages on a specific topic. </a:t>
            </a:r>
          </a:p>
          <a:p>
            <a:endParaRPr lang="en-CA" dirty="0"/>
          </a:p>
          <a:p>
            <a:endParaRPr lang="en-CA" dirty="0"/>
          </a:p>
        </p:txBody>
      </p:sp>
    </p:spTree>
    <p:extLst>
      <p:ext uri="{BB962C8B-B14F-4D97-AF65-F5344CB8AC3E}">
        <p14:creationId xmlns:p14="http://schemas.microsoft.com/office/powerpoint/2010/main" val="387976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B26C-11D5-47E5-9C0E-DEDF68B9420D}"/>
              </a:ext>
            </a:extLst>
          </p:cNvPr>
          <p:cNvSpPr>
            <a:spLocks noGrp="1"/>
          </p:cNvSpPr>
          <p:nvPr>
            <p:ph type="title"/>
          </p:nvPr>
        </p:nvSpPr>
        <p:spPr>
          <a:xfrm>
            <a:off x="1141413" y="422575"/>
            <a:ext cx="9905998" cy="883711"/>
          </a:xfrm>
        </p:spPr>
        <p:txBody>
          <a:bodyPr/>
          <a:lstStyle/>
          <a:p>
            <a:r>
              <a:rPr lang="en-CA" dirty="0"/>
              <a:t>Using Lions Hashtags </a:t>
            </a:r>
          </a:p>
        </p:txBody>
      </p:sp>
      <p:sp>
        <p:nvSpPr>
          <p:cNvPr id="3" name="Content Placeholder 2">
            <a:extLst>
              <a:ext uri="{FF2B5EF4-FFF2-40B4-BE49-F238E27FC236}">
                <a16:creationId xmlns:a16="http://schemas.microsoft.com/office/drawing/2014/main" id="{46384021-16C0-403C-A3C5-6734B8A14205}"/>
              </a:ext>
            </a:extLst>
          </p:cNvPr>
          <p:cNvSpPr>
            <a:spLocks noGrp="1"/>
          </p:cNvSpPr>
          <p:nvPr>
            <p:ph idx="1"/>
          </p:nvPr>
        </p:nvSpPr>
        <p:spPr>
          <a:xfrm>
            <a:off x="1141413" y="1480456"/>
            <a:ext cx="4638902" cy="3897087"/>
          </a:xfrm>
        </p:spPr>
        <p:txBody>
          <a:bodyPr>
            <a:normAutofit fontScale="92500" lnSpcReduction="10000"/>
          </a:bodyPr>
          <a:lstStyle/>
          <a:p>
            <a:pPr marL="0" indent="0">
              <a:buNone/>
            </a:pPr>
            <a:r>
              <a:rPr lang="en-CA" dirty="0"/>
              <a:t>For General Club and Service related Posts: </a:t>
            </a:r>
          </a:p>
          <a:p>
            <a:r>
              <a:rPr lang="en-CA" dirty="0"/>
              <a:t>#LionsClub</a:t>
            </a:r>
          </a:p>
          <a:p>
            <a:r>
              <a:rPr lang="en-CA" dirty="0"/>
              <a:t>#LeoClub</a:t>
            </a:r>
          </a:p>
          <a:p>
            <a:r>
              <a:rPr lang="en-CA" dirty="0"/>
              <a:t>#ProudLEO</a:t>
            </a:r>
          </a:p>
          <a:p>
            <a:r>
              <a:rPr lang="en-CA" dirty="0"/>
              <a:t>#LionsEverywhere</a:t>
            </a:r>
          </a:p>
          <a:p>
            <a:r>
              <a:rPr lang="en-CA" dirty="0"/>
              <a:t>#WeServe</a:t>
            </a:r>
          </a:p>
          <a:p>
            <a:r>
              <a:rPr lang="en-CA"/>
              <a:t>#KindnessMatters</a:t>
            </a:r>
            <a:endParaRPr lang="en-CA" dirty="0"/>
          </a:p>
        </p:txBody>
      </p:sp>
      <p:sp>
        <p:nvSpPr>
          <p:cNvPr id="4" name="Content Placeholder 2">
            <a:extLst>
              <a:ext uri="{FF2B5EF4-FFF2-40B4-BE49-F238E27FC236}">
                <a16:creationId xmlns:a16="http://schemas.microsoft.com/office/drawing/2014/main" id="{19C7CEF1-3C24-479E-A734-F45BD5BF9730}"/>
              </a:ext>
            </a:extLst>
          </p:cNvPr>
          <p:cNvSpPr txBox="1">
            <a:spLocks/>
          </p:cNvSpPr>
          <p:nvPr/>
        </p:nvSpPr>
        <p:spPr>
          <a:xfrm>
            <a:off x="6094412" y="1594757"/>
            <a:ext cx="4638902" cy="17253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CA" dirty="0"/>
              <a:t>For International Lions Events:</a:t>
            </a:r>
          </a:p>
          <a:p>
            <a:pPr marL="0" indent="0">
              <a:buFont typeface="Arial" panose="020B0604020202020204" pitchFamily="34" charset="0"/>
              <a:buNone/>
            </a:pPr>
            <a:r>
              <a:rPr lang="en-CA" dirty="0"/>
              <a:t>#LCICon</a:t>
            </a:r>
          </a:p>
          <a:p>
            <a:pPr marL="0" indent="0">
              <a:buFont typeface="Arial" panose="020B0604020202020204" pitchFamily="34" charset="0"/>
              <a:buNone/>
            </a:pPr>
            <a:r>
              <a:rPr lang="en-CA" dirty="0"/>
              <a:t>#LDUN</a:t>
            </a:r>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p:txBody>
      </p:sp>
      <p:sp>
        <p:nvSpPr>
          <p:cNvPr id="5" name="Content Placeholder 2">
            <a:extLst>
              <a:ext uri="{FF2B5EF4-FFF2-40B4-BE49-F238E27FC236}">
                <a16:creationId xmlns:a16="http://schemas.microsoft.com/office/drawing/2014/main" id="{17313319-6C8B-42F5-BDAD-236A7E0CC940}"/>
              </a:ext>
            </a:extLst>
          </p:cNvPr>
          <p:cNvSpPr txBox="1">
            <a:spLocks/>
          </p:cNvSpPr>
          <p:nvPr/>
        </p:nvSpPr>
        <p:spPr>
          <a:xfrm>
            <a:off x="6094412" y="3352800"/>
            <a:ext cx="4638902" cy="26308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CA" dirty="0"/>
              <a:t>For Program related posts:</a:t>
            </a:r>
          </a:p>
          <a:p>
            <a:pPr marL="0" indent="0">
              <a:buFont typeface="Arial" panose="020B0604020202020204" pitchFamily="34" charset="0"/>
              <a:buNone/>
            </a:pPr>
            <a:r>
              <a:rPr lang="en-CA" dirty="0"/>
              <a:t>#LionsYouthExchange</a:t>
            </a:r>
          </a:p>
          <a:p>
            <a:pPr marL="0" indent="0">
              <a:buFont typeface="Arial" panose="020B0604020202020204" pitchFamily="34" charset="0"/>
              <a:buNone/>
            </a:pPr>
            <a:r>
              <a:rPr lang="en-CA" dirty="0"/>
              <a:t>#LionsCamp</a:t>
            </a:r>
          </a:p>
          <a:p>
            <a:pPr marL="0" indent="0">
              <a:buFont typeface="Arial" panose="020B0604020202020204" pitchFamily="34" charset="0"/>
              <a:buNone/>
            </a:pPr>
            <a:r>
              <a:rPr lang="en-CA" dirty="0"/>
              <a:t>#PeacePoster</a:t>
            </a:r>
          </a:p>
          <a:p>
            <a:pPr marL="0" indent="0">
              <a:buFont typeface="Arial" panose="020B0604020202020204" pitchFamily="34" charset="0"/>
              <a:buNone/>
            </a:pPr>
            <a:r>
              <a:rPr lang="en-CA" dirty="0"/>
              <a:t>#SightForKids</a:t>
            </a:r>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p:txBody>
      </p:sp>
      <p:sp>
        <p:nvSpPr>
          <p:cNvPr id="6" name="Content Placeholder 2">
            <a:extLst>
              <a:ext uri="{FF2B5EF4-FFF2-40B4-BE49-F238E27FC236}">
                <a16:creationId xmlns:a16="http://schemas.microsoft.com/office/drawing/2014/main" id="{D962D0A8-A69C-45D0-9FCA-055137BD8DB6}"/>
              </a:ext>
            </a:extLst>
          </p:cNvPr>
          <p:cNvSpPr txBox="1">
            <a:spLocks/>
          </p:cNvSpPr>
          <p:nvPr/>
        </p:nvSpPr>
        <p:spPr>
          <a:xfrm>
            <a:off x="2434046" y="5329646"/>
            <a:ext cx="2442754" cy="114082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CA" dirty="0"/>
          </a:p>
          <a:p>
            <a:pPr marL="0" indent="0" algn="ctr">
              <a:buFont typeface="Arial" panose="020B0604020202020204" pitchFamily="34" charset="0"/>
              <a:buNone/>
            </a:pPr>
            <a:r>
              <a:rPr lang="en-CA" sz="5100" b="1" dirty="0">
                <a:ln w="22225">
                  <a:solidFill>
                    <a:schemeClr val="accent2"/>
                  </a:solidFill>
                  <a:prstDash val="solid"/>
                </a:ln>
                <a:solidFill>
                  <a:schemeClr val="accent2">
                    <a:lumMod val="40000"/>
                    <a:lumOff val="60000"/>
                  </a:schemeClr>
                </a:solidFill>
              </a:rPr>
              <a:t>Share YOUR STORIES</a:t>
            </a:r>
          </a:p>
        </p:txBody>
      </p:sp>
    </p:spTree>
    <p:extLst>
      <p:ext uri="{BB962C8B-B14F-4D97-AF65-F5344CB8AC3E}">
        <p14:creationId xmlns:p14="http://schemas.microsoft.com/office/powerpoint/2010/main" val="37838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0161-8D46-48AF-A954-2F777DB5261A}"/>
              </a:ext>
            </a:extLst>
          </p:cNvPr>
          <p:cNvSpPr>
            <a:spLocks noGrp="1"/>
          </p:cNvSpPr>
          <p:nvPr>
            <p:ph type="title"/>
          </p:nvPr>
        </p:nvSpPr>
        <p:spPr/>
        <p:txBody>
          <a:bodyPr/>
          <a:lstStyle/>
          <a:p>
            <a:pPr algn="ctr"/>
            <a:r>
              <a:rPr lang="en-CA" dirty="0"/>
              <a:t>Create a Hashtag for your Lions or Leo Club </a:t>
            </a:r>
          </a:p>
        </p:txBody>
      </p:sp>
      <p:sp>
        <p:nvSpPr>
          <p:cNvPr id="3" name="Content Placeholder 2">
            <a:extLst>
              <a:ext uri="{FF2B5EF4-FFF2-40B4-BE49-F238E27FC236}">
                <a16:creationId xmlns:a16="http://schemas.microsoft.com/office/drawing/2014/main" id="{E3C589A7-9E3D-4471-91DE-9EB1DABFA57A}"/>
              </a:ext>
            </a:extLst>
          </p:cNvPr>
          <p:cNvSpPr>
            <a:spLocks noGrp="1"/>
          </p:cNvSpPr>
          <p:nvPr>
            <p:ph idx="1"/>
          </p:nvPr>
        </p:nvSpPr>
        <p:spPr>
          <a:xfrm>
            <a:off x="1141412" y="2097088"/>
            <a:ext cx="9905999" cy="4142394"/>
          </a:xfrm>
        </p:spPr>
        <p:txBody>
          <a:bodyPr>
            <a:normAutofit fontScale="92500"/>
          </a:bodyPr>
          <a:lstStyle/>
          <a:p>
            <a:pPr marL="0" indent="0">
              <a:buNone/>
            </a:pPr>
            <a:r>
              <a:rPr lang="en-CA" dirty="0"/>
              <a:t>How to create a Hashtag for your club, District or Multiple District </a:t>
            </a:r>
          </a:p>
          <a:p>
            <a:r>
              <a:rPr lang="en-CA" dirty="0"/>
              <a:t>Chose one that is short, easy to remember and defines your club.</a:t>
            </a:r>
          </a:p>
          <a:p>
            <a:r>
              <a:rPr lang="en-CA" dirty="0"/>
              <a:t>Before deciding on a hashtag, search for it on Facebook, Twitter and Instagram to make sure it’s not already being widely used by a different group. </a:t>
            </a:r>
          </a:p>
          <a:p>
            <a:r>
              <a:rPr lang="en-CA" dirty="0"/>
              <a:t> Promote the hashtag in your printed material and emails, and on Lions signs and gear, website and social posts</a:t>
            </a:r>
          </a:p>
          <a:p>
            <a:r>
              <a:rPr lang="en-CA" dirty="0"/>
              <a:t>Ask members and the public to use it when posting photos on their social media at all of your events and activities. </a:t>
            </a:r>
          </a:p>
        </p:txBody>
      </p:sp>
    </p:spTree>
    <p:extLst>
      <p:ext uri="{BB962C8B-B14F-4D97-AF65-F5344CB8AC3E}">
        <p14:creationId xmlns:p14="http://schemas.microsoft.com/office/powerpoint/2010/main" val="63705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9F4-497B-42D0-857D-9E70C2FBAA5B}"/>
              </a:ext>
            </a:extLst>
          </p:cNvPr>
          <p:cNvSpPr>
            <a:spLocks noGrp="1"/>
          </p:cNvSpPr>
          <p:nvPr>
            <p:ph type="title"/>
          </p:nvPr>
        </p:nvSpPr>
        <p:spPr/>
        <p:txBody>
          <a:bodyPr>
            <a:normAutofit/>
          </a:bodyPr>
          <a:lstStyle/>
          <a:p>
            <a:pPr algn="ctr"/>
            <a:r>
              <a:rPr lang="en-CA" sz="4800" dirty="0"/>
              <a:t>Publicity Ideas</a:t>
            </a:r>
            <a:br>
              <a:rPr lang="en-CA" sz="4800" dirty="0"/>
            </a:br>
            <a:r>
              <a:rPr lang="en-CA" sz="2200" dirty="0"/>
              <a:t>How do I share Lions messages with the Public </a:t>
            </a:r>
          </a:p>
        </p:txBody>
      </p:sp>
      <p:sp>
        <p:nvSpPr>
          <p:cNvPr id="3" name="Content Placeholder 2">
            <a:extLst>
              <a:ext uri="{FF2B5EF4-FFF2-40B4-BE49-F238E27FC236}">
                <a16:creationId xmlns:a16="http://schemas.microsoft.com/office/drawing/2014/main" id="{A1BCE4B3-2C8B-4A80-8537-1095128C1ABE}"/>
              </a:ext>
            </a:extLst>
          </p:cNvPr>
          <p:cNvSpPr>
            <a:spLocks noGrp="1"/>
          </p:cNvSpPr>
          <p:nvPr>
            <p:ph idx="1"/>
          </p:nvPr>
        </p:nvSpPr>
        <p:spPr>
          <a:xfrm>
            <a:off x="1141413" y="2097088"/>
            <a:ext cx="4954588" cy="3291341"/>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4" name="Content Placeholder 2">
            <a:extLst>
              <a:ext uri="{FF2B5EF4-FFF2-40B4-BE49-F238E27FC236}">
                <a16:creationId xmlns:a16="http://schemas.microsoft.com/office/drawing/2014/main" id="{0BDE5DEF-3D24-4CD7-9A3E-5C214908FB45}"/>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endParaRPr lang="en-CA" dirty="0"/>
          </a:p>
        </p:txBody>
      </p:sp>
    </p:spTree>
    <p:extLst>
      <p:ext uri="{BB962C8B-B14F-4D97-AF65-F5344CB8AC3E}">
        <p14:creationId xmlns:p14="http://schemas.microsoft.com/office/powerpoint/2010/main" val="38882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8672-8637-4512-9703-5DF676463C27}"/>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E4F15726-6311-43D1-B5E7-2CA97049153E}"/>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918845BC-BD6A-4D9A-B378-BDD04AE901A0}"/>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endParaRPr lang="en-CA" dirty="0"/>
          </a:p>
        </p:txBody>
      </p:sp>
    </p:spTree>
    <p:extLst>
      <p:ext uri="{BB962C8B-B14F-4D97-AF65-F5344CB8AC3E}">
        <p14:creationId xmlns:p14="http://schemas.microsoft.com/office/powerpoint/2010/main" val="205854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EC7D-2CF0-47BA-BE27-DDB956EF7655}"/>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4A9835BD-C8D2-484A-A0E1-EE38968930EA}"/>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2DAECF58-2386-471E-80F7-74B211B51E17}"/>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endParaRPr lang="en-CA" dirty="0"/>
          </a:p>
        </p:txBody>
      </p:sp>
    </p:spTree>
    <p:extLst>
      <p:ext uri="{BB962C8B-B14F-4D97-AF65-F5344CB8AC3E}">
        <p14:creationId xmlns:p14="http://schemas.microsoft.com/office/powerpoint/2010/main" val="314342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9DCD-2FF7-4C94-B876-898D0E6C4F5E}"/>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E65E723D-7CD6-441D-8583-C77D2B6EC86C}"/>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7EF9ECC3-E4D4-4805-BAD6-95FCBCB0535B}"/>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endParaRPr lang="en-CA" dirty="0"/>
          </a:p>
        </p:txBody>
      </p:sp>
    </p:spTree>
    <p:extLst>
      <p:ext uri="{BB962C8B-B14F-4D97-AF65-F5344CB8AC3E}">
        <p14:creationId xmlns:p14="http://schemas.microsoft.com/office/powerpoint/2010/main" val="33778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F149-B0A6-4A4E-9672-2CAFE41003CC}"/>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66F80DAE-174D-44BA-A41B-1721639FD7CE}"/>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4EC3BB11-6BD6-42A7-AEDF-78B7653E682C}"/>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endParaRPr lang="en-CA" dirty="0"/>
          </a:p>
        </p:txBody>
      </p:sp>
    </p:spTree>
    <p:extLst>
      <p:ext uri="{BB962C8B-B14F-4D97-AF65-F5344CB8AC3E}">
        <p14:creationId xmlns:p14="http://schemas.microsoft.com/office/powerpoint/2010/main" val="24502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07E3-0754-4758-9AA4-94A9B00DC435}"/>
              </a:ext>
            </a:extLst>
          </p:cNvPr>
          <p:cNvSpPr>
            <a:spLocks noGrp="1"/>
          </p:cNvSpPr>
          <p:nvPr>
            <p:ph type="title"/>
          </p:nvPr>
        </p:nvSpPr>
        <p:spPr/>
        <p:txBody>
          <a:bodyPr/>
          <a:lstStyle/>
          <a:p>
            <a:pPr algn="ctr"/>
            <a:r>
              <a:rPr lang="en-CA" dirty="0"/>
              <a:t>Instructors – PDG Frank Hewitt &amp; </a:t>
            </a:r>
            <a:br>
              <a:rPr lang="en-CA" dirty="0"/>
            </a:br>
            <a:r>
              <a:rPr lang="en-CA" dirty="0"/>
              <a:t>PZC Kate Hewitt  </a:t>
            </a:r>
          </a:p>
        </p:txBody>
      </p:sp>
      <p:sp>
        <p:nvSpPr>
          <p:cNvPr id="3" name="Content Placeholder 2">
            <a:extLst>
              <a:ext uri="{FF2B5EF4-FFF2-40B4-BE49-F238E27FC236}">
                <a16:creationId xmlns:a16="http://schemas.microsoft.com/office/drawing/2014/main" id="{C98AADBC-9B18-43DC-A808-412267785E89}"/>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30306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D8FF-2488-4F03-98A3-8F41479329A6}"/>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F0D41878-A63A-463B-BFAA-E72075DA8256}"/>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718DA775-FA89-4410-8578-0D74614C70AC}"/>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Tx/>
              <a:buChar char="-"/>
            </a:pPr>
            <a:endParaRPr lang="en-CA" dirty="0"/>
          </a:p>
        </p:txBody>
      </p:sp>
    </p:spTree>
    <p:extLst>
      <p:ext uri="{BB962C8B-B14F-4D97-AF65-F5344CB8AC3E}">
        <p14:creationId xmlns:p14="http://schemas.microsoft.com/office/powerpoint/2010/main" val="25554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3EC5-132F-41A5-967F-6B393E06D277}"/>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FD861F17-2760-4723-BFDE-E3405A0E8707}"/>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04E6973F-19B6-4E16-9225-E1E359FFD90C}"/>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9"/>
              </a:rPr>
              <a:t>Video Programs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Tree>
    <p:extLst>
      <p:ext uri="{BB962C8B-B14F-4D97-AF65-F5344CB8AC3E}">
        <p14:creationId xmlns:p14="http://schemas.microsoft.com/office/powerpoint/2010/main" val="347815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186A-C269-4D38-AB6A-9552A01CBED5}"/>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8FABFF18-8C57-4FB5-A3FA-6C9A485C7812}"/>
              </a:ext>
            </a:extLst>
          </p:cNvPr>
          <p:cNvSpPr>
            <a:spLocks noGrp="1"/>
          </p:cNvSpPr>
          <p:nvPr>
            <p:ph idx="1"/>
          </p:nvPr>
        </p:nvSpPr>
        <p:spPr>
          <a:xfrm>
            <a:off x="1141413" y="2249488"/>
            <a:ext cx="4769530"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7745D1A0-AE07-4FF3-90B5-358133F0FA38}"/>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9"/>
              </a:rPr>
              <a:t>Video Programs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0"/>
              </a:rPr>
              <a:t>Websites and Social Networks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Tree>
    <p:extLst>
      <p:ext uri="{BB962C8B-B14F-4D97-AF65-F5344CB8AC3E}">
        <p14:creationId xmlns:p14="http://schemas.microsoft.com/office/powerpoint/2010/main" val="8144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292A-22C4-49ED-8B92-1CC483EEEB47}"/>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C3E4389C-C887-4814-BCB9-0463D5DE9ED3}"/>
              </a:ext>
            </a:extLst>
          </p:cNvPr>
          <p:cNvSpPr>
            <a:spLocks noGrp="1"/>
          </p:cNvSpPr>
          <p:nvPr>
            <p:ph idx="1"/>
          </p:nvPr>
        </p:nvSpPr>
        <p:spPr>
          <a:xfrm>
            <a:off x="1141413" y="2249488"/>
            <a:ext cx="9906000"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83FE66BC-0FF3-44E4-B686-FDDCDCD3ECB0}"/>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9"/>
              </a:rPr>
              <a:t>Video Programs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0"/>
              </a:rPr>
              <a:t>Websites and Social Networks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1"/>
              </a:rPr>
              <a:t>Printed Promotional Materials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Tree>
    <p:extLst>
      <p:ext uri="{BB962C8B-B14F-4D97-AF65-F5344CB8AC3E}">
        <p14:creationId xmlns:p14="http://schemas.microsoft.com/office/powerpoint/2010/main" val="38654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F4C1-A992-421C-B545-F3F705787CEC}"/>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A92F8565-F92C-4DED-8D0F-DF47AFDEC959}"/>
              </a:ext>
            </a:extLst>
          </p:cNvPr>
          <p:cNvSpPr>
            <a:spLocks noGrp="1"/>
          </p:cNvSpPr>
          <p:nvPr>
            <p:ph idx="1"/>
          </p:nvPr>
        </p:nvSpPr>
        <p:spPr>
          <a:xfrm>
            <a:off x="1141413" y="2249488"/>
            <a:ext cx="4954587"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7C5058B3-B256-465B-85CF-7261138AD8CF}"/>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9"/>
              </a:rPr>
              <a:t>Video Programs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0"/>
              </a:rPr>
              <a:t>Websites and Social Networks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1"/>
              </a:rPr>
              <a:t>Printed Promotional Materials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2"/>
              </a:rPr>
              <a:t>Photographs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Tree>
    <p:extLst>
      <p:ext uri="{BB962C8B-B14F-4D97-AF65-F5344CB8AC3E}">
        <p14:creationId xmlns:p14="http://schemas.microsoft.com/office/powerpoint/2010/main" val="41425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F0D6-DB50-411A-9D13-427BF2D7FCDB}"/>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A149CF73-8BBB-479A-98ED-861F532E3190}"/>
              </a:ext>
            </a:extLst>
          </p:cNvPr>
          <p:cNvSpPr>
            <a:spLocks noGrp="1"/>
          </p:cNvSpPr>
          <p:nvPr>
            <p:ph idx="1"/>
          </p:nvPr>
        </p:nvSpPr>
        <p:spPr>
          <a:xfrm>
            <a:off x="1141413" y="2249488"/>
            <a:ext cx="4491944"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819D540D-3896-4CB7-920F-10FA31804000}"/>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9"/>
              </a:rPr>
              <a:t>Video Programs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0"/>
              </a:rPr>
              <a:t>Websites and Social Networks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1"/>
              </a:rPr>
              <a:t>Printed Promotional Materials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2"/>
              </a:rPr>
              <a:t>Photographs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3"/>
              </a:rPr>
              <a:t>LION Magazine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Tree>
    <p:extLst>
      <p:ext uri="{BB962C8B-B14F-4D97-AF65-F5344CB8AC3E}">
        <p14:creationId xmlns:p14="http://schemas.microsoft.com/office/powerpoint/2010/main" val="42340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38CE-47ED-4891-9757-EB2DB640A4D7}"/>
              </a:ext>
            </a:extLst>
          </p:cNvPr>
          <p:cNvSpPr>
            <a:spLocks noGrp="1"/>
          </p:cNvSpPr>
          <p:nvPr>
            <p:ph type="title"/>
          </p:nvPr>
        </p:nvSpPr>
        <p:spPr/>
        <p:txBody>
          <a:bodyPr>
            <a:normAutofit fontScale="90000"/>
          </a:bodyPr>
          <a:lstStyle/>
          <a:p>
            <a:pPr algn="ctr"/>
            <a:r>
              <a:rPr lang="en-CA" sz="6600" dirty="0"/>
              <a:t>Publicity Ideas</a:t>
            </a:r>
            <a:br>
              <a:rPr lang="en-CA" sz="6600" dirty="0"/>
            </a:br>
            <a:r>
              <a:rPr lang="en-CA" sz="3600" dirty="0"/>
              <a:t>How do I share Lions messages with the Public </a:t>
            </a:r>
            <a:endParaRPr lang="en-CA" dirty="0"/>
          </a:p>
        </p:txBody>
      </p:sp>
      <p:sp>
        <p:nvSpPr>
          <p:cNvPr id="4" name="Content Placeholder 2">
            <a:extLst>
              <a:ext uri="{FF2B5EF4-FFF2-40B4-BE49-F238E27FC236}">
                <a16:creationId xmlns:a16="http://schemas.microsoft.com/office/drawing/2014/main" id="{8752EDF5-BCBC-4D3E-A34B-1E459AFC972D}"/>
              </a:ext>
            </a:extLst>
          </p:cNvPr>
          <p:cNvSpPr>
            <a:spLocks noGrp="1"/>
          </p:cNvSpPr>
          <p:nvPr>
            <p:ph idx="1"/>
          </p:nvPr>
        </p:nvSpPr>
        <p:spPr>
          <a:xfrm>
            <a:off x="1141413" y="2249488"/>
            <a:ext cx="4785858" cy="3541712"/>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3"/>
              </a:rPr>
              <a:t>Club Fact Sheet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4"/>
              </a:rPr>
              <a:t>News Release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5"/>
              </a:rPr>
              <a:t>Interviews and Public Speaking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6"/>
              </a:rPr>
              <a:t>Post-Event Publicity</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7"/>
              </a:rPr>
              <a:t>Public Service Announcements (PSAs)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8"/>
              </a:rPr>
              <a:t>Public Access Television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
        <p:nvSpPr>
          <p:cNvPr id="5" name="Content Placeholder 2">
            <a:extLst>
              <a:ext uri="{FF2B5EF4-FFF2-40B4-BE49-F238E27FC236}">
                <a16:creationId xmlns:a16="http://schemas.microsoft.com/office/drawing/2014/main" id="{A852855D-CA56-449F-8806-F33996FFD60F}"/>
              </a:ext>
            </a:extLst>
          </p:cNvPr>
          <p:cNvSpPr txBox="1">
            <a:spLocks/>
          </p:cNvSpPr>
          <p:nvPr/>
        </p:nvSpPr>
        <p:spPr>
          <a:xfrm>
            <a:off x="6092823" y="2097088"/>
            <a:ext cx="4954588" cy="32913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9"/>
              </a:rPr>
              <a:t>Video Programs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0"/>
              </a:rPr>
              <a:t>Websites and Social Networks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1"/>
              </a:rPr>
              <a:t>Printed Promotional Materials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2"/>
              </a:rPr>
              <a:t>Photographs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3"/>
              </a:rPr>
              <a:t>LION Magazine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u="none" strike="noStrike" dirty="0">
                <a:solidFill>
                  <a:srgbClr val="0A3DAB"/>
                </a:solidFill>
                <a:effectLst/>
                <a:latin typeface="HelveticaNeue-Medium"/>
                <a:ea typeface="Times New Roman" panose="02020603050405020304" pitchFamily="18" charset="0"/>
                <a:cs typeface="Times New Roman" panose="02020603050405020304" pitchFamily="18" charset="0"/>
                <a:hlinkClick r:id="rId14"/>
              </a:rPr>
              <a:t>Other Publicity Ideas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n-CA" dirty="0"/>
          </a:p>
        </p:txBody>
      </p:sp>
    </p:spTree>
    <p:extLst>
      <p:ext uri="{BB962C8B-B14F-4D97-AF65-F5344CB8AC3E}">
        <p14:creationId xmlns:p14="http://schemas.microsoft.com/office/powerpoint/2010/main" val="2266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D7A4-35CF-4B75-A6AC-1B0EBD3AE849}"/>
              </a:ext>
            </a:extLst>
          </p:cNvPr>
          <p:cNvSpPr>
            <a:spLocks noGrp="1"/>
          </p:cNvSpPr>
          <p:nvPr>
            <p:ph type="title"/>
          </p:nvPr>
        </p:nvSpPr>
        <p:spPr/>
        <p:txBody>
          <a:bodyPr/>
          <a:lstStyle/>
          <a:p>
            <a:pPr algn="ctr"/>
            <a:r>
              <a:rPr lang="en-CA" dirty="0"/>
              <a:t>Sharing Events on Social Media</a:t>
            </a:r>
          </a:p>
        </p:txBody>
      </p:sp>
      <p:sp>
        <p:nvSpPr>
          <p:cNvPr id="3" name="Content Placeholder 2">
            <a:extLst>
              <a:ext uri="{FF2B5EF4-FFF2-40B4-BE49-F238E27FC236}">
                <a16:creationId xmlns:a16="http://schemas.microsoft.com/office/drawing/2014/main" id="{E2D3FF0B-3FC9-415A-8B4B-88002BE78125}"/>
              </a:ext>
            </a:extLst>
          </p:cNvPr>
          <p:cNvSpPr>
            <a:spLocks noGrp="1"/>
          </p:cNvSpPr>
          <p:nvPr>
            <p:ph idx="1"/>
          </p:nvPr>
        </p:nvSpPr>
        <p:spPr>
          <a:xfrm>
            <a:off x="1141413" y="1828800"/>
            <a:ext cx="5536973" cy="4637313"/>
          </a:xfrm>
        </p:spPr>
        <p:txBody>
          <a:bodyPr>
            <a:normAutofit/>
          </a:bodyPr>
          <a:lstStyle/>
          <a:p>
            <a:pPr marL="0" indent="0">
              <a:buNone/>
            </a:pPr>
            <a:r>
              <a:rPr lang="en-CA" dirty="0"/>
              <a:t>BEFORE: </a:t>
            </a:r>
          </a:p>
          <a:p>
            <a:pPr marL="0" indent="0">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Create a Public Event from Your Facebook Page</a:t>
            </a:r>
          </a:p>
          <a:p>
            <a:pPr>
              <a:buFont typeface="Wingdings" panose="05000000000000000000" pitchFamily="2" charset="2"/>
              <a:buChar char="ü"/>
            </a:pPr>
            <a:r>
              <a:rPr lang="en-US" sz="1800" dirty="0">
                <a:latin typeface="Helvetica" panose="020B0604020202020204" pitchFamily="34" charset="0"/>
                <a:cs typeface="Times New Roman" panose="02020603050405020304" pitchFamily="18" charset="0"/>
              </a:rPr>
              <a:t>Schedule Your Event</a:t>
            </a:r>
          </a:p>
          <a:p>
            <a:pPr>
              <a:buFont typeface="Wingdings" panose="05000000000000000000" pitchFamily="2" charset="2"/>
              <a:buChar char="ü"/>
            </a:pPr>
            <a:endParaRPr lang="en-US" sz="1800" dirty="0">
              <a:latin typeface="Helvetica" panose="020B0604020202020204" pitchFamily="34" charset="0"/>
              <a:cs typeface="Times New Roman" panose="02020603050405020304" pitchFamily="18" charset="0"/>
            </a:endParaRPr>
          </a:p>
          <a:p>
            <a:pPr>
              <a:buFont typeface="Wingdings" panose="05000000000000000000" pitchFamily="2" charset="2"/>
              <a:buChar char="ü"/>
            </a:pPr>
            <a:r>
              <a:rPr lang="en-US" sz="1800" dirty="0">
                <a:latin typeface="Helvetica" panose="020B0604020202020204" pitchFamily="34" charset="0"/>
                <a:cs typeface="Times New Roman" panose="02020603050405020304" pitchFamily="18" charset="0"/>
              </a:rPr>
              <a:t>Invite your Friends</a:t>
            </a:r>
          </a:p>
          <a:p>
            <a:pPr>
              <a:buFont typeface="Wingdings" panose="05000000000000000000" pitchFamily="2" charset="2"/>
              <a:buChar char="ü"/>
            </a:pPr>
            <a:endParaRPr lang="en-US" sz="1800" dirty="0">
              <a:latin typeface="Helvetica" panose="020B0604020202020204" pitchFamily="34" charset="0"/>
              <a:cs typeface="Times New Roman" panose="02020603050405020304" pitchFamily="18" charset="0"/>
            </a:endParaRPr>
          </a:p>
          <a:p>
            <a:pPr>
              <a:buFont typeface="Wingdings" panose="05000000000000000000" pitchFamily="2" charset="2"/>
              <a:buChar char="ü"/>
            </a:pPr>
            <a:r>
              <a:rPr lang="en-US" sz="1800" dirty="0">
                <a:latin typeface="Helvetica" panose="020B0604020202020204" pitchFamily="34" charset="0"/>
                <a:cs typeface="Times New Roman" panose="02020603050405020304" pitchFamily="18" charset="0"/>
              </a:rPr>
              <a:t>Share the event</a:t>
            </a:r>
          </a:p>
          <a:p>
            <a:pPr>
              <a:buFont typeface="Wingdings" panose="05000000000000000000" pitchFamily="2" charset="2"/>
              <a:buChar char="ü"/>
            </a:pPr>
            <a:endParaRPr lang="en-US" sz="1800" dirty="0">
              <a:latin typeface="Helvetica" panose="020B0604020202020204" pitchFamily="34" charset="0"/>
              <a:cs typeface="Times New Roman" panose="02020603050405020304" pitchFamily="18" charset="0"/>
            </a:endParaRPr>
          </a:p>
          <a:p>
            <a:pPr>
              <a:buFont typeface="Wingdings" panose="05000000000000000000" pitchFamily="2" charset="2"/>
              <a:buChar char="ü"/>
            </a:pPr>
            <a:r>
              <a:rPr lang="en-US" sz="1800" dirty="0">
                <a:latin typeface="Helvetica" panose="020B0604020202020204" pitchFamily="34" charset="0"/>
                <a:cs typeface="Times New Roman" panose="02020603050405020304" pitchFamily="18" charset="0"/>
              </a:rPr>
              <a:t>Share Updates</a:t>
            </a:r>
            <a:endParaRPr lang="en-CA" dirty="0"/>
          </a:p>
          <a:p>
            <a:endParaRPr lang="en-CA" dirty="0"/>
          </a:p>
        </p:txBody>
      </p:sp>
    </p:spTree>
    <p:extLst>
      <p:ext uri="{BB962C8B-B14F-4D97-AF65-F5344CB8AC3E}">
        <p14:creationId xmlns:p14="http://schemas.microsoft.com/office/powerpoint/2010/main" val="1584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D7A4-35CF-4B75-A6AC-1B0EBD3AE849}"/>
              </a:ext>
            </a:extLst>
          </p:cNvPr>
          <p:cNvSpPr>
            <a:spLocks noGrp="1"/>
          </p:cNvSpPr>
          <p:nvPr>
            <p:ph type="title"/>
          </p:nvPr>
        </p:nvSpPr>
        <p:spPr/>
        <p:txBody>
          <a:bodyPr/>
          <a:lstStyle/>
          <a:p>
            <a:pPr algn="ctr"/>
            <a:r>
              <a:rPr lang="en-CA" dirty="0"/>
              <a:t>Sharing Events on Social Media</a:t>
            </a:r>
          </a:p>
        </p:txBody>
      </p:sp>
      <p:sp>
        <p:nvSpPr>
          <p:cNvPr id="3" name="Content Placeholder 2">
            <a:extLst>
              <a:ext uri="{FF2B5EF4-FFF2-40B4-BE49-F238E27FC236}">
                <a16:creationId xmlns:a16="http://schemas.microsoft.com/office/drawing/2014/main" id="{E2D3FF0B-3FC9-415A-8B4B-88002BE78125}"/>
              </a:ext>
            </a:extLst>
          </p:cNvPr>
          <p:cNvSpPr>
            <a:spLocks noGrp="1"/>
          </p:cNvSpPr>
          <p:nvPr>
            <p:ph idx="1"/>
          </p:nvPr>
        </p:nvSpPr>
        <p:spPr>
          <a:xfrm>
            <a:off x="1141413" y="1828800"/>
            <a:ext cx="5536973" cy="4637313"/>
          </a:xfrm>
        </p:spPr>
        <p:txBody>
          <a:bodyPr>
            <a:normAutofit/>
          </a:bodyPr>
          <a:lstStyle/>
          <a:p>
            <a:pPr marL="0" indent="0">
              <a:buNone/>
            </a:pPr>
            <a:r>
              <a:rPr lang="en-CA" dirty="0"/>
              <a:t>During: </a:t>
            </a:r>
          </a:p>
          <a:p>
            <a:pPr marL="0" indent="0">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Tell Attendees to Follow You on Facebook</a:t>
            </a:r>
          </a:p>
          <a:p>
            <a:pPr marL="0" indent="0">
              <a:buNone/>
            </a:pPr>
            <a:endParaRPr lang="en-US" sz="1800" dirty="0">
              <a:latin typeface="Helvetica" panose="020B0604020202020204" pitchFamily="34" charset="0"/>
              <a:cs typeface="Times New Roman" panose="02020603050405020304" pitchFamily="18" charset="0"/>
            </a:endParaRPr>
          </a:p>
          <a:p>
            <a:pPr>
              <a:buFont typeface="Wingdings" panose="05000000000000000000" pitchFamily="2" charset="2"/>
              <a:buChar char="ü"/>
            </a:pPr>
            <a:r>
              <a:rPr lang="en-CA" dirty="0"/>
              <a:t>Get a handle on things</a:t>
            </a:r>
          </a:p>
          <a:p>
            <a:pPr>
              <a:buFont typeface="Wingdings" panose="05000000000000000000" pitchFamily="2" charset="2"/>
              <a:buChar char="ü"/>
            </a:pPr>
            <a:endParaRPr lang="en-CA" dirty="0"/>
          </a:p>
          <a:p>
            <a:pPr>
              <a:buFont typeface="Wingdings" panose="05000000000000000000" pitchFamily="2" charset="2"/>
              <a:buChar char="ü"/>
            </a:pPr>
            <a:r>
              <a:rPr lang="en-CA" dirty="0"/>
              <a:t>Use a Hashtag</a:t>
            </a:r>
          </a:p>
          <a:p>
            <a:pPr>
              <a:buFont typeface="Wingdings" panose="05000000000000000000" pitchFamily="2" charset="2"/>
              <a:buChar char="ü"/>
            </a:pPr>
            <a:endParaRPr lang="en-CA" dirty="0"/>
          </a:p>
          <a:p>
            <a:pPr>
              <a:buFont typeface="Wingdings" panose="05000000000000000000" pitchFamily="2" charset="2"/>
              <a:buChar char="ü"/>
            </a:pPr>
            <a:r>
              <a:rPr lang="en-CA" dirty="0"/>
              <a:t>Make Friends </a:t>
            </a:r>
          </a:p>
        </p:txBody>
      </p:sp>
    </p:spTree>
    <p:extLst>
      <p:ext uri="{BB962C8B-B14F-4D97-AF65-F5344CB8AC3E}">
        <p14:creationId xmlns:p14="http://schemas.microsoft.com/office/powerpoint/2010/main" val="23315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D7A4-35CF-4B75-A6AC-1B0EBD3AE849}"/>
              </a:ext>
            </a:extLst>
          </p:cNvPr>
          <p:cNvSpPr>
            <a:spLocks noGrp="1"/>
          </p:cNvSpPr>
          <p:nvPr>
            <p:ph type="title"/>
          </p:nvPr>
        </p:nvSpPr>
        <p:spPr/>
        <p:txBody>
          <a:bodyPr/>
          <a:lstStyle/>
          <a:p>
            <a:pPr algn="ctr"/>
            <a:r>
              <a:rPr lang="en-CA" dirty="0"/>
              <a:t>Sharing Events on Social Media</a:t>
            </a:r>
          </a:p>
        </p:txBody>
      </p:sp>
      <p:sp>
        <p:nvSpPr>
          <p:cNvPr id="3" name="Content Placeholder 2">
            <a:extLst>
              <a:ext uri="{FF2B5EF4-FFF2-40B4-BE49-F238E27FC236}">
                <a16:creationId xmlns:a16="http://schemas.microsoft.com/office/drawing/2014/main" id="{E2D3FF0B-3FC9-415A-8B4B-88002BE78125}"/>
              </a:ext>
            </a:extLst>
          </p:cNvPr>
          <p:cNvSpPr>
            <a:spLocks noGrp="1"/>
          </p:cNvSpPr>
          <p:nvPr>
            <p:ph idx="1"/>
          </p:nvPr>
        </p:nvSpPr>
        <p:spPr>
          <a:xfrm>
            <a:off x="1141413" y="1828800"/>
            <a:ext cx="5536973" cy="4637313"/>
          </a:xfrm>
        </p:spPr>
        <p:txBody>
          <a:bodyPr>
            <a:normAutofit/>
          </a:bodyPr>
          <a:lstStyle/>
          <a:p>
            <a:pPr marL="0" indent="0">
              <a:buNone/>
            </a:pPr>
            <a:r>
              <a:rPr lang="en-CA" dirty="0"/>
              <a:t>After: </a:t>
            </a:r>
          </a:p>
          <a:p>
            <a:pPr marL="0" indent="0">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Network, network, network!</a:t>
            </a:r>
          </a:p>
          <a:p>
            <a:pPr marL="0" indent="0">
              <a:buNone/>
            </a:pPr>
            <a:endParaRPr lang="en-US" sz="1800" dirty="0">
              <a:latin typeface="Helvetica" panose="020B060402020202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US" sz="1800" dirty="0">
                <a:effectLst/>
                <a:latin typeface="Helvetica" panose="020B0604020202020204" pitchFamily="34" charset="0"/>
                <a:ea typeface="Calibri" panose="020F0502020204030204" pitchFamily="34" charset="0"/>
                <a:cs typeface="Times New Roman" panose="02020603050405020304" pitchFamily="18" charset="0"/>
              </a:rPr>
              <a:t>Share photos on your club page</a:t>
            </a:r>
          </a:p>
          <a:p>
            <a:pPr>
              <a:buFont typeface="Wingdings" panose="05000000000000000000" pitchFamily="2" charset="2"/>
              <a:buChar char="ü"/>
            </a:pPr>
            <a:endParaRPr lang="en-US" sz="1800" dirty="0">
              <a:latin typeface="Helvetica" panose="020B060402020202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US" sz="1800" dirty="0">
                <a:effectLst/>
                <a:latin typeface="Helvetica" panose="020B0604020202020204" pitchFamily="34" charset="0"/>
                <a:ea typeface="Calibri" panose="020F0502020204030204" pitchFamily="34" charset="0"/>
                <a:cs typeface="Times New Roman" panose="02020603050405020304" pitchFamily="18" charset="0"/>
              </a:rPr>
              <a:t>Share photos on members pages</a:t>
            </a:r>
          </a:p>
          <a:p>
            <a:pPr>
              <a:buFont typeface="Wingdings" panose="05000000000000000000" pitchFamily="2" charset="2"/>
              <a:buChar char="ü"/>
            </a:pPr>
            <a:endParaRPr lang="en-US" sz="1800" dirty="0">
              <a:latin typeface="Helvetica" panose="020B060402020202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US" sz="1800" dirty="0">
                <a:effectLst/>
                <a:latin typeface="Helvetica" panose="020B0604020202020204" pitchFamily="34" charset="0"/>
                <a:ea typeface="Calibri" panose="020F0502020204030204" pitchFamily="34" charset="0"/>
                <a:cs typeface="Times New Roman" panose="02020603050405020304" pitchFamily="18" charset="0"/>
              </a:rPr>
              <a:t>Stay in touch </a:t>
            </a:r>
          </a:p>
          <a:p>
            <a:pPr marL="0" indent="0">
              <a:buNone/>
            </a:pPr>
            <a:endParaRPr lang="en-US" sz="1800" dirty="0">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994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1743-7895-4BDF-B920-137EED8722D7}"/>
              </a:ext>
            </a:extLst>
          </p:cNvPr>
          <p:cNvSpPr>
            <a:spLocks noGrp="1"/>
          </p:cNvSpPr>
          <p:nvPr>
            <p:ph type="title"/>
          </p:nvPr>
        </p:nvSpPr>
        <p:spPr>
          <a:xfrm>
            <a:off x="1141412" y="618518"/>
            <a:ext cx="10133391" cy="967001"/>
          </a:xfrm>
        </p:spPr>
        <p:txBody>
          <a:bodyPr>
            <a:normAutofit fontScale="90000"/>
          </a:bodyPr>
          <a:lstStyle/>
          <a:p>
            <a:pPr algn="ctr"/>
            <a:r>
              <a:rPr lang="en-US" sz="3100" kern="0" dirty="0">
                <a:solidFill>
                  <a:schemeClr val="bg1"/>
                </a:solidFill>
                <a:latin typeface="HelveticaNeueLT Std" panose="020B0604020202020204" pitchFamily="34" charset="0"/>
              </a:rPr>
              <a:t>What we will be exploring together today</a:t>
            </a:r>
            <a:br>
              <a:rPr lang="en-US" sz="3600" kern="0" dirty="0">
                <a:solidFill>
                  <a:schemeClr val="bg1"/>
                </a:solidFill>
                <a:latin typeface="HelveticaNeueLT Std" panose="020B0604020202020204" pitchFamily="34" charset="0"/>
              </a:rPr>
            </a:br>
            <a:endParaRPr lang="en-CA" dirty="0"/>
          </a:p>
        </p:txBody>
      </p:sp>
      <p:sp>
        <p:nvSpPr>
          <p:cNvPr id="3" name="Content Placeholder 2">
            <a:extLst>
              <a:ext uri="{FF2B5EF4-FFF2-40B4-BE49-F238E27FC236}">
                <a16:creationId xmlns:a16="http://schemas.microsoft.com/office/drawing/2014/main" id="{B55D3F46-1790-42E0-954C-D13FBA7A1DD5}"/>
              </a:ext>
            </a:extLst>
          </p:cNvPr>
          <p:cNvSpPr>
            <a:spLocks noGrp="1"/>
          </p:cNvSpPr>
          <p:nvPr>
            <p:ph idx="1"/>
          </p:nvPr>
        </p:nvSpPr>
        <p:spPr>
          <a:xfrm>
            <a:off x="1141412" y="1786855"/>
            <a:ext cx="9905999" cy="4004346"/>
          </a:xfrm>
        </p:spPr>
        <p:txBody>
          <a:bodyPr/>
          <a:lstStyle/>
          <a:p>
            <a:r>
              <a:rPr lang="en-CA" dirty="0"/>
              <a:t>Why use Social Media</a:t>
            </a:r>
          </a:p>
          <a:p>
            <a:r>
              <a:rPr lang="en-CA" dirty="0"/>
              <a:t>5 ways to increase Your Club’s Social Media Engagement </a:t>
            </a:r>
          </a:p>
          <a:p>
            <a:r>
              <a:rPr lang="en-CA" dirty="0"/>
              <a:t>Social Media Tips </a:t>
            </a:r>
          </a:p>
          <a:p>
            <a:r>
              <a:rPr lang="en-CA" dirty="0"/>
              <a:t>How to Use Hashtags</a:t>
            </a:r>
          </a:p>
          <a:p>
            <a:r>
              <a:rPr lang="en-CA" dirty="0"/>
              <a:t>Create a Hashtag for your Lions or Leo Club</a:t>
            </a:r>
          </a:p>
          <a:p>
            <a:r>
              <a:rPr lang="en-CA" dirty="0"/>
              <a:t>Publicity Ideas</a:t>
            </a:r>
          </a:p>
          <a:p>
            <a:r>
              <a:rPr lang="en-CA" dirty="0"/>
              <a:t>Phishing Protection for Lions</a:t>
            </a:r>
          </a:p>
          <a:p>
            <a:endParaRPr lang="en-CA" dirty="0"/>
          </a:p>
        </p:txBody>
      </p:sp>
    </p:spTree>
    <p:extLst>
      <p:ext uri="{BB962C8B-B14F-4D97-AF65-F5344CB8AC3E}">
        <p14:creationId xmlns:p14="http://schemas.microsoft.com/office/powerpoint/2010/main" val="326304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C4A0EE-575A-4882-9CBD-3F4696395A0D}"/>
              </a:ext>
            </a:extLst>
          </p:cNvPr>
          <p:cNvSpPr>
            <a:spLocks noGrp="1"/>
          </p:cNvSpPr>
          <p:nvPr>
            <p:ph type="title"/>
          </p:nvPr>
        </p:nvSpPr>
        <p:spPr>
          <a:xfrm>
            <a:off x="951061" y="2271713"/>
            <a:ext cx="2851417" cy="1478570"/>
          </a:xfrm>
        </p:spPr>
        <p:txBody>
          <a:bodyPr>
            <a:normAutofit/>
          </a:bodyPr>
          <a:lstStyle/>
          <a:p>
            <a:r>
              <a:rPr lang="en-CA" sz="4000" dirty="0">
                <a:solidFill>
                  <a:srgbClr val="FFFFFF"/>
                </a:solidFill>
              </a:rPr>
              <a:t>Phishing! </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5" name="Content Placeholder 4" descr="Text, engineering drawing, whiteboard&#10;&#10;Description automatically generated">
            <a:extLst>
              <a:ext uri="{FF2B5EF4-FFF2-40B4-BE49-F238E27FC236}">
                <a16:creationId xmlns:a16="http://schemas.microsoft.com/office/drawing/2014/main" id="{7F6E500A-5FCF-4322-BB3B-C74D3C6A9338}"/>
              </a:ext>
            </a:extLst>
          </p:cNvPr>
          <p:cNvPicPr>
            <a:picLocks noChangeAspect="1"/>
          </p:cNvPicPr>
          <p:nvPr/>
        </p:nvPicPr>
        <p:blipFill>
          <a:blip r:embed="rId4"/>
          <a:stretch>
            <a:fillRect/>
          </a:stretch>
        </p:blipFill>
        <p:spPr>
          <a:xfrm>
            <a:off x="4711778" y="1048442"/>
            <a:ext cx="6844045" cy="4756611"/>
          </a:xfrm>
          <a:prstGeom prst="rect">
            <a:avLst/>
          </a:prstGeom>
        </p:spPr>
      </p:pic>
    </p:spTree>
    <p:extLst>
      <p:ext uri="{BB962C8B-B14F-4D97-AF65-F5344CB8AC3E}">
        <p14:creationId xmlns:p14="http://schemas.microsoft.com/office/powerpoint/2010/main" val="363233152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456C3-3C3C-455C-8251-F5FDE6CBBFF5}"/>
              </a:ext>
            </a:extLst>
          </p:cNvPr>
          <p:cNvSpPr>
            <a:spLocks noGrp="1"/>
          </p:cNvSpPr>
          <p:nvPr>
            <p:ph type="title"/>
          </p:nvPr>
        </p:nvSpPr>
        <p:spPr/>
        <p:txBody>
          <a:bodyPr/>
          <a:lstStyle/>
          <a:p>
            <a:r>
              <a:rPr lang="en-CA" dirty="0"/>
              <a:t>Phishing protection for Lions </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E50A358C-FC42-4C50-80CF-D5A619B391B0}"/>
              </a:ext>
            </a:extLst>
          </p:cNvPr>
          <p:cNvPicPr>
            <a:picLocks noGrp="1" noChangeAspect="1"/>
          </p:cNvPicPr>
          <p:nvPr>
            <p:ph idx="1"/>
          </p:nvPr>
        </p:nvPicPr>
        <p:blipFill>
          <a:blip r:embed="rId3"/>
          <a:stretch>
            <a:fillRect/>
          </a:stretch>
        </p:blipFill>
        <p:spPr>
          <a:xfrm>
            <a:off x="5156200" y="886408"/>
            <a:ext cx="5891213" cy="4904792"/>
          </a:xfrm>
        </p:spPr>
      </p:pic>
      <p:sp>
        <p:nvSpPr>
          <p:cNvPr id="6" name="Text Placeholder 5">
            <a:extLst>
              <a:ext uri="{FF2B5EF4-FFF2-40B4-BE49-F238E27FC236}">
                <a16:creationId xmlns:a16="http://schemas.microsoft.com/office/drawing/2014/main" id="{81702E4C-2844-4A88-8CBA-3B891ACFCB05}"/>
              </a:ext>
            </a:extLst>
          </p:cNvPr>
          <p:cNvSpPr>
            <a:spLocks noGrp="1"/>
          </p:cNvSpPr>
          <p:nvPr>
            <p:ph type="body" sz="half" idx="2"/>
          </p:nvPr>
        </p:nvSpPr>
        <p:spPr>
          <a:xfrm>
            <a:off x="1146705" y="2249486"/>
            <a:ext cx="3856037" cy="3829097"/>
          </a:xfrm>
        </p:spPr>
        <p:txBody>
          <a:bodyPr>
            <a:normAutofit/>
          </a:bodyPr>
          <a:lstStyle/>
          <a:p>
            <a:pPr marL="285750" indent="-285750">
              <a:buFont typeface="Arial" panose="020B0604020202020204" pitchFamily="34" charset="0"/>
              <a:buChar char="•"/>
            </a:pPr>
            <a:r>
              <a:rPr lang="en-CA" dirty="0"/>
              <a:t>As a general protection when receiving unsolicited emails, do not follow embedded links in emails</a:t>
            </a:r>
          </a:p>
          <a:p>
            <a:pPr marL="285750" indent="-285750">
              <a:buFont typeface="Arial" panose="020B0604020202020204" pitchFamily="34" charset="0"/>
              <a:buChar char="•"/>
            </a:pPr>
            <a:r>
              <a:rPr lang="en-CA" dirty="0"/>
              <a:t>If you should be redirected to a website, verify that the URL address starts with http</a:t>
            </a:r>
            <a:r>
              <a:rPr lang="en-CA" b="1" dirty="0">
                <a:solidFill>
                  <a:srgbClr val="FF0000"/>
                </a:solidFill>
              </a:rPr>
              <a:t>s</a:t>
            </a:r>
            <a:r>
              <a:rPr lang="en-CA" dirty="0"/>
              <a:t>://. </a:t>
            </a:r>
          </a:p>
          <a:p>
            <a:pPr marL="285750" indent="-285750">
              <a:buFont typeface="Arial" panose="020B0604020202020204" pitchFamily="34" charset="0"/>
              <a:buChar char="•"/>
            </a:pPr>
            <a:r>
              <a:rPr lang="en-CA" dirty="0"/>
              <a:t>If contacted by another club member of the Association Headquarters via email, mobile text or social media and with a request for financial assistance, wire transfer, etc.</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803533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C55E5-934B-45F8-8CC9-BBAA70E59093}"/>
              </a:ext>
            </a:extLst>
          </p:cNvPr>
          <p:cNvSpPr>
            <a:spLocks noGrp="1"/>
          </p:cNvSpPr>
          <p:nvPr>
            <p:ph type="title"/>
          </p:nvPr>
        </p:nvSpPr>
        <p:spPr>
          <a:xfrm>
            <a:off x="1141413" y="619125"/>
            <a:ext cx="3517673" cy="1477963"/>
          </a:xfrm>
        </p:spPr>
        <p:txBody>
          <a:bodyPr>
            <a:normAutofit fontScale="90000"/>
          </a:bodyPr>
          <a:lstStyle/>
          <a:p>
            <a:r>
              <a:rPr lang="en-CA" dirty="0"/>
              <a:t>Phishing protection for Lions </a:t>
            </a:r>
          </a:p>
        </p:txBody>
      </p:sp>
      <p:sp>
        <p:nvSpPr>
          <p:cNvPr id="9" name="Text Placeholder 5">
            <a:extLst>
              <a:ext uri="{FF2B5EF4-FFF2-40B4-BE49-F238E27FC236}">
                <a16:creationId xmlns:a16="http://schemas.microsoft.com/office/drawing/2014/main" id="{571BEB09-94CA-45A0-B6F4-C3DE06523078}"/>
              </a:ext>
            </a:extLst>
          </p:cNvPr>
          <p:cNvSpPr txBox="1">
            <a:spLocks/>
          </p:cNvSpPr>
          <p:nvPr/>
        </p:nvSpPr>
        <p:spPr>
          <a:xfrm>
            <a:off x="844730" y="2258195"/>
            <a:ext cx="4066903" cy="3829097"/>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85750" indent="-285750"/>
            <a:r>
              <a:rPr lang="en-CA" dirty="0"/>
              <a:t>Always use virus protection software on your PC or MAC</a:t>
            </a:r>
          </a:p>
          <a:p>
            <a:pPr marL="285750" indent="-285750"/>
            <a:r>
              <a:rPr lang="en-CA" dirty="0"/>
              <a:t>Exercise Caution when using public Wi-Fi systems</a:t>
            </a:r>
          </a:p>
          <a:p>
            <a:pPr marL="285750" indent="-285750"/>
            <a:r>
              <a:rPr lang="en-CA" dirty="0"/>
              <a:t>Create Strong passwords for all online accounts</a:t>
            </a:r>
          </a:p>
          <a:p>
            <a:pPr marL="285750" indent="-285750"/>
            <a:r>
              <a:rPr lang="en-CA" dirty="0"/>
              <a:t>NEVER store passwords in your email </a:t>
            </a:r>
          </a:p>
          <a:p>
            <a:pPr marL="285750" indent="-285750"/>
            <a:endParaRPr lang="en-CA" dirty="0"/>
          </a:p>
        </p:txBody>
      </p:sp>
      <p:pic>
        <p:nvPicPr>
          <p:cNvPr id="13" name="Content Placeholder 12" descr="Graphical user interface, text, application, chat or text message&#10;&#10;Description automatically generated">
            <a:extLst>
              <a:ext uri="{FF2B5EF4-FFF2-40B4-BE49-F238E27FC236}">
                <a16:creationId xmlns:a16="http://schemas.microsoft.com/office/drawing/2014/main" id="{6DB7512F-39BB-4718-A9E4-B783E44ECBBE}"/>
              </a:ext>
            </a:extLst>
          </p:cNvPr>
          <p:cNvPicPr>
            <a:picLocks noGrp="1" noChangeAspect="1"/>
          </p:cNvPicPr>
          <p:nvPr>
            <p:ph idx="1"/>
          </p:nvPr>
        </p:nvPicPr>
        <p:blipFill>
          <a:blip r:embed="rId3"/>
          <a:stretch>
            <a:fillRect/>
          </a:stretch>
        </p:blipFill>
        <p:spPr>
          <a:xfrm>
            <a:off x="5110619" y="1014608"/>
            <a:ext cx="6236651" cy="5072684"/>
          </a:xfrm>
        </p:spPr>
      </p:pic>
    </p:spTree>
    <p:extLst>
      <p:ext uri="{BB962C8B-B14F-4D97-AF65-F5344CB8AC3E}">
        <p14:creationId xmlns:p14="http://schemas.microsoft.com/office/powerpoint/2010/main" val="1460490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60B6D9B7-7B7C-4D18-89B0-05512F0DD0F1}"/>
              </a:ext>
            </a:extLst>
          </p:cNvPr>
          <p:cNvSpPr>
            <a:spLocks noGrp="1"/>
          </p:cNvSpPr>
          <p:nvPr>
            <p:ph type="title"/>
          </p:nvPr>
        </p:nvSpPr>
        <p:spPr>
          <a:xfrm>
            <a:off x="1141413" y="618518"/>
            <a:ext cx="4459286" cy="1478570"/>
          </a:xfrm>
        </p:spPr>
        <p:txBody>
          <a:bodyPr>
            <a:normAutofit/>
          </a:bodyPr>
          <a:lstStyle/>
          <a:p>
            <a:r>
              <a:rPr lang="en-CA" sz="3200" b="1" kern="1800" spc="40">
                <a:effectLst/>
                <a:latin typeface="HelveticaNeue-Bold"/>
                <a:ea typeface="Times New Roman" panose="02020603050405020304" pitchFamily="18" charset="0"/>
                <a:cs typeface="Times New Roman" panose="02020603050405020304" pitchFamily="18" charset="0"/>
              </a:rPr>
              <a:t>Create a Website: e-Clubhouse</a:t>
            </a:r>
            <a:br>
              <a:rPr lang="en-CA" sz="3200">
                <a:effectLst/>
                <a:latin typeface="Calibri" panose="020F0502020204030204" pitchFamily="34" charset="0"/>
                <a:ea typeface="Calibri" panose="020F0502020204030204" pitchFamily="34" charset="0"/>
                <a:cs typeface="Times New Roman" panose="02020603050405020304" pitchFamily="18" charset="0"/>
              </a:rPr>
            </a:br>
            <a:endParaRPr lang="en-CA" sz="3200" dirty="0"/>
          </a:p>
        </p:txBody>
      </p:sp>
      <p:sp>
        <p:nvSpPr>
          <p:cNvPr id="3" name="Content Placeholder 2">
            <a:extLst>
              <a:ext uri="{FF2B5EF4-FFF2-40B4-BE49-F238E27FC236}">
                <a16:creationId xmlns:a16="http://schemas.microsoft.com/office/drawing/2014/main" id="{13BE9AC6-1FA3-4A7E-8364-A8AB9EC4141A}"/>
              </a:ext>
            </a:extLst>
          </p:cNvPr>
          <p:cNvSpPr>
            <a:spLocks noGrp="1"/>
          </p:cNvSpPr>
          <p:nvPr>
            <p:ph idx="1"/>
          </p:nvPr>
        </p:nvSpPr>
        <p:spPr>
          <a:xfrm>
            <a:off x="1141412" y="2249487"/>
            <a:ext cx="4459287" cy="1812926"/>
          </a:xfrm>
        </p:spPr>
        <p:txBody>
          <a:bodyPr>
            <a:normAutofit/>
          </a:bodyPr>
          <a:lstStyle/>
          <a:p>
            <a:r>
              <a:rPr lang="en-CA" sz="2000" spc="40" dirty="0">
                <a:effectLst/>
                <a:latin typeface="HelveticaNeue-Light"/>
                <a:ea typeface="Times New Roman" panose="02020603050405020304" pitchFamily="18" charset="0"/>
                <a:cs typeface="Times New Roman" panose="02020603050405020304" pitchFamily="18" charset="0"/>
              </a:rPr>
              <a:t>If you're looking for a free and easy way to create a website for your Lions club, the e-Clubhouse is for you!</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000" dirty="0"/>
          </a:p>
        </p:txBody>
      </p:sp>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6" name="TextBox 5">
            <a:extLst>
              <a:ext uri="{FF2B5EF4-FFF2-40B4-BE49-F238E27FC236}">
                <a16:creationId xmlns:a16="http://schemas.microsoft.com/office/drawing/2014/main" id="{CB4BA9A4-B7F3-40F6-82B0-550B06C5F112}"/>
              </a:ext>
            </a:extLst>
          </p:cNvPr>
          <p:cNvSpPr txBox="1"/>
          <p:nvPr/>
        </p:nvSpPr>
        <p:spPr>
          <a:xfrm>
            <a:off x="1101726" y="4662488"/>
            <a:ext cx="4519612" cy="805990"/>
          </a:xfrm>
          <a:prstGeom prst="rect">
            <a:avLst/>
          </a:prstGeom>
          <a:noFill/>
        </p:spPr>
        <p:txBody>
          <a:bodyPr wrap="square" rtlCol="0">
            <a:spAutoFit/>
          </a:bodyPr>
          <a:lstStyle/>
          <a:p>
            <a:pPr>
              <a:lnSpc>
                <a:spcPts val="1800"/>
              </a:lnSpc>
              <a:spcAft>
                <a:spcPts val="1125"/>
              </a:spcAft>
            </a:pPr>
            <a:r>
              <a:rPr lang="en-CA" sz="2400" u="none" strike="noStrike" spc="0" dirty="0">
                <a:solidFill>
                  <a:srgbClr val="0A3DAB"/>
                </a:solidFill>
                <a:effectLst/>
                <a:latin typeface="HelveticaNeue-Medium"/>
                <a:ea typeface="Times New Roman" panose="02020603050405020304" pitchFamily="18" charset="0"/>
                <a:cs typeface="Times New Roman" panose="02020603050405020304" pitchFamily="18" charset="0"/>
                <a:hlinkClick r:id="rId5"/>
              </a:rPr>
              <a:t>Submit an application to create a website for your Lions club today</a:t>
            </a:r>
            <a:r>
              <a:rPr lang="en-CA" sz="2400" spc="40" dirty="0">
                <a:solidFill>
                  <a:srgbClr val="000000"/>
                </a:solidFill>
                <a:effectLst/>
                <a:latin typeface="HelveticaNeue-Light"/>
                <a:ea typeface="Times New Roman" panose="02020603050405020304" pitchFamily="18" charset="0"/>
                <a:cs typeface="Times New Roman" panose="02020603050405020304" pitchFamily="18" charset="0"/>
              </a:rPr>
              <a: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a:extLst>
              <a:ext uri="{FF2B5EF4-FFF2-40B4-BE49-F238E27FC236}">
                <a16:creationId xmlns:a16="http://schemas.microsoft.com/office/drawing/2014/main" id="{D517C97C-F978-4F8A-9F3F-93E7232E2736}"/>
              </a:ext>
            </a:extLst>
          </p:cNvPr>
          <p:cNvPicPr>
            <a:picLocks noChangeAspect="1"/>
          </p:cNvPicPr>
          <p:nvPr/>
        </p:nvPicPr>
        <p:blipFill>
          <a:blip r:embed="rId6"/>
          <a:stretch>
            <a:fillRect/>
          </a:stretch>
        </p:blipFill>
        <p:spPr>
          <a:xfrm>
            <a:off x="6778687" y="1004888"/>
            <a:ext cx="4597790" cy="4949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7818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3" name="Group 12">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5"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5"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53"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1CC5B79E-6F8D-49A9-AE29-E9E087137784}"/>
              </a:ext>
            </a:extLst>
          </p:cNvPr>
          <p:cNvSpPr>
            <a:spLocks noGrp="1"/>
          </p:cNvSpPr>
          <p:nvPr>
            <p:ph type="title"/>
          </p:nvPr>
        </p:nvSpPr>
        <p:spPr>
          <a:xfrm>
            <a:off x="6569957" y="618518"/>
            <a:ext cx="4747088" cy="1478570"/>
          </a:xfrm>
        </p:spPr>
        <p:txBody>
          <a:bodyPr>
            <a:normAutofit/>
          </a:bodyPr>
          <a:lstStyle/>
          <a:p>
            <a:r>
              <a:rPr lang="en-CA" sz="3300" b="1" kern="1800" spc="40">
                <a:solidFill>
                  <a:srgbClr val="FFFFFF"/>
                </a:solidFill>
                <a:effectLst/>
                <a:latin typeface="HelveticaNeue-Bold"/>
                <a:ea typeface="Times New Roman" panose="02020603050405020304" pitchFamily="18" charset="0"/>
                <a:cs typeface="Times New Roman" panose="02020603050405020304" pitchFamily="18" charset="0"/>
              </a:rPr>
              <a:t>Create a Website: e-Clubhouse</a:t>
            </a:r>
            <a:endParaRPr lang="en-CA" sz="3300">
              <a:solidFill>
                <a:srgbClr val="FFFFFF"/>
              </a:solidFill>
            </a:endParaRPr>
          </a:p>
        </p:txBody>
      </p:sp>
      <p:sp useBgFill="1">
        <p:nvSpPr>
          <p:cNvPr id="55"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BA2306-E17D-4B23-8DFA-4422BB8BB90D}"/>
              </a:ext>
            </a:extLst>
          </p:cNvPr>
          <p:cNvSpPr>
            <a:spLocks noGrp="1"/>
          </p:cNvSpPr>
          <p:nvPr>
            <p:ph idx="1"/>
          </p:nvPr>
        </p:nvSpPr>
        <p:spPr>
          <a:xfrm>
            <a:off x="6569957" y="2249487"/>
            <a:ext cx="4747087" cy="3541714"/>
          </a:xfrm>
        </p:spPr>
        <p:txBody>
          <a:bodyPr>
            <a:normAutofit/>
          </a:bodyPr>
          <a:lstStyle/>
          <a:p>
            <a:pPr marL="0" indent="0">
              <a:lnSpc>
                <a:spcPct val="110000"/>
              </a:lnSpc>
              <a:buNone/>
            </a:pPr>
            <a:r>
              <a:rPr lang="en-CA" sz="2200" dirty="0">
                <a:solidFill>
                  <a:srgbClr val="FFFFFF"/>
                </a:solidFill>
              </a:rPr>
              <a:t>Each e-Clubhouse site features:</a:t>
            </a:r>
          </a:p>
          <a:p>
            <a:pPr>
              <a:lnSpc>
                <a:spcPct val="110000"/>
              </a:lnSpc>
            </a:pPr>
            <a:r>
              <a:rPr lang="en-CA" sz="2200" dirty="0">
                <a:solidFill>
                  <a:srgbClr val="FFFFFF"/>
                </a:solidFill>
              </a:rPr>
              <a:t>Club Home Page</a:t>
            </a:r>
          </a:p>
          <a:p>
            <a:pPr>
              <a:lnSpc>
                <a:spcPct val="110000"/>
              </a:lnSpc>
            </a:pPr>
            <a:r>
              <a:rPr lang="en-CA" sz="2200" dirty="0">
                <a:solidFill>
                  <a:srgbClr val="FFFFFF"/>
                </a:solidFill>
              </a:rPr>
              <a:t>Calendar of Events</a:t>
            </a:r>
          </a:p>
          <a:p>
            <a:pPr>
              <a:lnSpc>
                <a:spcPct val="110000"/>
              </a:lnSpc>
            </a:pPr>
            <a:r>
              <a:rPr lang="en-CA" sz="2200" dirty="0">
                <a:solidFill>
                  <a:srgbClr val="FFFFFF"/>
                </a:solidFill>
              </a:rPr>
              <a:t>Club Projects</a:t>
            </a:r>
          </a:p>
          <a:p>
            <a:pPr>
              <a:lnSpc>
                <a:spcPct val="110000"/>
              </a:lnSpc>
            </a:pPr>
            <a:r>
              <a:rPr lang="en-CA" sz="2200" dirty="0">
                <a:solidFill>
                  <a:srgbClr val="FFFFFF"/>
                </a:solidFill>
              </a:rPr>
              <a:t>Photo Gallery</a:t>
            </a:r>
          </a:p>
          <a:p>
            <a:pPr>
              <a:lnSpc>
                <a:spcPct val="110000"/>
              </a:lnSpc>
            </a:pPr>
            <a:r>
              <a:rPr lang="en-CA" sz="2200" dirty="0">
                <a:solidFill>
                  <a:srgbClr val="FFFFFF"/>
                </a:solidFill>
              </a:rPr>
              <a:t>Contact Page</a:t>
            </a:r>
          </a:p>
          <a:p>
            <a:pPr>
              <a:lnSpc>
                <a:spcPct val="110000"/>
              </a:lnSpc>
            </a:pPr>
            <a:r>
              <a:rPr lang="en-CA" sz="2200" dirty="0">
                <a:solidFill>
                  <a:srgbClr val="FFFFFF"/>
                </a:solidFill>
              </a:rPr>
              <a:t>NEW Members ONLY features </a:t>
            </a:r>
          </a:p>
        </p:txBody>
      </p:sp>
      <p:pic>
        <p:nvPicPr>
          <p:cNvPr id="7" name="Picture 6" descr="Graphical user interface, text, application, website&#10;&#10;Description automatically generated">
            <a:extLst>
              <a:ext uri="{FF2B5EF4-FFF2-40B4-BE49-F238E27FC236}">
                <a16:creationId xmlns:a16="http://schemas.microsoft.com/office/drawing/2014/main" id="{564DD053-741E-4C2A-9689-AE2CFE3AD5CE}"/>
              </a:ext>
            </a:extLst>
          </p:cNvPr>
          <p:cNvPicPr>
            <a:picLocks noChangeAspect="1"/>
          </p:cNvPicPr>
          <p:nvPr/>
        </p:nvPicPr>
        <p:blipFill>
          <a:blip r:embed="rId4"/>
          <a:stretch>
            <a:fillRect/>
          </a:stretch>
        </p:blipFill>
        <p:spPr>
          <a:xfrm>
            <a:off x="1084700" y="1135065"/>
            <a:ext cx="4683771" cy="4606924"/>
          </a:xfrm>
          <a:prstGeom prst="rect">
            <a:avLst/>
          </a:prstGeom>
        </p:spPr>
      </p:pic>
    </p:spTree>
    <p:extLst>
      <p:ext uri="{BB962C8B-B14F-4D97-AF65-F5344CB8AC3E}">
        <p14:creationId xmlns:p14="http://schemas.microsoft.com/office/powerpoint/2010/main" val="97848183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CC7DCD4-3863-4A1E-83C4-E5054A7420C6}"/>
              </a:ext>
            </a:extLst>
          </p:cNvPr>
          <p:cNvSpPr>
            <a:spLocks noGrp="1"/>
          </p:cNvSpPr>
          <p:nvPr>
            <p:ph type="title"/>
          </p:nvPr>
        </p:nvSpPr>
        <p:spPr>
          <a:xfrm>
            <a:off x="698500" y="2430953"/>
            <a:ext cx="2851417" cy="1478570"/>
          </a:xfrm>
        </p:spPr>
        <p:txBody>
          <a:bodyPr>
            <a:normAutofit/>
          </a:bodyPr>
          <a:lstStyle/>
          <a:p>
            <a:pPr algn="ctr"/>
            <a:r>
              <a:rPr lang="en-CA" sz="4000" dirty="0">
                <a:solidFill>
                  <a:srgbClr val="FFFFFF"/>
                </a:solidFill>
              </a:rPr>
              <a:t>QUESTIONS</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Content Placeholder 4" descr="Icon&#10;&#10;Description automatically generated">
            <a:extLst>
              <a:ext uri="{FF2B5EF4-FFF2-40B4-BE49-F238E27FC236}">
                <a16:creationId xmlns:a16="http://schemas.microsoft.com/office/drawing/2014/main" id="{5EFFF3BC-0412-4877-A7F2-F0B36AD48DDA}"/>
              </a:ext>
            </a:extLst>
          </p:cNvPr>
          <p:cNvPicPr>
            <a:picLocks noChangeAspect="1"/>
          </p:cNvPicPr>
          <p:nvPr/>
        </p:nvPicPr>
        <p:blipFill>
          <a:blip r:embed="rId3"/>
          <a:stretch>
            <a:fillRect/>
          </a:stretch>
        </p:blipFill>
        <p:spPr>
          <a:xfrm>
            <a:off x="5587098" y="643467"/>
            <a:ext cx="5093404" cy="5566562"/>
          </a:xfrm>
          <a:prstGeom prst="rect">
            <a:avLst/>
          </a:prstGeom>
        </p:spPr>
      </p:pic>
    </p:spTree>
    <p:extLst>
      <p:ext uri="{BB962C8B-B14F-4D97-AF65-F5344CB8AC3E}">
        <p14:creationId xmlns:p14="http://schemas.microsoft.com/office/powerpoint/2010/main" val="136259650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80F1-2ED6-4C44-A770-74DA57C7504D}"/>
              </a:ext>
            </a:extLst>
          </p:cNvPr>
          <p:cNvSpPr>
            <a:spLocks noGrp="1"/>
          </p:cNvSpPr>
          <p:nvPr>
            <p:ph type="ctrTitle"/>
          </p:nvPr>
        </p:nvSpPr>
        <p:spPr>
          <a:xfrm>
            <a:off x="2030912" y="419622"/>
            <a:ext cx="8791575" cy="939801"/>
          </a:xfrm>
        </p:spPr>
        <p:txBody>
          <a:bodyPr/>
          <a:lstStyle/>
          <a:p>
            <a:pPr algn="ctr"/>
            <a:r>
              <a:rPr lang="en-CA" dirty="0"/>
              <a:t>Why use Social Media</a:t>
            </a:r>
          </a:p>
        </p:txBody>
      </p:sp>
      <p:pic>
        <p:nvPicPr>
          <p:cNvPr id="5" name="Picture 4" descr="A picture containing text, sign, accessory&#10;&#10;Description automatically generated">
            <a:extLst>
              <a:ext uri="{FF2B5EF4-FFF2-40B4-BE49-F238E27FC236}">
                <a16:creationId xmlns:a16="http://schemas.microsoft.com/office/drawing/2014/main" id="{9089287A-1522-48D9-B983-149791AC95AB}"/>
              </a:ext>
            </a:extLst>
          </p:cNvPr>
          <p:cNvPicPr>
            <a:picLocks noChangeAspect="1"/>
          </p:cNvPicPr>
          <p:nvPr/>
        </p:nvPicPr>
        <p:blipFill>
          <a:blip r:embed="rId3"/>
          <a:stretch>
            <a:fillRect/>
          </a:stretch>
        </p:blipFill>
        <p:spPr>
          <a:xfrm>
            <a:off x="7102258" y="1509735"/>
            <a:ext cx="4296427" cy="46781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 Placeholder 5">
            <a:extLst>
              <a:ext uri="{FF2B5EF4-FFF2-40B4-BE49-F238E27FC236}">
                <a16:creationId xmlns:a16="http://schemas.microsoft.com/office/drawing/2014/main" id="{E768E867-F4F5-4E25-85AF-E964563BF37B}"/>
              </a:ext>
            </a:extLst>
          </p:cNvPr>
          <p:cNvSpPr txBox="1">
            <a:spLocks/>
          </p:cNvSpPr>
          <p:nvPr/>
        </p:nvSpPr>
        <p:spPr>
          <a:xfrm>
            <a:off x="1959931" y="1509735"/>
            <a:ext cx="4854228" cy="4928643"/>
          </a:xfrm>
          <a:prstGeom prst="rect">
            <a:avLst/>
          </a:prstGeom>
        </p:spPr>
        <p:txBody>
          <a:bodyPr>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CA" dirty="0"/>
              <a:t>Lions can use social media to make a bigger impact: </a:t>
            </a:r>
          </a:p>
          <a:p>
            <a:r>
              <a:rPr lang="en-CA" dirty="0"/>
              <a:t>Connect with other community organizations, leaders and the general public to spread the word about your club</a:t>
            </a:r>
          </a:p>
          <a:p>
            <a:r>
              <a:rPr lang="en-CA" dirty="0"/>
              <a:t>Show your local and global community how you serve.</a:t>
            </a:r>
          </a:p>
          <a:p>
            <a:r>
              <a:rPr lang="en-CA"/>
              <a:t>Engage current </a:t>
            </a:r>
            <a:r>
              <a:rPr lang="en-CA" dirty="0"/>
              <a:t>and potential members</a:t>
            </a:r>
          </a:p>
          <a:p>
            <a:r>
              <a:rPr lang="en-CA" dirty="0"/>
              <a:t>Create a fundraiser to support LCIF</a:t>
            </a:r>
          </a:p>
        </p:txBody>
      </p:sp>
    </p:spTree>
    <p:extLst>
      <p:ext uri="{BB962C8B-B14F-4D97-AF65-F5344CB8AC3E}">
        <p14:creationId xmlns:p14="http://schemas.microsoft.com/office/powerpoint/2010/main" val="39292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D95B8C-9CA5-4C87-AC96-83C96DE4B2A2}"/>
              </a:ext>
            </a:extLst>
          </p:cNvPr>
          <p:cNvSpPr>
            <a:spLocks noGrp="1"/>
          </p:cNvSpPr>
          <p:nvPr>
            <p:ph type="title"/>
          </p:nvPr>
        </p:nvSpPr>
        <p:spPr>
          <a:xfrm>
            <a:off x="1141413" y="618517"/>
            <a:ext cx="4618036" cy="2181225"/>
          </a:xfrm>
        </p:spPr>
        <p:txBody>
          <a:bodyPr>
            <a:normAutofit/>
          </a:bodyPr>
          <a:lstStyle/>
          <a:p>
            <a:r>
              <a:rPr lang="en-CA" sz="3200" dirty="0"/>
              <a:t>5 Ways to increase your Club’s Social Media Engagement </a:t>
            </a:r>
          </a:p>
        </p:txBody>
      </p:sp>
      <p:sp>
        <p:nvSpPr>
          <p:cNvPr id="9" name="Content Placeholder 8">
            <a:extLst>
              <a:ext uri="{FF2B5EF4-FFF2-40B4-BE49-F238E27FC236}">
                <a16:creationId xmlns:a16="http://schemas.microsoft.com/office/drawing/2014/main" id="{735560DF-47F8-41E1-B8C6-2B723A90A3B1}"/>
              </a:ext>
            </a:extLst>
          </p:cNvPr>
          <p:cNvSpPr>
            <a:spLocks noGrp="1"/>
          </p:cNvSpPr>
          <p:nvPr>
            <p:ph idx="1"/>
          </p:nvPr>
        </p:nvSpPr>
        <p:spPr>
          <a:xfrm>
            <a:off x="1262063" y="3208848"/>
            <a:ext cx="4459287" cy="681603"/>
          </a:xfrm>
        </p:spPr>
        <p:txBody>
          <a:bodyPr>
            <a:normAutofit/>
          </a:bodyPr>
          <a:lstStyle/>
          <a:p>
            <a:pPr marL="0" indent="0">
              <a:buNone/>
            </a:pPr>
            <a:r>
              <a:rPr lang="en-US" sz="3200" dirty="0"/>
              <a:t>1. Content and Photos</a:t>
            </a:r>
          </a:p>
        </p:txBody>
      </p:sp>
      <p:pic>
        <p:nvPicPr>
          <p:cNvPr id="5" name="Content Placeholder 4" descr="Icon&#10;&#10;Description automatically generated">
            <a:extLst>
              <a:ext uri="{FF2B5EF4-FFF2-40B4-BE49-F238E27FC236}">
                <a16:creationId xmlns:a16="http://schemas.microsoft.com/office/drawing/2014/main" id="{EA8FB69F-F164-42FF-BB52-4C7BFB00ADC8}"/>
              </a:ext>
            </a:extLst>
          </p:cNvPr>
          <p:cNvPicPr>
            <a:picLocks noChangeAspect="1"/>
          </p:cNvPicPr>
          <p:nvPr/>
        </p:nvPicPr>
        <p:blipFill>
          <a:blip r:embed="rId5"/>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 name="Group 1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91733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0" name="Group 19">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32"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3"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4"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9"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21" name="Group 20">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2"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60"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EA425B-1201-4FCC-9050-6878AC453E34}"/>
              </a:ext>
            </a:extLst>
          </p:cNvPr>
          <p:cNvSpPr>
            <a:spLocks noGrp="1"/>
          </p:cNvSpPr>
          <p:nvPr>
            <p:ph type="title"/>
          </p:nvPr>
        </p:nvSpPr>
        <p:spPr>
          <a:xfrm>
            <a:off x="6569957" y="618518"/>
            <a:ext cx="4747088" cy="1478570"/>
          </a:xfrm>
        </p:spPr>
        <p:txBody>
          <a:bodyPr>
            <a:normAutofit fontScale="90000"/>
          </a:bodyPr>
          <a:lstStyle/>
          <a:p>
            <a:r>
              <a:rPr lang="en-CA" sz="3600" dirty="0"/>
              <a:t>5 Ways to increase your Club’s Social Media Engagement </a:t>
            </a:r>
            <a:endParaRPr lang="en-CA" dirty="0">
              <a:solidFill>
                <a:srgbClr val="FFFFFF"/>
              </a:solidFill>
            </a:endParaRPr>
          </a:p>
        </p:txBody>
      </p:sp>
      <p:sp useBgFill="1">
        <p:nvSpPr>
          <p:cNvPr id="62"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hape, arrow&#10;&#10;Description automatically generated">
            <a:extLst>
              <a:ext uri="{FF2B5EF4-FFF2-40B4-BE49-F238E27FC236}">
                <a16:creationId xmlns:a16="http://schemas.microsoft.com/office/drawing/2014/main" id="{7BEE78E6-45B3-4F3E-9002-01302DCABA3B}"/>
              </a:ext>
            </a:extLst>
          </p:cNvPr>
          <p:cNvPicPr>
            <a:picLocks noChangeAspect="1"/>
          </p:cNvPicPr>
          <p:nvPr/>
        </p:nvPicPr>
        <p:blipFill>
          <a:blip r:embed="rId4"/>
          <a:stretch>
            <a:fillRect/>
          </a:stretch>
        </p:blipFill>
        <p:spPr>
          <a:xfrm>
            <a:off x="1118988" y="1362403"/>
            <a:ext cx="4635583" cy="4137257"/>
          </a:xfrm>
          <a:prstGeom prst="rect">
            <a:avLst/>
          </a:prstGeom>
        </p:spPr>
      </p:pic>
      <p:sp>
        <p:nvSpPr>
          <p:cNvPr id="14" name="Content Placeholder 13">
            <a:extLst>
              <a:ext uri="{FF2B5EF4-FFF2-40B4-BE49-F238E27FC236}">
                <a16:creationId xmlns:a16="http://schemas.microsoft.com/office/drawing/2014/main" id="{B0DE695C-A8D1-40EC-8ED8-273C1CE189D6}"/>
              </a:ext>
            </a:extLst>
          </p:cNvPr>
          <p:cNvSpPr>
            <a:spLocks noGrp="1"/>
          </p:cNvSpPr>
          <p:nvPr>
            <p:ph idx="1"/>
          </p:nvPr>
        </p:nvSpPr>
        <p:spPr>
          <a:xfrm>
            <a:off x="6556710" y="3053137"/>
            <a:ext cx="4747087" cy="744234"/>
          </a:xfrm>
        </p:spPr>
        <p:txBody>
          <a:bodyPr>
            <a:normAutofit/>
          </a:bodyPr>
          <a:lstStyle/>
          <a:p>
            <a:pPr marL="0" indent="0">
              <a:buNone/>
            </a:pPr>
            <a:r>
              <a:rPr lang="en-US" sz="3200" dirty="0">
                <a:solidFill>
                  <a:srgbClr val="FFFFFF"/>
                </a:solidFill>
              </a:rPr>
              <a:t>2. Share your content </a:t>
            </a:r>
          </a:p>
        </p:txBody>
      </p:sp>
    </p:spTree>
    <p:extLst>
      <p:ext uri="{BB962C8B-B14F-4D97-AF65-F5344CB8AC3E}">
        <p14:creationId xmlns:p14="http://schemas.microsoft.com/office/powerpoint/2010/main" val="229335398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0"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D95B8C-9CA5-4C87-AC96-83C96DE4B2A2}"/>
              </a:ext>
            </a:extLst>
          </p:cNvPr>
          <p:cNvSpPr>
            <a:spLocks noGrp="1"/>
          </p:cNvSpPr>
          <p:nvPr>
            <p:ph type="title"/>
          </p:nvPr>
        </p:nvSpPr>
        <p:spPr>
          <a:xfrm>
            <a:off x="1141413" y="618518"/>
            <a:ext cx="4459286" cy="1478570"/>
          </a:xfrm>
        </p:spPr>
        <p:txBody>
          <a:bodyPr>
            <a:normAutofit/>
          </a:bodyPr>
          <a:lstStyle/>
          <a:p>
            <a:r>
              <a:rPr lang="en-CA" sz="3200" dirty="0"/>
              <a:t>5 Ways to increase your Club’s Social Media Engagement </a:t>
            </a:r>
          </a:p>
        </p:txBody>
      </p:sp>
      <p:sp>
        <p:nvSpPr>
          <p:cNvPr id="9" name="Content Placeholder 8">
            <a:extLst>
              <a:ext uri="{FF2B5EF4-FFF2-40B4-BE49-F238E27FC236}">
                <a16:creationId xmlns:a16="http://schemas.microsoft.com/office/drawing/2014/main" id="{735560DF-47F8-41E1-B8C6-2B723A90A3B1}"/>
              </a:ext>
            </a:extLst>
          </p:cNvPr>
          <p:cNvSpPr>
            <a:spLocks noGrp="1"/>
          </p:cNvSpPr>
          <p:nvPr>
            <p:ph idx="1"/>
          </p:nvPr>
        </p:nvSpPr>
        <p:spPr>
          <a:xfrm>
            <a:off x="1101726" y="2810365"/>
            <a:ext cx="4657725" cy="1478570"/>
          </a:xfrm>
        </p:spPr>
        <p:txBody>
          <a:bodyPr>
            <a:normAutofit/>
          </a:bodyPr>
          <a:lstStyle/>
          <a:p>
            <a:pPr marL="0" indent="0">
              <a:buNone/>
            </a:pPr>
            <a:r>
              <a:rPr lang="en-US" sz="3200" dirty="0"/>
              <a:t>3. Integrate Social Media on Your Website </a:t>
            </a:r>
          </a:p>
        </p:txBody>
      </p:sp>
      <p:pic>
        <p:nvPicPr>
          <p:cNvPr id="4" name="Picture 3" descr="A picture containing text, electronics, screenshot, display&#10;&#10;Description automatically generated">
            <a:extLst>
              <a:ext uri="{FF2B5EF4-FFF2-40B4-BE49-F238E27FC236}">
                <a16:creationId xmlns:a16="http://schemas.microsoft.com/office/drawing/2014/main" id="{518B8DFE-E8F9-40D7-AC2D-A0E5D2655189}"/>
              </a:ext>
            </a:extLst>
          </p:cNvPr>
          <p:cNvPicPr>
            <a:picLocks noChangeAspect="1"/>
          </p:cNvPicPr>
          <p:nvPr/>
        </p:nvPicPr>
        <p:blipFill>
          <a:blip r:embed="rId5"/>
          <a:stretch>
            <a:fillRect/>
          </a:stretch>
        </p:blipFill>
        <p:spPr>
          <a:xfrm>
            <a:off x="6096000" y="1093788"/>
            <a:ext cx="5456279" cy="443149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2" name="Group 51">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3"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5"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0"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4887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0" name="Group 19">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32"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4"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9"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1" name="Group 20">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2"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60"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24EA425B-1201-4FCC-9050-6878AC453E34}"/>
              </a:ext>
            </a:extLst>
          </p:cNvPr>
          <p:cNvSpPr>
            <a:spLocks noGrp="1"/>
          </p:cNvSpPr>
          <p:nvPr>
            <p:ph type="title"/>
          </p:nvPr>
        </p:nvSpPr>
        <p:spPr>
          <a:xfrm>
            <a:off x="6569957" y="618518"/>
            <a:ext cx="4747088" cy="1478570"/>
          </a:xfrm>
        </p:spPr>
        <p:txBody>
          <a:bodyPr>
            <a:normAutofit fontScale="90000"/>
          </a:bodyPr>
          <a:lstStyle/>
          <a:p>
            <a:r>
              <a:rPr lang="en-CA" sz="3600" dirty="0"/>
              <a:t>5 Ways to increase your Club’s Social Media Engagement </a:t>
            </a:r>
            <a:endParaRPr lang="en-CA" dirty="0">
              <a:solidFill>
                <a:srgbClr val="FFFFFF"/>
              </a:solidFill>
            </a:endParaRPr>
          </a:p>
        </p:txBody>
      </p:sp>
      <p:sp useBgFill="1">
        <p:nvSpPr>
          <p:cNvPr id="62"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7BEE78E6-45B3-4F3E-9002-01302DCABA3B}"/>
              </a:ext>
            </a:extLst>
          </p:cNvPr>
          <p:cNvPicPr>
            <a:picLocks noChangeAspect="1"/>
          </p:cNvPicPr>
          <p:nvPr/>
        </p:nvPicPr>
        <p:blipFill>
          <a:blip r:embed="rId4"/>
          <a:srcRect/>
          <a:stretch/>
        </p:blipFill>
        <p:spPr>
          <a:xfrm>
            <a:off x="1118988" y="1692688"/>
            <a:ext cx="4635583" cy="3476687"/>
          </a:xfrm>
          <a:prstGeom prst="rect">
            <a:avLst/>
          </a:prstGeom>
        </p:spPr>
      </p:pic>
      <p:sp>
        <p:nvSpPr>
          <p:cNvPr id="14" name="Content Placeholder 13">
            <a:extLst>
              <a:ext uri="{FF2B5EF4-FFF2-40B4-BE49-F238E27FC236}">
                <a16:creationId xmlns:a16="http://schemas.microsoft.com/office/drawing/2014/main" id="{B0DE695C-A8D1-40EC-8ED8-273C1CE189D6}"/>
              </a:ext>
            </a:extLst>
          </p:cNvPr>
          <p:cNvSpPr>
            <a:spLocks noGrp="1"/>
          </p:cNvSpPr>
          <p:nvPr>
            <p:ph idx="1"/>
          </p:nvPr>
        </p:nvSpPr>
        <p:spPr>
          <a:xfrm>
            <a:off x="6556710" y="3053137"/>
            <a:ext cx="4747087" cy="744234"/>
          </a:xfrm>
        </p:spPr>
        <p:txBody>
          <a:bodyPr>
            <a:normAutofit/>
          </a:bodyPr>
          <a:lstStyle/>
          <a:p>
            <a:pPr marL="0" indent="0">
              <a:buNone/>
            </a:pPr>
            <a:r>
              <a:rPr lang="en-US" sz="3200" dirty="0">
                <a:solidFill>
                  <a:srgbClr val="FFFFFF"/>
                </a:solidFill>
              </a:rPr>
              <a:t>4. Use Traditional Media</a:t>
            </a:r>
          </a:p>
        </p:txBody>
      </p:sp>
    </p:spTree>
    <p:extLst>
      <p:ext uri="{BB962C8B-B14F-4D97-AF65-F5344CB8AC3E}">
        <p14:creationId xmlns:p14="http://schemas.microsoft.com/office/powerpoint/2010/main" val="418193466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5B8C-9CA5-4C87-AC96-83C96DE4B2A2}"/>
              </a:ext>
            </a:extLst>
          </p:cNvPr>
          <p:cNvSpPr>
            <a:spLocks noGrp="1"/>
          </p:cNvSpPr>
          <p:nvPr>
            <p:ph type="title"/>
          </p:nvPr>
        </p:nvSpPr>
        <p:spPr>
          <a:xfrm>
            <a:off x="1141413" y="618518"/>
            <a:ext cx="4459286" cy="1478570"/>
          </a:xfrm>
        </p:spPr>
        <p:txBody>
          <a:bodyPr>
            <a:normAutofit/>
          </a:bodyPr>
          <a:lstStyle/>
          <a:p>
            <a:r>
              <a:rPr lang="en-CA" sz="3200" dirty="0"/>
              <a:t>5 Ways to increase your Club’s Social Media Engagement </a:t>
            </a:r>
          </a:p>
        </p:txBody>
      </p:sp>
      <p:sp>
        <p:nvSpPr>
          <p:cNvPr id="9" name="Content Placeholder 8">
            <a:extLst>
              <a:ext uri="{FF2B5EF4-FFF2-40B4-BE49-F238E27FC236}">
                <a16:creationId xmlns:a16="http://schemas.microsoft.com/office/drawing/2014/main" id="{735560DF-47F8-41E1-B8C6-2B723A90A3B1}"/>
              </a:ext>
            </a:extLst>
          </p:cNvPr>
          <p:cNvSpPr>
            <a:spLocks noGrp="1"/>
          </p:cNvSpPr>
          <p:nvPr>
            <p:ph idx="1"/>
          </p:nvPr>
        </p:nvSpPr>
        <p:spPr>
          <a:xfrm>
            <a:off x="1101726" y="2810365"/>
            <a:ext cx="4657725" cy="947443"/>
          </a:xfrm>
        </p:spPr>
        <p:txBody>
          <a:bodyPr>
            <a:normAutofit/>
          </a:bodyPr>
          <a:lstStyle/>
          <a:p>
            <a:pPr marL="0" indent="0">
              <a:buNone/>
            </a:pPr>
            <a:r>
              <a:rPr lang="en-US" sz="3200" dirty="0"/>
              <a:t>5. Utilize Page Statistics </a:t>
            </a:r>
          </a:p>
        </p:txBody>
      </p:sp>
      <p:pic>
        <p:nvPicPr>
          <p:cNvPr id="4" name="Picture 3">
            <a:extLst>
              <a:ext uri="{FF2B5EF4-FFF2-40B4-BE49-F238E27FC236}">
                <a16:creationId xmlns:a16="http://schemas.microsoft.com/office/drawing/2014/main" id="{518B8DFE-E8F9-40D7-AC2D-A0E5D2655189}"/>
              </a:ext>
            </a:extLst>
          </p:cNvPr>
          <p:cNvPicPr>
            <a:picLocks noChangeAspect="1"/>
          </p:cNvPicPr>
          <p:nvPr/>
        </p:nvPicPr>
        <p:blipFill>
          <a:blip r:embed="rId3"/>
          <a:srcRect l="10600" r="10600"/>
          <a:stretch/>
        </p:blipFill>
        <p:spPr>
          <a:xfrm>
            <a:off x="6096000" y="1093788"/>
            <a:ext cx="5456279" cy="443149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59659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305</TotalTime>
  <Words>4850</Words>
  <Application>Microsoft Office PowerPoint</Application>
  <PresentationFormat>Widescreen</PresentationFormat>
  <Paragraphs>403</Paragraphs>
  <Slides>35</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Helvetica</vt:lpstr>
      <vt:lpstr>HelveticaNeue-Bold</vt:lpstr>
      <vt:lpstr>HelveticaNeue-Light</vt:lpstr>
      <vt:lpstr>HelveticaNeueLT Std</vt:lpstr>
      <vt:lpstr>HelveticaNeue-Medium</vt:lpstr>
      <vt:lpstr>Symbol</vt:lpstr>
      <vt:lpstr>Tw Cen MT</vt:lpstr>
      <vt:lpstr>Wingdings</vt:lpstr>
      <vt:lpstr>Circuit</vt:lpstr>
      <vt:lpstr>Social Media Course</vt:lpstr>
      <vt:lpstr>Instructors – PDG Frank Hewitt &amp;  PZC Kate Hewitt  </vt:lpstr>
      <vt:lpstr>What we will be exploring together today </vt:lpstr>
      <vt:lpstr>Why use Social Media</vt:lpstr>
      <vt:lpstr>5 Ways to increase your Club’s Social Media Engagement </vt:lpstr>
      <vt:lpstr>5 Ways to increase your Club’s Social Media Engagement </vt:lpstr>
      <vt:lpstr>5 Ways to increase your Club’s Social Media Engagement </vt:lpstr>
      <vt:lpstr>5 Ways to increase your Club’s Social Media Engagement </vt:lpstr>
      <vt:lpstr>5 Ways to increase your Club’s Social Media Engagement </vt:lpstr>
      <vt:lpstr>Give these Tips a try!</vt:lpstr>
      <vt:lpstr>Hashtags and how to use them </vt:lpstr>
      <vt:lpstr>#Lions Club #Leo Club #LionsEverywhere</vt:lpstr>
      <vt:lpstr>Using Lions Hashtags </vt:lpstr>
      <vt:lpstr>Create a Hashtag for your Lions or Leo Club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Publicity Ideas How do I share Lions messages with the Public </vt:lpstr>
      <vt:lpstr>Sharing Events on Social Media</vt:lpstr>
      <vt:lpstr>Sharing Events on Social Media</vt:lpstr>
      <vt:lpstr>Sharing Events on Social Media</vt:lpstr>
      <vt:lpstr>Phishing! </vt:lpstr>
      <vt:lpstr>Phishing protection for Lions </vt:lpstr>
      <vt:lpstr>Phishing protection for Lions </vt:lpstr>
      <vt:lpstr>Create a Website: e-Clubhouse </vt:lpstr>
      <vt:lpstr>Create a Website: e-Clubhouse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Course</dc:title>
  <dc:creator>Frank Hewitt</dc:creator>
  <cp:lastModifiedBy>Frank Hewitt</cp:lastModifiedBy>
  <cp:revision>16</cp:revision>
  <dcterms:created xsi:type="dcterms:W3CDTF">2021-08-12T18:02:18Z</dcterms:created>
  <dcterms:modified xsi:type="dcterms:W3CDTF">2021-08-15T00:35:59Z</dcterms:modified>
</cp:coreProperties>
</file>