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23" r:id="rId3"/>
    <p:sldId id="266" r:id="rId4"/>
    <p:sldId id="324" r:id="rId5"/>
    <p:sldId id="258" r:id="rId6"/>
    <p:sldId id="321" r:id="rId7"/>
    <p:sldId id="267" r:id="rId8"/>
    <p:sldId id="283" r:id="rId9"/>
    <p:sldId id="318" r:id="rId10"/>
    <p:sldId id="319" r:id="rId11"/>
    <p:sldId id="306" r:id="rId12"/>
    <p:sldId id="329" r:id="rId13"/>
    <p:sldId id="330" r:id="rId14"/>
    <p:sldId id="278" r:id="rId15"/>
    <p:sldId id="325" r:id="rId16"/>
    <p:sldId id="310" r:id="rId17"/>
    <p:sldId id="326" r:id="rId18"/>
    <p:sldId id="327" r:id="rId19"/>
    <p:sldId id="328" r:id="rId20"/>
    <p:sldId id="315" r:id="rId21"/>
    <p:sldId id="307" r:id="rId22"/>
    <p:sldId id="263" r:id="rId23"/>
    <p:sldId id="276" r:id="rId24"/>
    <p:sldId id="280" r:id="rId25"/>
    <p:sldId id="273" r:id="rId26"/>
    <p:sldId id="264" r:id="rId27"/>
    <p:sldId id="302" r:id="rId28"/>
    <p:sldId id="303" r:id="rId29"/>
    <p:sldId id="313" r:id="rId30"/>
    <p:sldId id="289" r:id="rId31"/>
    <p:sldId id="320" r:id="rId32"/>
    <p:sldId id="322" r:id="rId33"/>
    <p:sldId id="285" r:id="rId34"/>
    <p:sldId id="300" r:id="rId35"/>
    <p:sldId id="311" r:id="rId36"/>
    <p:sldId id="331" r:id="rId37"/>
    <p:sldId id="332" r:id="rId38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E1B"/>
    <a:srgbClr val="FFFFCC"/>
    <a:srgbClr val="003399"/>
    <a:srgbClr val="FF7C8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18E90-C7F6-42B5-9D5A-0A16CF0E6976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970FE-B578-40AC-9086-5B3D91A32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305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F015A-F7E9-4E77-9A95-8200F1302D21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Helvetica" pitchFamily="84" charset="0"/>
              </a:rPr>
              <a:t>The first part of any CEP Workshop is to welcome the participants.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A75056-763B-4F23-B1EF-D34F788C18A7}" type="slidenum">
              <a:rPr lang="en-US" smtClean="0">
                <a:latin typeface="Helvetica"/>
              </a:rPr>
              <a:pPr>
                <a:defRPr/>
              </a:pPr>
              <a:t>29</a:t>
            </a:fld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970FE-B578-40AC-9086-5B3D91A3244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154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8651-6463-40DD-8CBA-8742C32D6688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891-CF1B-4365-8FA7-4DCB8AA95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010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8651-6463-40DD-8CBA-8742C32D6688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891-CF1B-4365-8FA7-4DCB8AA95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451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8651-6463-40DD-8CBA-8742C32D6688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891-CF1B-4365-8FA7-4DCB8AA95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173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CI_PPT_template_blan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4191000"/>
            <a:ext cx="8534400" cy="1470025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400" b="0" dirty="0" smtClean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23525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8651-6463-40DD-8CBA-8742C32D6688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891-CF1B-4365-8FA7-4DCB8AA95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81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8651-6463-40DD-8CBA-8742C32D6688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891-CF1B-4365-8FA7-4DCB8AA95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578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8651-6463-40DD-8CBA-8742C32D6688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891-CF1B-4365-8FA7-4DCB8AA95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342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8651-6463-40DD-8CBA-8742C32D6688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891-CF1B-4365-8FA7-4DCB8AA95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754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8651-6463-40DD-8CBA-8742C32D6688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891-CF1B-4365-8FA7-4DCB8AA95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217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8651-6463-40DD-8CBA-8742C32D6688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891-CF1B-4365-8FA7-4DCB8AA95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162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8651-6463-40DD-8CBA-8742C32D6688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891-CF1B-4365-8FA7-4DCB8AA95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749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8651-6463-40DD-8CBA-8742C32D6688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891-CF1B-4365-8FA7-4DCB8AA95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78651-6463-40DD-8CBA-8742C32D6688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1891-CF1B-4365-8FA7-4DCB8AA95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065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clubs.org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astrologycom.com/images/isigns/z05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131" y="3126057"/>
            <a:ext cx="6858000" cy="1981200"/>
          </a:xfrm>
          <a:solidFill>
            <a:srgbClr val="FFFFCC"/>
          </a:solidFill>
          <a:ln>
            <a:solidFill>
              <a:srgbClr val="003399"/>
            </a:solidFill>
          </a:ln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Presenters: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DG </a:t>
            </a:r>
            <a:r>
              <a:rPr lang="en-US" sz="3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Dick </a:t>
            </a:r>
            <a:r>
              <a:rPr lang="en-US" sz="3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Silveira</a:t>
            </a:r>
            <a:r>
              <a:rPr lang="en-US" sz="3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and</a:t>
            </a:r>
            <a:br>
              <a:rPr lang="en-US" sz="3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Barbara Toosley, PDG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3064" y="2122387"/>
            <a:ext cx="7976135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Keep‘em from Leavin”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Tampa Bay 2012 Foru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72" y="205314"/>
            <a:ext cx="1929387" cy="2233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2012-13_president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40" y="205314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111481" y="131912"/>
            <a:ext cx="2635488" cy="1828086"/>
            <a:chOff x="3111481" y="193282"/>
            <a:chExt cx="2635488" cy="1828086"/>
          </a:xfrm>
        </p:grpSpPr>
        <p:pic>
          <p:nvPicPr>
            <p:cNvPr id="1029" name="Picture 5" descr="USA/Canada Lions Leadership Forum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481" y="193282"/>
              <a:ext cx="2635488" cy="18280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610501" y="768956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3399"/>
                  </a:solidFill>
                </a:rPr>
                <a:t>2012</a:t>
              </a:r>
              <a:endParaRPr lang="en-US" sz="1200" b="1" dirty="0">
                <a:solidFill>
                  <a:srgbClr val="003399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5293774"/>
            <a:ext cx="8616175" cy="13849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Please turn your CELL PHONES </a:t>
            </a:r>
            <a:r>
              <a:rPr lang="en-US" sz="4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OFF</a:t>
            </a:r>
            <a:endParaRPr lang="en-US" sz="42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cap="small" dirty="0" smtClean="0">
                <a:solidFill>
                  <a:srgbClr val="F57E1B"/>
                </a:solidFill>
                <a:latin typeface="Andalus" pitchFamily="18" charset="-78"/>
                <a:cs typeface="Arial" pitchFamily="34" charset="0"/>
              </a:rPr>
              <a:t>All Tail Twister Fines will go to LCIF</a:t>
            </a:r>
            <a:endParaRPr lang="en-US" sz="3200" b="1" cap="small" dirty="0">
              <a:solidFill>
                <a:srgbClr val="F57E1B"/>
              </a:solidFill>
              <a:latin typeface="Andalus" pitchFamily="18" charset="-78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solidFill>
            <a:srgbClr val="FFFFCC"/>
          </a:solidFill>
          <a:ln>
            <a:solidFill>
              <a:srgbClr val="003399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Do they need to be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rejuvenated?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HP_Administrator\Local Settings\Temporary Internet Files\Content.IE5\SOQQBKDW\MCAN00550_0000[1].wmf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71800" y="2438400"/>
            <a:ext cx="29718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44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What Does our Race Car Look Like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05800" cy="47244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9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Is it bright and shinny</a:t>
            </a:r>
          </a:p>
          <a:p>
            <a:pPr marL="400050" lvl="1" indent="0">
              <a:buNone/>
              <a:defRPr/>
            </a:pPr>
            <a:r>
              <a:rPr lang="en-US" sz="39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ready for new members</a:t>
            </a:r>
          </a:p>
          <a:p>
            <a:pPr marL="400050" lvl="1" indent="0">
              <a:buNone/>
              <a:defRPr/>
            </a:pPr>
            <a:endParaRPr lang="en-US" sz="11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9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Is it broken down and members are just waiting to jump off at the next </a:t>
            </a:r>
            <a:r>
              <a:rPr lang="en-US" sz="39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pit </a:t>
            </a:r>
            <a:r>
              <a:rPr lang="en-US" sz="39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stop</a:t>
            </a:r>
            <a:endParaRPr lang="en-US" sz="39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0" name="Picture 4" descr="j02788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9530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3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6400" y="304800"/>
            <a:ext cx="2514600" cy="112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30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32917 0.2178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serious Organization </a:t>
            </a:r>
            <a:b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that needs to have FUN</a:t>
            </a:r>
            <a:endParaRPr lang="en-US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40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inding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way to laugh and work</a:t>
            </a:r>
          </a:p>
          <a:p>
            <a:pPr>
              <a:buNone/>
            </a:pPr>
            <a:endParaRPr lang="en-US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000" b="1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40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nderstanding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the Tail Twister</a:t>
            </a:r>
          </a:p>
          <a:p>
            <a:pPr>
              <a:buNone/>
            </a:pPr>
            <a:endParaRPr lang="en-US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000" b="1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40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ever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saying Never</a:t>
            </a:r>
          </a:p>
          <a:p>
            <a:endParaRPr lang="en-US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Fun Ideas</a:t>
            </a:r>
            <a:endParaRPr lang="en-US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sz="10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Crazy Hat or Shirt Night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Mystery Gift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Funny or unique Award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Club Social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Tail Twister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Your Ideas?</a:t>
            </a:r>
            <a:endParaRPr lang="en-US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8229600" cy="6553200"/>
          </a:xfrm>
          <a:solidFill>
            <a:srgbClr val="FFFFCC"/>
          </a:solidFill>
          <a:ln>
            <a:solidFill>
              <a:srgbClr val="003399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We can only offer our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Members is the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Hope, Care and Love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that we give to those </a:t>
            </a:r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</a:t>
            </a:r>
            <a:r>
              <a:rPr lang="en-US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serve.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Owner\AppData\Local\Microsoft\Windows\Temporary Internet Files\Content.IE5\YW3I41EO\MC9000787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2024402" cy="2997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wner\AppData\Local\Microsoft\Windows\Temporary Internet Files\Content.IE5\YW3I41EO\MC9000183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1703976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Owner\AppData\Local\Microsoft\Windows\Temporary Internet Files\Content.IE5\5T5VPPEB\MC9003635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5946"/>
            <a:ext cx="1473592" cy="1972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95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Evolution of Lions Needs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 – 5  Years:  Nurture, Develop, Orientate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6 – 15 Years: Leadership Development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16 +: Mentoring, Respected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All Lions: To feel Valued and Proud</a:t>
            </a:r>
            <a:endParaRPr lang="en-US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792162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How do we know?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7150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Send a survey to new members after they have </a:t>
            </a:r>
          </a:p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been a member for 6 months.  Ask them:</a:t>
            </a:r>
          </a:p>
          <a:p>
            <a:pPr>
              <a:buFont typeface="Arial" pitchFamily="34" charset="0"/>
              <a:buNone/>
            </a:pPr>
            <a:endParaRPr lang="en-US" sz="8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What do you feel about being a Lion?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Have you been assigned to a project committee?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What ideas do you have for new project or fundraisers?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What are your thoughts about the club?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Have you attended zone or District meetings?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dirty="0" smtClean="0">
              <a:solidFill>
                <a:srgbClr val="0033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2726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    The  ROAR Program</a:t>
            </a:r>
            <a:endParaRPr lang="en-US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0450" y="2003374"/>
            <a:ext cx="8424950" cy="3864026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sz="10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  recruiting new members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  orientating Lions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 actively involving all Lions in the club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  retaining current and new members </a:t>
            </a:r>
            <a:endParaRPr lang="en-US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Owner\AppData\Local\Microsoft\Windows\Temporary Internet Files\Content.IE5\YW3I41EO\MC9004413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8" y="142775"/>
            <a:ext cx="2360468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79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534400" cy="5181600"/>
          </a:xfrm>
          <a:solidFill>
            <a:srgbClr val="FFFFCC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Together Attend</a:t>
            </a:r>
          </a:p>
          <a:p>
            <a:pPr marL="0" lvl="0" indent="0">
              <a:buNone/>
            </a:pPr>
            <a:endParaRPr lang="en-US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District 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or Multiple District Convention.</a:t>
            </a:r>
          </a:p>
          <a:p>
            <a:pPr lvl="0"/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One District 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Cabinet meeting.</a:t>
            </a:r>
          </a:p>
          <a:p>
            <a:pPr lvl="0"/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District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Region or Club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Orientation.</a:t>
            </a:r>
          </a:p>
          <a:p>
            <a:pPr lvl="0"/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Zone 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meeting.</a:t>
            </a:r>
          </a:p>
          <a:p>
            <a:pPr lvl="0"/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Visit two other 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clubs in the Zone or Region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     and</a:t>
            </a:r>
            <a:endParaRPr lang="en-US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u="sng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Co-Chair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one community service project.</a:t>
            </a:r>
          </a:p>
          <a:p>
            <a:pPr lvl="0"/>
            <a:endParaRPr lang="en-US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56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  <a:solidFill>
            <a:srgbClr val="FFFFCC"/>
          </a:solidFill>
          <a:ln>
            <a:solidFill>
              <a:srgbClr val="003399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The team has 18 months to accomplish these steps and will then receive their ROAR pin</a:t>
            </a:r>
            <a:r>
              <a:rPr lang="en-US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419475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66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PROGRAM</a:t>
            </a:r>
            <a:endParaRPr lang="en-US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What History Tells Us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Some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Ideas to help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keep‘em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Pieces of the Puzzle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 Fit In and How You Can Help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8229600" cy="1600200"/>
          </a:xfrm>
          <a:prstGeom prst="rect">
            <a:avLst/>
          </a:prstGeom>
          <a:solidFill>
            <a:srgbClr val="FFFFCC"/>
          </a:solidFill>
          <a:ln>
            <a:solidFill>
              <a:srgbClr val="003399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Maybe the personal touch?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simple Postcard?</a:t>
            </a: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99" y="1905000"/>
            <a:ext cx="482374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362200"/>
            <a:ext cx="474284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199" y="2819399"/>
            <a:ext cx="4689633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124200"/>
            <a:ext cx="4648200" cy="361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98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0"/>
            <a:ext cx="6657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10" y="6248400"/>
            <a:ext cx="985216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14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295399"/>
          </a:xfrm>
          <a:solidFill>
            <a:srgbClr val="FFFFCC"/>
          </a:solidFill>
          <a:ln>
            <a:solidFill>
              <a:srgbClr val="003399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Does your club have another problem?  </a:t>
            </a:r>
            <a:endParaRPr lang="en-US" sz="36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Owner\AppData\Local\Microsoft\Windows\Temporary Internet Files\Content.IE5\JVO5UOZQ\MC9002321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362200" cy="2317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091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1"/>
            <a:ext cx="8229600" cy="2514599"/>
          </a:xfrm>
          <a:solidFill>
            <a:srgbClr val="FFFFCC"/>
          </a:solidFill>
          <a:ln>
            <a:solidFill>
              <a:srgbClr val="003399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You </a:t>
            </a:r>
            <a:r>
              <a:rPr lang="en-US" sz="3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remember that BULLY that was on our Playground?   </a:t>
            </a:r>
            <a:endParaRPr lang="en-US" sz="36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They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may now in our LIONS CLUBS.  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3200400"/>
            <a:ext cx="5943600" cy="3398520"/>
            <a:chOff x="1447800" y="3200400"/>
            <a:chExt cx="5943600" cy="3398520"/>
          </a:xfrm>
        </p:grpSpPr>
        <p:grpSp>
          <p:nvGrpSpPr>
            <p:cNvPr id="2" name="Group 1"/>
            <p:cNvGrpSpPr/>
            <p:nvPr/>
          </p:nvGrpSpPr>
          <p:grpSpPr>
            <a:xfrm>
              <a:off x="1447800" y="3200400"/>
              <a:ext cx="5943600" cy="3398520"/>
              <a:chOff x="1447800" y="3002280"/>
              <a:chExt cx="5943600" cy="3398520"/>
            </a:xfrm>
          </p:grpSpPr>
          <p:pic>
            <p:nvPicPr>
              <p:cNvPr id="6" name="Picture 5" descr="http://comps.fotosearch.com/bigcomps/CSP/CSP623/k6235888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0" b="95769" l="200" r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b="12549"/>
              <a:stretch/>
            </p:blipFill>
            <p:spPr bwMode="auto">
              <a:xfrm>
                <a:off x="1447800" y="3002280"/>
                <a:ext cx="5943600" cy="3398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Rounded Rectangular Callout 6"/>
              <p:cNvSpPr/>
              <p:nvPr/>
            </p:nvSpPr>
            <p:spPr>
              <a:xfrm>
                <a:off x="2636521" y="3002280"/>
                <a:ext cx="3535680" cy="1375117"/>
              </a:xfrm>
              <a:prstGeom prst="wedgeRoundRectCallou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We tried that before!</a:t>
                </a:r>
                <a:endParaRPr lang="en-US" sz="1100" b="1" dirty="0">
                  <a:effectLst/>
                  <a:ea typeface="Calibri"/>
                  <a:cs typeface="Times New Roman"/>
                </a:endParaRPr>
              </a:p>
            </p:txBody>
          </p:sp>
        </p:grpSp>
        <p:pic>
          <p:nvPicPr>
            <p:cNvPr id="2052" name="Picture 4" descr="lionlogo_2c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5730240"/>
              <a:ext cx="325438" cy="307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lionlogo_2c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064" y="5930071"/>
              <a:ext cx="162719" cy="153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002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wner\AppData\Local\Microsoft\Windows\Temporary Internet Files\Content.IE5\YW3I41EO\MC910221007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522" b="77719" l="177" r="95642">
                        <a14:foregroundMark x1="12956" y1="25729" x2="14664" y2="27851"/>
                        <a14:foregroundMark x1="20259" y1="26525" x2="23086" y2="31211"/>
                        <a14:foregroundMark x1="51943" y1="24403" x2="55065" y2="28912"/>
                        <a14:backgroundMark x1="30094" y1="39346" x2="30094" y2="40407"/>
                        <a14:backgroundMark x1="50177" y1="38285" x2="50707" y2="41998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499" b="14698"/>
          <a:stretch/>
        </p:blipFill>
        <p:spPr bwMode="auto">
          <a:xfrm>
            <a:off x="1524000" y="3516923"/>
            <a:ext cx="6705600" cy="3341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1000"/>
            <a:ext cx="7772400" cy="3200400"/>
          </a:xfrm>
          <a:solidFill>
            <a:srgbClr val="FFFFCC"/>
          </a:solidFill>
          <a:ln>
            <a:solidFill>
              <a:srgbClr val="003399"/>
            </a:solidFill>
          </a:ln>
        </p:spPr>
        <p:txBody>
          <a:bodyPr>
            <a:noAutofit/>
          </a:bodyPr>
          <a:lstStyle/>
          <a:p>
            <a:endParaRPr lang="en-US" sz="14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3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can no longer just sit by and allow one member to dominate and destroy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OUR</a:t>
            </a: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clubs.  We must stand up and address this issue.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10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4191000"/>
          </a:xfrm>
          <a:solidFill>
            <a:srgbClr val="FFFFCC"/>
          </a:solidFill>
          <a:ln>
            <a:solidFill>
              <a:srgbClr val="003399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 smtClean="0">
              <a:solidFill>
                <a:srgbClr val="003399"/>
              </a:solidFill>
            </a:endParaRPr>
          </a:p>
          <a:p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RELEVANCY is </a:t>
            </a:r>
            <a:r>
              <a:rPr lang="en-US" sz="3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key to getting and keeping </a:t>
            </a: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members</a:t>
            </a:r>
            <a:r>
              <a:rPr lang="en-US" sz="3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36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do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 know your club is relevant to both the community and our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members?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86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AppData\Local\Microsoft\Windows\Temporary Internet Files\Content.IE5\YW3I41EO\MC900318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2"/>
            <a:ext cx="8229600" cy="657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35480"/>
            <a:ext cx="5562600" cy="2971800"/>
          </a:xfrm>
          <a:noFill/>
          <a:ln w="38100"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400" b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Ideas……..</a:t>
            </a:r>
          </a:p>
          <a:p>
            <a:pPr marL="800100" lvl="2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“Community </a:t>
            </a:r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800100" lvl="2" indent="0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Needs </a:t>
            </a:r>
          </a:p>
          <a:p>
            <a:pPr marL="800100" lvl="2" indent="0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Assessment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43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7318"/>
            <a:ext cx="6532565" cy="254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124200"/>
            <a:ext cx="8991600" cy="249299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</a:rPr>
              <a:t>Introduce </a:t>
            </a:r>
            <a:r>
              <a:rPr lang="en-US" sz="3200" b="1" dirty="0">
                <a:solidFill>
                  <a:srgbClr val="003399"/>
                </a:solidFill>
              </a:rPr>
              <a:t>the </a:t>
            </a:r>
            <a:r>
              <a:rPr lang="en-US" sz="3200" b="1" dirty="0" smtClean="0">
                <a:solidFill>
                  <a:srgbClr val="003399"/>
                </a:solidFill>
              </a:rPr>
              <a:t>Needs </a:t>
            </a:r>
            <a:r>
              <a:rPr lang="en-US" sz="3200" b="1" dirty="0">
                <a:solidFill>
                  <a:srgbClr val="003399"/>
                </a:solidFill>
              </a:rPr>
              <a:t>Assessment to </a:t>
            </a:r>
            <a:r>
              <a:rPr lang="en-US" sz="3200" b="1" dirty="0" smtClean="0">
                <a:solidFill>
                  <a:srgbClr val="003399"/>
                </a:solidFill>
              </a:rPr>
              <a:t>the  Club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800" b="1" dirty="0">
              <a:solidFill>
                <a:srgbClr val="003399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</a:rPr>
              <a:t>Appoint </a:t>
            </a:r>
            <a:r>
              <a:rPr lang="en-US" sz="3200" b="1" dirty="0">
                <a:solidFill>
                  <a:srgbClr val="003399"/>
                </a:solidFill>
              </a:rPr>
              <a:t>a </a:t>
            </a:r>
            <a:r>
              <a:rPr lang="en-US" sz="3200" b="1" dirty="0" smtClean="0">
                <a:solidFill>
                  <a:srgbClr val="003399"/>
                </a:solidFill>
              </a:rPr>
              <a:t>Committee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000" b="1" dirty="0">
              <a:solidFill>
                <a:srgbClr val="003399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</a:rPr>
              <a:t>Develop </a:t>
            </a:r>
            <a:r>
              <a:rPr lang="en-US" sz="3200" b="1" dirty="0">
                <a:solidFill>
                  <a:srgbClr val="003399"/>
                </a:solidFill>
              </a:rPr>
              <a:t>a Questionnaire </a:t>
            </a:r>
            <a:r>
              <a:rPr lang="en-US" sz="3200" b="1" dirty="0" smtClean="0">
                <a:solidFill>
                  <a:srgbClr val="003399"/>
                </a:solidFill>
              </a:rPr>
              <a:t>and Cover Letter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000" b="1" dirty="0">
              <a:solidFill>
                <a:srgbClr val="003399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</a:rPr>
              <a:t>Decide </a:t>
            </a:r>
            <a:r>
              <a:rPr lang="en-US" sz="3200" b="1" dirty="0">
                <a:solidFill>
                  <a:srgbClr val="003399"/>
                </a:solidFill>
              </a:rPr>
              <a:t>Who to Contact in </a:t>
            </a:r>
            <a:r>
              <a:rPr lang="en-US" sz="3200" b="1" dirty="0" smtClean="0">
                <a:solidFill>
                  <a:srgbClr val="003399"/>
                </a:solidFill>
              </a:rPr>
              <a:t>the Community</a:t>
            </a:r>
            <a:endParaRPr lang="en-US" sz="3200" b="1" dirty="0">
              <a:solidFill>
                <a:srgbClr val="0033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06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1" y="197318"/>
            <a:ext cx="4267200" cy="1663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044" y="2133600"/>
            <a:ext cx="8991600" cy="438581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003399"/>
                </a:solidFill>
              </a:rPr>
              <a:t>Survey Community Contacts</a:t>
            </a:r>
            <a:endParaRPr lang="en-US" sz="800" b="1" dirty="0" smtClean="0">
              <a:solidFill>
                <a:srgbClr val="003399"/>
              </a:solidFill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003399"/>
                </a:solidFill>
              </a:rPr>
              <a:t>Analyze Survey Results</a:t>
            </a:r>
            <a:endParaRPr lang="en-US" sz="1000" b="1" dirty="0">
              <a:solidFill>
                <a:srgbClr val="003399"/>
              </a:solidFill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003399"/>
                </a:solidFill>
              </a:rPr>
              <a:t>Share the Results</a:t>
            </a:r>
            <a:endParaRPr lang="en-US" sz="1000" b="1" dirty="0">
              <a:solidFill>
                <a:srgbClr val="003399"/>
              </a:solidFill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</a:rPr>
              <a:t>Match the Results with the Club’s Programs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</a:rPr>
              <a:t>Make changes if Necessary</a:t>
            </a:r>
          </a:p>
          <a:p>
            <a:pPr>
              <a:spcAft>
                <a:spcPts val="1200"/>
              </a:spcAft>
            </a:pPr>
            <a:endParaRPr lang="en-US" sz="800" b="1" dirty="0">
              <a:solidFill>
                <a:srgbClr val="003399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rgbClr val="003399"/>
                </a:solidFill>
              </a:rPr>
              <a:t>  </a:t>
            </a:r>
            <a:r>
              <a:rPr lang="en-US" sz="3200" b="1" dirty="0" smtClean="0">
                <a:solidFill>
                  <a:srgbClr val="003399"/>
                </a:solidFill>
                <a:hlinkClick r:id="rId3"/>
              </a:rPr>
              <a:t>www.lionsclubs.org</a:t>
            </a:r>
            <a:r>
              <a:rPr lang="en-US" sz="3200" b="1" dirty="0">
                <a:solidFill>
                  <a:srgbClr val="003399"/>
                </a:solidFill>
              </a:rPr>
              <a:t>    Search for </a:t>
            </a:r>
            <a:r>
              <a:rPr lang="en-US" sz="3200" b="1" dirty="0" smtClean="0">
                <a:solidFill>
                  <a:srgbClr val="003399"/>
                </a:solidFill>
              </a:rPr>
              <a:t>“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</a:rPr>
              <a:t>MK9A EN”</a:t>
            </a:r>
          </a:p>
          <a:p>
            <a:pPr algn="ctr">
              <a:spcAft>
                <a:spcPts val="1200"/>
              </a:spcAft>
            </a:pPr>
            <a:endParaRPr lang="en-US" sz="9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12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8153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sz="5000" b="1" dirty="0"/>
              <a:t>The Club Excellence Process</a:t>
            </a:r>
            <a:br>
              <a:rPr sz="5000" b="1" dirty="0"/>
            </a:br>
            <a:endParaRPr sz="5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743200"/>
            <a:ext cx="8686800" cy="334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3399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3399"/>
                </a:solidFill>
                <a:latin typeface="Arial" pitchFamily="34" charset="0"/>
                <a:ea typeface="Calibri"/>
                <a:cs typeface="Arial" pitchFamily="34" charset="0"/>
              </a:rPr>
              <a:t>Step 1: Why Are We Here?   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sz="3200" b="1" dirty="0" smtClean="0">
                <a:solidFill>
                  <a:srgbClr val="003399"/>
                </a:solidFill>
                <a:latin typeface="Arial" pitchFamily="34" charset="0"/>
                <a:ea typeface="Calibri"/>
                <a:cs typeface="Arial" pitchFamily="34" charset="0"/>
              </a:rPr>
              <a:t>Step 2: What Makes an Excellent Club</a:t>
            </a:r>
          </a:p>
          <a:p>
            <a:pPr>
              <a:lnSpc>
                <a:spcPct val="150000"/>
              </a:lnSpc>
              <a:spcBef>
                <a:spcPts val="100"/>
              </a:spcBef>
              <a:defRPr/>
            </a:pPr>
            <a:r>
              <a:rPr lang="en-US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Step 3: How Can We Determine Our Needs?</a:t>
            </a:r>
            <a:endParaRPr lang="en-US" sz="32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en-US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Step 4: What Can We Do Next?</a:t>
            </a:r>
            <a:endParaRPr lang="en-US" sz="32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796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2438400" cy="990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b="1" spc="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</a:t>
            </a:r>
            <a:endParaRPr lang="en-US" b="1" spc="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10600" cy="4724400"/>
          </a:xfrm>
          <a:solidFill>
            <a:srgbClr val="FFFFCC"/>
          </a:solidFill>
          <a:ln>
            <a:solidFill>
              <a:srgbClr val="003399"/>
            </a:solidFill>
          </a:ln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003399"/>
                </a:solidFill>
              </a:rPr>
              <a:t>	</a:t>
            </a:r>
            <a:endParaRPr lang="en-US" sz="1200" dirty="0" smtClean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understand how we </a:t>
            </a:r>
            <a:endParaRPr lang="en-US" sz="40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cap="small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000" b="1" cap="small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Keep’em”, </a:t>
            </a:r>
            <a:endParaRPr lang="en-US" sz="4000" b="1" cap="small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must understand how we </a:t>
            </a:r>
            <a:endParaRPr lang="en-US" sz="40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cap="small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000" b="1" cap="small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Lose’em” 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5000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63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wner\AppData\Local\Microsoft\Windows\Temporary Internet Files\Content.IE5\5T5VPPEB\MP90043309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667" b="97429" l="3509" r="9766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9500">
            <a:off x="3843474" y="2747985"/>
            <a:ext cx="2720499" cy="417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429000"/>
          </a:xfrm>
          <a:solidFill>
            <a:srgbClr val="FFFFCC"/>
          </a:solidFill>
          <a:ln>
            <a:solidFill>
              <a:srgbClr val="003399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Help is just a click </a:t>
            </a:r>
            <a:r>
              <a:rPr lang="en-US" b="1" dirty="0" smtClean="0">
                <a:solidFill>
                  <a:srgbClr val="003399"/>
                </a:solidFill>
              </a:rPr>
              <a:t>away</a:t>
            </a:r>
            <a:br>
              <a:rPr lang="en-US" b="1" dirty="0" smtClean="0">
                <a:solidFill>
                  <a:srgbClr val="003399"/>
                </a:solidFill>
              </a:rPr>
            </a:br>
            <a:r>
              <a:rPr lang="en-US" b="1" dirty="0" smtClean="0">
                <a:solidFill>
                  <a:srgbClr val="003399"/>
                </a:solidFill>
              </a:rPr>
              <a:t/>
            </a:r>
            <a:br>
              <a:rPr lang="en-US" b="1" dirty="0" smtClean="0">
                <a:solidFill>
                  <a:srgbClr val="003399"/>
                </a:solidFill>
              </a:rPr>
            </a:br>
            <a:r>
              <a:rPr lang="en-US" b="1" dirty="0" smtClean="0">
                <a:solidFill>
                  <a:srgbClr val="003399"/>
                </a:solidFill>
              </a:rPr>
              <a:t>www.lionsclubs.org</a:t>
            </a:r>
            <a:endParaRPr lang="en-US" b="1" dirty="0">
              <a:solidFill>
                <a:srgbClr val="0033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53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wner\AppData\Local\Microsoft\Windows\Temporary Internet Files\Content.IE5\5T5VPPEB\MP90043309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667" b="97429" l="3509" r="9766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9500">
            <a:off x="6740001" y="3295672"/>
            <a:ext cx="1746548" cy="268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622" y="228600"/>
            <a:ext cx="595690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473825"/>
            <a:ext cx="5791200" cy="707886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MEMBERSHIP RETENTION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wner\AppData\Local\Microsoft\Windows\Temporary Internet Files\Content.IE5\5T5VPPEB\MP90043309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667" b="97429" l="3509" r="9766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372">
            <a:off x="2943450" y="3929223"/>
            <a:ext cx="1746548" cy="268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04800"/>
            <a:ext cx="651372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Owner\AppData\Local\Microsoft\Windows\Temporary Internet Files\Content.IE5\T5ZCU7IP\MC9003207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83" y="434486"/>
            <a:ext cx="1832458" cy="1582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Owner\AppData\Local\Microsoft\Windows\Temporary Internet Files\Content.IE5\1T1MA3Q9\MC9000594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35" y="959128"/>
            <a:ext cx="1817827" cy="1722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Owner\AppData\Local\Microsoft\Windows\Temporary Internet Files\Content.IE5\MZC7XKD7\MC9000552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71" y="4180239"/>
            <a:ext cx="1674891" cy="2026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Owner\AppData\Local\Microsoft\Windows\Temporary Internet Files\Content.IE5\MHAHS88Z\MC9001986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85" y="3634886"/>
            <a:ext cx="1973655" cy="1733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Owner\AppData\Local\Microsoft\Windows\Temporary Internet Files\Content.IE5\T5ZCU7IP\MC9000710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24" y="434486"/>
            <a:ext cx="1530036" cy="215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Owner\AppData\Local\Microsoft\Windows\Temporary Internet Files\Content.IE5\MHAHS88Z\MC90025122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4" y="4854086"/>
            <a:ext cx="1898484" cy="1224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2872886"/>
            <a:ext cx="77724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PUTTING ALL THE PIECES TOGETHER</a:t>
            </a:r>
            <a:endParaRPr lang="en-US" sz="3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69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the Answer</a:t>
            </a:r>
            <a:endParaRPr lang="en-US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7892" y="1600200"/>
            <a:ext cx="8229600" cy="480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There is no </a:t>
            </a: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answer.  There are many reasons why we loose Lions and equally as many answers on how our Lions Clubs can work to keep our Lions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None/>
            </a:pPr>
            <a:endParaRPr lang="en-US" sz="11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But one thing is true, it is every Lions’ responsibility to insure that our Clubs welcome new Lions, make everyone feel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6208097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1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00909" y="144383"/>
            <a:ext cx="6400800" cy="5676900"/>
            <a:chOff x="1400909" y="144383"/>
            <a:chExt cx="6400800" cy="567690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13321" name="Picture 9" descr="C:\Users\Owner\AppData\Local\Microsoft\Windows\Temporary Internet Files\Content.IE5\YW3I41EO\MC910216992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909" y="144383"/>
              <a:ext cx="6400800" cy="56769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/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artisticPhotocopy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358" t="23509" r="48040" b="41229"/>
            <a:stretch/>
          </p:blipFill>
          <p:spPr bwMode="auto">
            <a:xfrm>
              <a:off x="2400699" y="1474087"/>
              <a:ext cx="2368296" cy="1999511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prst="slope"/>
              <a:bevelB prst="slope"/>
            </a:sp3d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28600" y="5943600"/>
            <a:ext cx="8610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r>
              <a:rPr lang="en-US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are the KEY to solving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PUZZLE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7707" y="546500"/>
            <a:ext cx="171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Ratings</a:t>
            </a:r>
            <a:endParaRPr lang="en-US" sz="3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4260" y="3714835"/>
            <a:ext cx="129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ance</a:t>
            </a:r>
            <a:endParaRPr lang="en-US" sz="3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51787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Bully</a:t>
            </a:r>
            <a:endParaRPr lang="en-US" sz="3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27485" y="4702331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Involve</a:t>
            </a:r>
            <a:endParaRPr lang="en-US" sz="3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2768" y="3358280"/>
            <a:ext cx="1342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Care</a:t>
            </a:r>
            <a:endParaRPr lang="en-US" sz="3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1943857"/>
            <a:ext cx="167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Needs</a:t>
            </a:r>
            <a:endParaRPr lang="en-US" sz="3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8846" y="3727248"/>
            <a:ext cx="1283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Relev</a:t>
            </a:r>
            <a:endParaRPr lang="en-US" sz="3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9070" y="5238141"/>
            <a:ext cx="163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ROAR</a:t>
            </a:r>
            <a:endParaRPr lang="en-US" sz="3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58" t="23509" r="48040" b="41229"/>
          <a:stretch/>
        </p:blipFill>
        <p:spPr bwMode="auto">
          <a:xfrm>
            <a:off x="2423157" y="1512587"/>
            <a:ext cx="2325565" cy="1928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55823" y="2057400"/>
            <a:ext cx="126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small" spc="3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endParaRPr lang="en-US" sz="3600" b="1" cap="small" spc="3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78" y="4823198"/>
            <a:ext cx="782456" cy="7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 descr="lionlogo_2c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95" y="559454"/>
            <a:ext cx="710499" cy="67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34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6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6" grpId="1"/>
      <p:bldP spid="17" grpId="0"/>
      <p:bldP spid="18" grpId="0"/>
      <p:bldP spid="19" grpId="0"/>
      <p:bldP spid="20" grpId="0"/>
      <p:bldP spid="11" grpId="1"/>
      <p:bldP spid="9" grpId="0"/>
      <p:bldP spid="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82962"/>
          </a:xfrm>
          <a:solidFill>
            <a:srgbClr val="FFFFC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3399"/>
                </a:solidFill>
                <a:latin typeface="Arial Black" pitchFamily="34" charset="0"/>
              </a:rPr>
              <a:t>Will you commit to</a:t>
            </a:r>
            <a:br>
              <a:rPr lang="en-US" dirty="0" smtClean="0">
                <a:solidFill>
                  <a:srgbClr val="003399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3399"/>
                </a:solidFill>
                <a:latin typeface="Arial Black" pitchFamily="34" charset="0"/>
              </a:rPr>
              <a:t>Keeping</a:t>
            </a:r>
            <a:br>
              <a:rPr lang="en-US" dirty="0" smtClean="0">
                <a:solidFill>
                  <a:srgbClr val="003399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3399"/>
                </a:solidFill>
                <a:latin typeface="Arial Black" pitchFamily="34" charset="0"/>
              </a:rPr>
              <a:t>one Lions from Leaving?</a:t>
            </a:r>
            <a:endParaRPr lang="en-US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lvl="1" algn="ctr">
              <a:buNone/>
            </a:pPr>
            <a:r>
              <a:rPr lang="en-US" sz="9200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"/>
            <a:ext cx="7696200" cy="6248400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sz="1000" dirty="0" smtClean="0"/>
          </a:p>
          <a:p>
            <a:r>
              <a:rPr lang="en-US" sz="4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DG Dick Silveira</a:t>
            </a:r>
          </a:p>
          <a:p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dickie64@comcast.net</a:t>
            </a:r>
          </a:p>
          <a:p>
            <a:endParaRPr lang="en-US" sz="20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Barbara Toosley, PDG</a:t>
            </a:r>
          </a:p>
          <a:p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LionBarb@comcast.net </a:t>
            </a:r>
          </a:p>
          <a:p>
            <a:endParaRPr lang="en-US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Presentation available at:</a:t>
            </a:r>
          </a:p>
          <a:p>
            <a:endParaRPr lang="en-US" sz="10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www.indianalions.org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www.lions25a.org</a:t>
            </a:r>
            <a:endParaRPr lang="en-US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spc="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Team Exercise</a:t>
            </a:r>
            <a:endParaRPr lang="en-US" b="1" spc="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33400" y="2362200"/>
            <a:ext cx="4038600" cy="3916363"/>
          </a:xfrm>
          <a:solidFill>
            <a:srgbClr val="FFFFCC"/>
          </a:solidFill>
          <a:ln>
            <a:solidFill>
              <a:srgbClr val="003399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36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Why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They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Leave</a:t>
            </a:r>
            <a:endParaRPr lang="en-US" sz="36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916363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en-US" sz="36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Why</a:t>
            </a:r>
            <a:endParaRPr lang="en-US" sz="36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They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Stay</a:t>
            </a:r>
            <a:endParaRPr lang="en-US" sz="36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5000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838200" y="2895600"/>
            <a:ext cx="3048000" cy="0"/>
          </a:xfrm>
          <a:prstGeom prst="straightConnector1">
            <a:avLst/>
          </a:prstGeom>
          <a:ln w="190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45075" y="2935775"/>
            <a:ext cx="3048000" cy="0"/>
          </a:xfrm>
          <a:prstGeom prst="straightConnector1">
            <a:avLst/>
          </a:prstGeom>
          <a:ln w="190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1066800"/>
            <a:ext cx="7696200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You have 1 minute to identify the number one reason….</a:t>
            </a:r>
            <a:endParaRPr lang="en-US" sz="32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3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447800"/>
            <a:ext cx="8686800" cy="5181600"/>
          </a:xfrm>
          <a:prstGeom prst="rect">
            <a:avLst/>
          </a:prstGeom>
          <a:solidFill>
            <a:srgbClr val="FFFFCC"/>
          </a:solidFill>
          <a:ln>
            <a:solidFill>
              <a:srgbClr val="003399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Lack of leadership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Expectations are not met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Same old projects with the same people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Lack of meaningful engagement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Induction ceremony is poorly conducted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orientation program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The “Play Ground Bully”</a:t>
            </a:r>
          </a:p>
          <a:p>
            <a:endParaRPr lang="en-US" sz="3600" dirty="0" smtClean="0">
              <a:solidFill>
                <a:srgbClr val="FFFF00"/>
              </a:solidFill>
              <a:latin typeface="Broadway" pitchFamily="82" charset="0"/>
            </a:endParaRP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469468"/>
            <a:ext cx="8686800" cy="646331"/>
          </a:xfrm>
          <a:prstGeom prst="rect">
            <a:avLst/>
          </a:prstGeom>
          <a:solidFill>
            <a:srgbClr val="FFFFCC"/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WHY LIONS LEAVE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5000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89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447800"/>
            <a:ext cx="8686800" cy="4191000"/>
          </a:xfrm>
          <a:prstGeom prst="rect">
            <a:avLst/>
          </a:prstGeom>
          <a:solidFill>
            <a:srgbClr val="FFFFCC"/>
          </a:solidFill>
          <a:ln>
            <a:solidFill>
              <a:srgbClr val="00339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 fontAlgn="base">
              <a:spcBef>
                <a:spcPts val="336"/>
              </a:spcBef>
            </a:pPr>
            <a:endParaRPr lang="en-US" sz="16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7472" indent="-347472" fontAlgn="base">
              <a:lnSpc>
                <a:spcPct val="150000"/>
              </a:lnSpc>
              <a:spcBef>
                <a:spcPts val="768"/>
              </a:spcBef>
            </a:pPr>
            <a:r>
              <a:rPr lang="en-US" b="1" dirty="0" smtClean="0">
                <a:solidFill>
                  <a:srgbClr val="003399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Friendship</a:t>
            </a:r>
            <a:endParaRPr lang="en-US" b="1" dirty="0" smtClean="0">
              <a:solidFill>
                <a:srgbClr val="003399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7472" indent="-347472" fontAlgn="base">
              <a:lnSpc>
                <a:spcPct val="150000"/>
              </a:lnSpc>
              <a:spcBef>
                <a:spcPts val="768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Fun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7472" indent="-347472" fontAlgn="base">
              <a:lnSpc>
                <a:spcPct val="150000"/>
              </a:lnSpc>
              <a:spcBef>
                <a:spcPts val="768"/>
              </a:spcBef>
            </a:pPr>
            <a:r>
              <a:rPr lang="en-US" b="1" dirty="0" smtClean="0">
                <a:solidFill>
                  <a:srgbClr val="003399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Knowing that people depend on </a:t>
            </a:r>
            <a:r>
              <a:rPr lang="en-US" b="1" dirty="0" smtClean="0">
                <a:solidFill>
                  <a:srgbClr val="003399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Lions</a:t>
            </a:r>
            <a:endParaRPr lang="en-US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Feeling of accomplishment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69468"/>
            <a:ext cx="8686800" cy="646331"/>
          </a:xfrm>
          <a:prstGeom prst="rect">
            <a:avLst/>
          </a:prstGeom>
          <a:solidFill>
            <a:srgbClr val="FFFFCC"/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WHY LIONS </a:t>
            </a: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STAY</a:t>
            </a:r>
            <a:endParaRPr lang="en-US" sz="3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5000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89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4800600"/>
          </a:xfrm>
          <a:solidFill>
            <a:srgbClr val="FFFFCC"/>
          </a:solidFill>
          <a:ln>
            <a:solidFill>
              <a:srgbClr val="003399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We do </a:t>
            </a: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have a few </a:t>
            </a:r>
            <a:b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THOUGHTS</a:t>
            </a: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on what we might do to “Keep’em</a:t>
            </a: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n-US" sz="2000" b="1" dirty="0">
              <a:solidFill>
                <a:srgbClr val="003399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5000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01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79605" y="497918"/>
            <a:ext cx="6172201" cy="4337167"/>
            <a:chOff x="1387421" y="609600"/>
            <a:chExt cx="6172201" cy="4337167"/>
          </a:xfrm>
        </p:grpSpPr>
        <p:grpSp>
          <p:nvGrpSpPr>
            <p:cNvPr id="5" name="Group 4"/>
            <p:cNvGrpSpPr/>
            <p:nvPr/>
          </p:nvGrpSpPr>
          <p:grpSpPr>
            <a:xfrm>
              <a:off x="1387421" y="609600"/>
              <a:ext cx="6172201" cy="4337167"/>
              <a:chOff x="1371600" y="990600"/>
              <a:chExt cx="6172201" cy="4337167"/>
            </a:xfrm>
          </p:grpSpPr>
          <p:sp>
            <p:nvSpPr>
              <p:cNvPr id="7" name="Pentagon 6"/>
              <p:cNvSpPr/>
              <p:nvPr/>
            </p:nvSpPr>
            <p:spPr>
              <a:xfrm rot="10800000">
                <a:off x="5057448" y="2540262"/>
                <a:ext cx="2486353" cy="2787505"/>
              </a:xfrm>
              <a:prstGeom prst="homePlate">
                <a:avLst>
                  <a:gd name="adj" fmla="val 1184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77434" y="2514600"/>
                <a:ext cx="1603793" cy="28101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86401" y="990600"/>
                <a:ext cx="2057400" cy="15466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371600" y="990600"/>
                <a:ext cx="2209800" cy="1524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/>
              <p:cNvSpPr/>
              <p:nvPr/>
            </p:nvSpPr>
            <p:spPr>
              <a:xfrm>
                <a:off x="2971800" y="2514600"/>
                <a:ext cx="2514600" cy="1524000"/>
              </a:xfrm>
              <a:prstGeom prst="parallelogram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3097095">
                <a:off x="1510791" y="2229343"/>
                <a:ext cx="2564064" cy="1604315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rapezoid 12"/>
              <p:cNvSpPr/>
              <p:nvPr/>
            </p:nvSpPr>
            <p:spPr>
              <a:xfrm>
                <a:off x="2774351" y="4031673"/>
                <a:ext cx="2618508" cy="1293091"/>
              </a:xfrm>
              <a:prstGeom prst="trapezoid">
                <a:avLst>
                  <a:gd name="adj" fmla="val 2257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entagon 13"/>
              <p:cNvSpPr/>
              <p:nvPr/>
            </p:nvSpPr>
            <p:spPr>
              <a:xfrm>
                <a:off x="3581400" y="990600"/>
                <a:ext cx="3581400" cy="1524000"/>
              </a:xfrm>
              <a:prstGeom prst="homePlat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408422" y="631794"/>
              <a:ext cx="5715000" cy="427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Footlight MT Light" pitchFamily="18" charset="0"/>
                </a:rPr>
                <a:t>How </a:t>
              </a:r>
            </a:p>
            <a:p>
              <a:pPr lvl="4" algn="ctr"/>
              <a:r>
                <a:rPr lang="en-US" sz="3200" dirty="0" smtClean="0">
                  <a:latin typeface="Footlight MT Light" pitchFamily="18" charset="0"/>
                </a:rPr>
                <a:t>                       Can </a:t>
              </a:r>
            </a:p>
            <a:p>
              <a:pPr algn="ctr"/>
              <a:endParaRPr lang="en-US" sz="4800" dirty="0" smtClean="0">
                <a:latin typeface="Footlight MT Light" pitchFamily="18" charset="0"/>
              </a:endParaRPr>
            </a:p>
            <a:p>
              <a:pPr algn="ctr"/>
              <a:r>
                <a:rPr lang="en-US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Footlight MT Light" pitchFamily="18" charset="0"/>
                </a:rPr>
                <a:t>WE </a:t>
              </a:r>
            </a:p>
            <a:p>
              <a:pPr marL="860425" lvl="2"/>
              <a:endParaRPr lang="en-US" sz="1000" dirty="0" smtClean="0">
                <a:latin typeface="Footlight MT Light" pitchFamily="18" charset="0"/>
              </a:endParaRPr>
            </a:p>
            <a:p>
              <a:pPr indent="-53975"/>
              <a:r>
                <a:rPr lang="en-US" sz="3200" dirty="0" smtClean="0">
                  <a:latin typeface="Footlight MT Light" pitchFamily="18" charset="0"/>
                </a:rPr>
                <a:t> Keep                                     Our</a:t>
              </a:r>
              <a:r>
                <a:rPr lang="en-US" sz="3200" dirty="0">
                  <a:latin typeface="Footlight MT Light" pitchFamily="18" charset="0"/>
                </a:rPr>
                <a:t> </a:t>
              </a:r>
              <a:r>
                <a:rPr lang="en-US" sz="3200" dirty="0" smtClean="0">
                  <a:latin typeface="Footlight MT Light" pitchFamily="18" charset="0"/>
                </a:rPr>
                <a:t> </a:t>
              </a:r>
            </a:p>
            <a:p>
              <a:pPr indent="-53975"/>
              <a:r>
                <a:rPr lang="en-US" sz="2000" dirty="0">
                  <a:latin typeface="Footlight MT Light" pitchFamily="18" charset="0"/>
                </a:rPr>
                <a:t> </a:t>
              </a:r>
              <a:r>
                <a:rPr lang="en-US" sz="2000" dirty="0" smtClean="0">
                  <a:latin typeface="Footlight MT Light" pitchFamily="18" charset="0"/>
                </a:rPr>
                <a:t>               </a:t>
              </a:r>
            </a:p>
            <a:p>
              <a:pPr indent="-53975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ootlight MT Light" pitchFamily="18" charset="0"/>
                </a:rPr>
                <a:t> 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ootlight MT Light" pitchFamily="18" charset="0"/>
                </a:rPr>
                <a:t>                </a:t>
              </a:r>
              <a:r>
                <a:rPr lang="en-US" sz="32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ootlight MT Light" pitchFamily="18" charset="0"/>
                </a:rPr>
                <a:t>Members</a:t>
              </a:r>
              <a:endPara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5257800"/>
            <a:ext cx="8534400" cy="1200329"/>
          </a:xfrm>
          <a:prstGeom prst="rect">
            <a:avLst/>
          </a:prstGeom>
          <a:solidFill>
            <a:srgbClr val="FFFFCC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It’s a puzzle, which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piece</a:t>
            </a:r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it right for </a:t>
            </a:r>
          </a:p>
          <a:p>
            <a:pPr algn="ctr"/>
            <a:r>
              <a:rPr lang="en-US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your club?</a:t>
            </a:r>
            <a:endParaRPr lang="en-US" sz="3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8" y="6019799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120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057400"/>
          </a:xfrm>
          <a:solidFill>
            <a:srgbClr val="FFFFCC"/>
          </a:solidFill>
          <a:ln>
            <a:solidFill>
              <a:srgbClr val="003399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Are your Lions</a:t>
            </a:r>
            <a:b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little frayed around the edges?</a:t>
            </a:r>
            <a:endParaRPr lang="en-US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5" name="Picture 3" descr="Leo, the Lion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2819400"/>
            <a:ext cx="3799331" cy="2783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13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4950</TotalTime>
  <Words>749</Words>
  <Application>Microsoft Office PowerPoint</Application>
  <PresentationFormat>On-screen Show (4:3)</PresentationFormat>
  <Paragraphs>187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Presenters: DG Dick Silveira and  Barbara Toosley, PDG </vt:lpstr>
      <vt:lpstr>PROGRAM</vt:lpstr>
      <vt:lpstr>FIRST</vt:lpstr>
      <vt:lpstr>Team Exercise</vt:lpstr>
      <vt:lpstr>Slide 5</vt:lpstr>
      <vt:lpstr>Slide 6</vt:lpstr>
      <vt:lpstr>We do have a few  THOUGHTS  on what we might do to “Keep’em.”</vt:lpstr>
      <vt:lpstr>Slide 8</vt:lpstr>
      <vt:lpstr>Are your Lions a little frayed around the edges?</vt:lpstr>
      <vt:lpstr>Do they need to be rejuvenated?</vt:lpstr>
      <vt:lpstr>What Does our Race Car Look Like</vt:lpstr>
      <vt:lpstr>A serious Organization  that needs to have FUN</vt:lpstr>
      <vt:lpstr>Fun Ideas</vt:lpstr>
      <vt:lpstr>Slide 14</vt:lpstr>
      <vt:lpstr>Evolution of Lions Needs</vt:lpstr>
      <vt:lpstr>How do we know?</vt:lpstr>
      <vt:lpstr>         The  ROAR Program</vt:lpstr>
      <vt:lpstr>Slide 18</vt:lpstr>
      <vt:lpstr>The team has 18 months to accomplish these steps and will then receive their ROAR pin.    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The Club Excellence Process </vt:lpstr>
      <vt:lpstr>Help is just a click away  www.lionsclubs.org</vt:lpstr>
      <vt:lpstr>Slide 31</vt:lpstr>
      <vt:lpstr>Slide 32</vt:lpstr>
      <vt:lpstr>Slide 33</vt:lpstr>
      <vt:lpstr>the Answer</vt:lpstr>
      <vt:lpstr>Slide 35</vt:lpstr>
      <vt:lpstr>Will you commit to Keeping one Lions from Leaving?</vt:lpstr>
      <vt:lpstr>Slide 37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richard e silveira</cp:lastModifiedBy>
  <cp:revision>96</cp:revision>
  <cp:lastPrinted>2012-09-10T18:08:55Z</cp:lastPrinted>
  <dcterms:created xsi:type="dcterms:W3CDTF">2012-07-03T22:19:13Z</dcterms:created>
  <dcterms:modified xsi:type="dcterms:W3CDTF">2012-09-14T17:54:43Z</dcterms:modified>
</cp:coreProperties>
</file>