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25"/>
  </p:notesMasterIdLst>
  <p:handoutMasterIdLst>
    <p:handoutMasterId r:id="rId26"/>
  </p:handoutMasterIdLst>
  <p:sldIdLst>
    <p:sldId id="476" r:id="rId2"/>
    <p:sldId id="527" r:id="rId3"/>
    <p:sldId id="471" r:id="rId4"/>
    <p:sldId id="280" r:id="rId5"/>
    <p:sldId id="492" r:id="rId6"/>
    <p:sldId id="446" r:id="rId7"/>
    <p:sldId id="519" r:id="rId8"/>
    <p:sldId id="520" r:id="rId9"/>
    <p:sldId id="447" r:id="rId10"/>
    <p:sldId id="518" r:id="rId11"/>
    <p:sldId id="521" r:id="rId12"/>
    <p:sldId id="450" r:id="rId13"/>
    <p:sldId id="522" r:id="rId14"/>
    <p:sldId id="431" r:id="rId15"/>
    <p:sldId id="456" r:id="rId16"/>
    <p:sldId id="452" r:id="rId17"/>
    <p:sldId id="523" r:id="rId18"/>
    <p:sldId id="524" r:id="rId19"/>
    <p:sldId id="457" r:id="rId20"/>
    <p:sldId id="459" r:id="rId21"/>
    <p:sldId id="525" r:id="rId22"/>
    <p:sldId id="526" r:id="rId23"/>
    <p:sldId id="506" r:id="rId24"/>
  </p:sldIdLst>
  <p:sldSz cx="9144000" cy="6858000" type="screen4x3"/>
  <p:notesSz cx="7010400" cy="9236075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37AC316-3174-4FE3-B78E-3DF40F1BA4B3}">
          <p14:sldIdLst>
            <p14:sldId id="476"/>
            <p14:sldId id="527"/>
            <p14:sldId id="471"/>
            <p14:sldId id="280"/>
            <p14:sldId id="492"/>
            <p14:sldId id="446"/>
            <p14:sldId id="519"/>
            <p14:sldId id="520"/>
            <p14:sldId id="447"/>
            <p14:sldId id="518"/>
            <p14:sldId id="521"/>
            <p14:sldId id="450"/>
            <p14:sldId id="522"/>
            <p14:sldId id="431"/>
            <p14:sldId id="456"/>
            <p14:sldId id="452"/>
            <p14:sldId id="523"/>
            <p14:sldId id="524"/>
            <p14:sldId id="457"/>
            <p14:sldId id="459"/>
            <p14:sldId id="525"/>
            <p14:sldId id="526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 autoAdjust="0"/>
    <p:restoredTop sz="94411" autoAdjust="0"/>
  </p:normalViewPr>
  <p:slideViewPr>
    <p:cSldViewPr>
      <p:cViewPr varScale="1">
        <p:scale>
          <a:sx n="62" d="100"/>
          <a:sy n="62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4400" dirty="0"/>
            <a:t>Welcome</a:t>
          </a:r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7E2F5C-230A-4B27-98CB-FADD61276F5A}" type="presOf" srcId="{CA18C304-790A-426F-BDC0-F1EA5BD4F17B}" destId="{BB70550F-8890-47CC-B5F1-2A73E13ED811}" srcOrd="0" destOrd="0" presId="urn:microsoft.com/office/officeart/2005/8/layout/vList2"/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957ED4DD-8DAF-446B-9204-D22271BCB07B}" type="presOf" srcId="{EE030BBD-CC10-48B5-BE47-80E41777220A}" destId="{4718474C-CCF3-4B29-A69B-BE6E44EB506B}" srcOrd="0" destOrd="0" presId="urn:microsoft.com/office/officeart/2005/8/layout/vList2"/>
    <dgm:cxn modelId="{08BD730C-41C7-427C-8B38-E51D4B1C8EC1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Humanitarian Club Budget 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9AE9180D-A1CA-4E27-AC4F-4CF8E41FA387}" type="presOf" srcId="{EE030BBD-CC10-48B5-BE47-80E41777220A}" destId="{4718474C-CCF3-4B29-A69B-BE6E44EB506B}" srcOrd="0" destOrd="0" presId="urn:microsoft.com/office/officeart/2005/8/layout/vList2"/>
    <dgm:cxn modelId="{C6F09FA9-012C-4565-B639-A10C107B2F7F}" type="presOf" srcId="{CA18C304-790A-426F-BDC0-F1EA5BD4F17B}" destId="{BB70550F-8890-47CC-B5F1-2A73E13ED811}" srcOrd="0" destOrd="0" presId="urn:microsoft.com/office/officeart/2005/8/layout/vList2"/>
    <dgm:cxn modelId="{B644C0D5-B2C1-4C8C-933A-BA8BB81E9FCD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Example of a Club Budget 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9AE9180D-A1CA-4E27-AC4F-4CF8E41FA387}" type="presOf" srcId="{EE030BBD-CC10-48B5-BE47-80E41777220A}" destId="{4718474C-CCF3-4B29-A69B-BE6E44EB506B}" srcOrd="0" destOrd="0" presId="urn:microsoft.com/office/officeart/2005/8/layout/vList2"/>
    <dgm:cxn modelId="{C6F09FA9-012C-4565-B639-A10C107B2F7F}" type="presOf" srcId="{CA18C304-790A-426F-BDC0-F1EA5BD4F17B}" destId="{BB70550F-8890-47CC-B5F1-2A73E13ED811}" srcOrd="0" destOrd="0" presId="urn:microsoft.com/office/officeart/2005/8/layout/vList2"/>
    <dgm:cxn modelId="{B644C0D5-B2C1-4C8C-933A-BA8BB81E9FCD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Setting Up Member’s Dues 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-833" custLinFactNeighborY="-62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230B49B3-90F1-47C2-B32A-551FC2097BA1}" type="presOf" srcId="{CA18C304-790A-426F-BDC0-F1EA5BD4F17B}" destId="{BB70550F-8890-47CC-B5F1-2A73E13ED811}" srcOrd="0" destOrd="0" presId="urn:microsoft.com/office/officeart/2005/8/layout/vList2"/>
    <dgm:cxn modelId="{F23F56CB-F872-455E-9F31-4BE0C1DAAC92}" type="presOf" srcId="{EE030BBD-CC10-48B5-BE47-80E41777220A}" destId="{4718474C-CCF3-4B29-A69B-BE6E44EB506B}" srcOrd="0" destOrd="0" presId="urn:microsoft.com/office/officeart/2005/8/layout/vList2"/>
    <dgm:cxn modelId="{0EFA7B81-B02A-4B13-97E1-0ED3B44F8C5C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New Member’s Dues 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-833" custLinFactNeighborY="-62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230B49B3-90F1-47C2-B32A-551FC2097BA1}" type="presOf" srcId="{CA18C304-790A-426F-BDC0-F1EA5BD4F17B}" destId="{BB70550F-8890-47CC-B5F1-2A73E13ED811}" srcOrd="0" destOrd="0" presId="urn:microsoft.com/office/officeart/2005/8/layout/vList2"/>
    <dgm:cxn modelId="{F23F56CB-F872-455E-9F31-4BE0C1DAAC92}" type="presOf" srcId="{EE030BBD-CC10-48B5-BE47-80E41777220A}" destId="{4718474C-CCF3-4B29-A69B-BE6E44EB506B}" srcOrd="0" destOrd="0" presId="urn:microsoft.com/office/officeart/2005/8/layout/vList2"/>
    <dgm:cxn modelId="{0EFA7B81-B02A-4B13-97E1-0ED3B44F8C5C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Member’s Dues 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72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B798EC8B-616F-48FA-8F2B-506F15B01706}" type="presOf" srcId="{EE030BBD-CC10-48B5-BE47-80E41777220A}" destId="{4718474C-CCF3-4B29-A69B-BE6E44EB506B}" srcOrd="0" destOrd="0" presId="urn:microsoft.com/office/officeart/2005/8/layout/vList2"/>
    <dgm:cxn modelId="{F892D9AA-828B-4A5B-B6DB-A1351D058761}" type="presOf" srcId="{CA18C304-790A-426F-BDC0-F1EA5BD4F17B}" destId="{BB70550F-8890-47CC-B5F1-2A73E13ED811}" srcOrd="0" destOrd="0" presId="urn:microsoft.com/office/officeart/2005/8/layout/vList2"/>
    <dgm:cxn modelId="{90484A35-2506-4376-AFB6-5614AA5A87E9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Financial Transactions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CEB4CB-6BD2-4665-A5CE-E771986A6FC9}" type="presOf" srcId="{EE030BBD-CC10-48B5-BE47-80E41777220A}" destId="{4718474C-CCF3-4B29-A69B-BE6E44EB506B}" srcOrd="0" destOrd="0" presId="urn:microsoft.com/office/officeart/2005/8/layout/vList2"/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9E92476E-C9B7-4AE7-8D53-5C927B7998B2}" type="presOf" srcId="{CA18C304-790A-426F-BDC0-F1EA5BD4F17B}" destId="{BB70550F-8890-47CC-B5F1-2A73E13ED811}" srcOrd="0" destOrd="0" presId="urn:microsoft.com/office/officeart/2005/8/layout/vList2"/>
    <dgm:cxn modelId="{D88304D5-3F1A-4E72-8BCF-6229969050D8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Making Payments on Behalf of the Club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40CE69DB-EA29-411E-A656-D099384289A3}" type="presOf" srcId="{EE030BBD-CC10-48B5-BE47-80E41777220A}" destId="{4718474C-CCF3-4B29-A69B-BE6E44EB506B}" srcOrd="0" destOrd="0" presId="urn:microsoft.com/office/officeart/2005/8/layout/vList2"/>
    <dgm:cxn modelId="{87296187-43F6-42A0-AAED-4388A94084D2}" type="presOf" srcId="{CA18C304-790A-426F-BDC0-F1EA5BD4F17B}" destId="{BB70550F-8890-47CC-B5F1-2A73E13ED811}" srcOrd="0" destOrd="0" presId="urn:microsoft.com/office/officeart/2005/8/layout/vList2"/>
    <dgm:cxn modelId="{38C23D0F-2C83-491A-8203-94FA78016DF3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LCI Invoice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40CE69DB-EA29-411E-A656-D099384289A3}" type="presOf" srcId="{EE030BBD-CC10-48B5-BE47-80E41777220A}" destId="{4718474C-CCF3-4B29-A69B-BE6E44EB506B}" srcOrd="0" destOrd="0" presId="urn:microsoft.com/office/officeart/2005/8/layout/vList2"/>
    <dgm:cxn modelId="{87296187-43F6-42A0-AAED-4388A94084D2}" type="presOf" srcId="{CA18C304-790A-426F-BDC0-F1EA5BD4F17B}" destId="{BB70550F-8890-47CC-B5F1-2A73E13ED811}" srcOrd="0" destOrd="0" presId="urn:microsoft.com/office/officeart/2005/8/layout/vList2"/>
    <dgm:cxn modelId="{38C23D0F-2C83-491A-8203-94FA78016DF3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District Invoice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40CE69DB-EA29-411E-A656-D099384289A3}" type="presOf" srcId="{EE030BBD-CC10-48B5-BE47-80E41777220A}" destId="{4718474C-CCF3-4B29-A69B-BE6E44EB506B}" srcOrd="0" destOrd="0" presId="urn:microsoft.com/office/officeart/2005/8/layout/vList2"/>
    <dgm:cxn modelId="{87296187-43F6-42A0-AAED-4388A94084D2}" type="presOf" srcId="{CA18C304-790A-426F-BDC0-F1EA5BD4F17B}" destId="{BB70550F-8890-47CC-B5F1-2A73E13ED811}" srcOrd="0" destOrd="0" presId="urn:microsoft.com/office/officeart/2005/8/layout/vList2"/>
    <dgm:cxn modelId="{38C23D0F-2C83-491A-8203-94FA78016DF3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Maintain Financial Records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FE7780-211D-4C9E-AE1A-ECCC230466CE}" type="presOf" srcId="{CA18C304-790A-426F-BDC0-F1EA5BD4F17B}" destId="{BB70550F-8890-47CC-B5F1-2A73E13ED811}" srcOrd="0" destOrd="0" presId="urn:microsoft.com/office/officeart/2005/8/layout/vList2"/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4D6A4C7D-F336-4147-BD30-AA081BCA34F9}" type="presOf" srcId="{EE030BBD-CC10-48B5-BE47-80E41777220A}" destId="{4718474C-CCF3-4B29-A69B-BE6E44EB506B}" srcOrd="0" destOrd="0" presId="urn:microsoft.com/office/officeart/2005/8/layout/vList2"/>
    <dgm:cxn modelId="{BE195363-0BC3-4F63-A532-F5F6CDFD9397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4400" dirty="0"/>
            <a:t>Welcome</a:t>
          </a:r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7E2F5C-230A-4B27-98CB-FADD61276F5A}" type="presOf" srcId="{CA18C304-790A-426F-BDC0-F1EA5BD4F17B}" destId="{BB70550F-8890-47CC-B5F1-2A73E13ED811}" srcOrd="0" destOrd="0" presId="urn:microsoft.com/office/officeart/2005/8/layout/vList2"/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957ED4DD-8DAF-446B-9204-D22271BCB07B}" type="presOf" srcId="{EE030BBD-CC10-48B5-BE47-80E41777220A}" destId="{4718474C-CCF3-4B29-A69B-BE6E44EB506B}" srcOrd="0" destOrd="0" presId="urn:microsoft.com/office/officeart/2005/8/layout/vList2"/>
    <dgm:cxn modelId="{08BD730C-41C7-427C-8B38-E51D4B1C8EC1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Filing Requirements</a:t>
          </a:r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919B2743-4290-4B1A-82E1-0387FE171275}" type="presOf" srcId="{CA18C304-790A-426F-BDC0-F1EA5BD4F17B}" destId="{BB70550F-8890-47CC-B5F1-2A73E13ED811}" srcOrd="0" destOrd="0" presId="urn:microsoft.com/office/officeart/2005/8/layout/vList2"/>
    <dgm:cxn modelId="{A7F13052-0D22-4A55-94E0-4A87D7B8838D}" type="presOf" srcId="{EE030BBD-CC10-48B5-BE47-80E41777220A}" destId="{4718474C-CCF3-4B29-A69B-BE6E44EB506B}" srcOrd="0" destOrd="0" presId="urn:microsoft.com/office/officeart/2005/8/layout/vList2"/>
    <dgm:cxn modelId="{8F9A9BA7-B63C-4B7D-81C5-8F84F6400553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IRS Form 990-N Confirmation</a:t>
          </a:r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919B2743-4290-4B1A-82E1-0387FE171275}" type="presOf" srcId="{CA18C304-790A-426F-BDC0-F1EA5BD4F17B}" destId="{BB70550F-8890-47CC-B5F1-2A73E13ED811}" srcOrd="0" destOrd="0" presId="urn:microsoft.com/office/officeart/2005/8/layout/vList2"/>
    <dgm:cxn modelId="{A7F13052-0D22-4A55-94E0-4A87D7B8838D}" type="presOf" srcId="{EE030BBD-CC10-48B5-BE47-80E41777220A}" destId="{4718474C-CCF3-4B29-A69B-BE6E44EB506B}" srcOrd="0" destOrd="0" presId="urn:microsoft.com/office/officeart/2005/8/layout/vList2"/>
    <dgm:cxn modelId="{8F9A9BA7-B63C-4B7D-81C5-8F84F6400553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IL Charitable Organization Annual Report</a:t>
          </a:r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919B2743-4290-4B1A-82E1-0387FE171275}" type="presOf" srcId="{CA18C304-790A-426F-BDC0-F1EA5BD4F17B}" destId="{BB70550F-8890-47CC-B5F1-2A73E13ED811}" srcOrd="0" destOrd="0" presId="urn:microsoft.com/office/officeart/2005/8/layout/vList2"/>
    <dgm:cxn modelId="{A7F13052-0D22-4A55-94E0-4A87D7B8838D}" type="presOf" srcId="{EE030BBD-CC10-48B5-BE47-80E41777220A}" destId="{4718474C-CCF3-4B29-A69B-BE6E44EB506B}" srcOrd="0" destOrd="0" presId="urn:microsoft.com/office/officeart/2005/8/layout/vList2"/>
    <dgm:cxn modelId="{8F9A9BA7-B63C-4B7D-81C5-8F84F6400553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3200" dirty="0"/>
            <a:t>Thank You 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125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762E0F69-75EE-4060-B357-891F75A3D669}" type="presOf" srcId="{CA18C304-790A-426F-BDC0-F1EA5BD4F17B}" destId="{BB70550F-8890-47CC-B5F1-2A73E13ED811}" srcOrd="0" destOrd="0" presId="urn:microsoft.com/office/officeart/2005/8/layout/vList2"/>
    <dgm:cxn modelId="{BEBE41F0-4F84-452C-A97F-AF93498FFCCE}" type="presOf" srcId="{EE030BBD-CC10-48B5-BE47-80E41777220A}" destId="{4718474C-CCF3-4B29-A69B-BE6E44EB506B}" srcOrd="0" destOrd="0" presId="urn:microsoft.com/office/officeart/2005/8/layout/vList2"/>
    <dgm:cxn modelId="{95600CEE-B965-4C98-AC87-A9DFD030C04A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3200" dirty="0"/>
            <a:t>Your Club Leadership Team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ACA6973F-0A64-4392-A16B-BA9BB869EA0F}" type="presOf" srcId="{EE030BBD-CC10-48B5-BE47-80E41777220A}" destId="{4718474C-CCF3-4B29-A69B-BE6E44EB506B}" srcOrd="0" destOrd="0" presId="urn:microsoft.com/office/officeart/2005/8/layout/vList2"/>
    <dgm:cxn modelId="{4291972F-2063-419E-9AEA-319DE6204283}" type="presOf" srcId="{CA18C304-790A-426F-BDC0-F1EA5BD4F17B}" destId="{BB70550F-8890-47CC-B5F1-2A73E13ED811}" srcOrd="0" destOrd="0" presId="urn:microsoft.com/office/officeart/2005/8/layout/vList2"/>
    <dgm:cxn modelId="{0A3E18B6-2A86-4C51-B463-770C29088EC2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Responsibilities of the Club Treasurer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512F0F60-C89C-4897-9B30-5350ADD4996D}" type="presOf" srcId="{EE030BBD-CC10-48B5-BE47-80E41777220A}" destId="{4718474C-CCF3-4B29-A69B-BE6E44EB506B}" srcOrd="0" destOrd="0" presId="urn:microsoft.com/office/officeart/2005/8/layout/vList2"/>
    <dgm:cxn modelId="{190F3976-2BF3-4F88-A00A-9B9CBBE7C158}" type="presOf" srcId="{CA18C304-790A-426F-BDC0-F1EA5BD4F17B}" destId="{BB70550F-8890-47CC-B5F1-2A73E13ED811}" srcOrd="0" destOrd="0" presId="urn:microsoft.com/office/officeart/2005/8/layout/vList2"/>
    <dgm:cxn modelId="{F0F6AB2C-6A72-41EB-AFB7-E7A47EC56B33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Club &amp; Board Meetings 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Y="-34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BEDD86A6-53EC-40A4-B342-CD7D1B2AA28F}" type="presOf" srcId="{EE030BBD-CC10-48B5-BE47-80E41777220A}" destId="{4718474C-CCF3-4B29-A69B-BE6E44EB506B}" srcOrd="0" destOrd="0" presId="urn:microsoft.com/office/officeart/2005/8/layout/vList2"/>
    <dgm:cxn modelId="{7A152A3A-90F8-44A6-BECA-6BAB3282470C}" type="presOf" srcId="{CA18C304-790A-426F-BDC0-F1EA5BD4F17B}" destId="{BB70550F-8890-47CC-B5F1-2A73E13ED811}" srcOrd="0" destOrd="0" presId="urn:microsoft.com/office/officeart/2005/8/layout/vList2"/>
    <dgm:cxn modelId="{A84425A9-8C89-4CED-9BAA-B5BDB927A2F6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Preparing Club Budgets 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Y="-34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F7AEDC0A-C199-4608-99F9-A6F5F10DDB68}" type="presOf" srcId="{EE030BBD-CC10-48B5-BE47-80E41777220A}" destId="{4718474C-CCF3-4B29-A69B-BE6E44EB506B}" srcOrd="0" destOrd="0" presId="urn:microsoft.com/office/officeart/2005/8/layout/vList2"/>
    <dgm:cxn modelId="{F43DC6A0-5061-4FD7-98AD-A1AD243C2EFD}" type="presOf" srcId="{CA18C304-790A-426F-BDC0-F1EA5BD4F17B}" destId="{BB70550F-8890-47CC-B5F1-2A73E13ED811}" srcOrd="0" destOrd="0" presId="urn:microsoft.com/office/officeart/2005/8/layout/vList2"/>
    <dgm:cxn modelId="{F3105B6C-90A6-450C-9A55-161C4ED86487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Administrative Report 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Y="-34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F7AEDC0A-C199-4608-99F9-A6F5F10DDB68}" type="presOf" srcId="{EE030BBD-CC10-48B5-BE47-80E41777220A}" destId="{4718474C-CCF3-4B29-A69B-BE6E44EB506B}" srcOrd="0" destOrd="0" presId="urn:microsoft.com/office/officeart/2005/8/layout/vList2"/>
    <dgm:cxn modelId="{F43DC6A0-5061-4FD7-98AD-A1AD243C2EFD}" type="presOf" srcId="{CA18C304-790A-426F-BDC0-F1EA5BD4F17B}" destId="{BB70550F-8890-47CC-B5F1-2A73E13ED811}" srcOrd="0" destOrd="0" presId="urn:microsoft.com/office/officeart/2005/8/layout/vList2"/>
    <dgm:cxn modelId="{F3105B6C-90A6-450C-9A55-161C4ED86487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Charitable Report 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Y="-34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F7AEDC0A-C199-4608-99F9-A6F5F10DDB68}" type="presOf" srcId="{EE030BBD-CC10-48B5-BE47-80E41777220A}" destId="{4718474C-CCF3-4B29-A69B-BE6E44EB506B}" srcOrd="0" destOrd="0" presId="urn:microsoft.com/office/officeart/2005/8/layout/vList2"/>
    <dgm:cxn modelId="{F43DC6A0-5061-4FD7-98AD-A1AD243C2EFD}" type="presOf" srcId="{CA18C304-790A-426F-BDC0-F1EA5BD4F17B}" destId="{BB70550F-8890-47CC-B5F1-2A73E13ED811}" srcOrd="0" destOrd="0" presId="urn:microsoft.com/office/officeart/2005/8/layout/vList2"/>
    <dgm:cxn modelId="{F3105B6C-90A6-450C-9A55-161C4ED86487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3200" dirty="0"/>
            <a:t>Administrative Club Budget </a:t>
          </a:r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9AE9180D-A1CA-4E27-AC4F-4CF8E41FA387}" type="presOf" srcId="{EE030BBD-CC10-48B5-BE47-80E41777220A}" destId="{4718474C-CCF3-4B29-A69B-BE6E44EB506B}" srcOrd="0" destOrd="0" presId="urn:microsoft.com/office/officeart/2005/8/layout/vList2"/>
    <dgm:cxn modelId="{C6F09FA9-012C-4565-B639-A10C107B2F7F}" type="presOf" srcId="{CA18C304-790A-426F-BDC0-F1EA5BD4F17B}" destId="{BB70550F-8890-47CC-B5F1-2A73E13ED811}" srcOrd="0" destOrd="0" presId="urn:microsoft.com/office/officeart/2005/8/layout/vList2"/>
    <dgm:cxn modelId="{B644C0D5-B2C1-4C8C-933A-BA8BB81E9FCD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0" y="7"/>
          <a:ext cx="8686799" cy="761985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Welcome</a:t>
          </a:r>
        </a:p>
      </dsp:txBody>
      <dsp:txXfrm>
        <a:off x="37197" y="37204"/>
        <a:ext cx="8612405" cy="6875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5863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Humanitarian Club Budget </a:t>
          </a:r>
        </a:p>
      </dsp:txBody>
      <dsp:txXfrm>
        <a:off x="189009" y="42488"/>
        <a:ext cx="8765980" cy="6770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5863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Example of a Club Budget </a:t>
          </a:r>
        </a:p>
      </dsp:txBody>
      <dsp:txXfrm>
        <a:off x="189009" y="42488"/>
        <a:ext cx="8765980" cy="6770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76215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Setting Up Member’s Dues </a:t>
          </a:r>
        </a:p>
      </dsp:txBody>
      <dsp:txXfrm>
        <a:off x="112840" y="36625"/>
        <a:ext cx="8765980" cy="6770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76215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New Member’s Dues </a:t>
          </a:r>
        </a:p>
      </dsp:txBody>
      <dsp:txXfrm>
        <a:off x="112840" y="36625"/>
        <a:ext cx="8765980" cy="6770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Member’s Dues </a:t>
          </a:r>
        </a:p>
      </dsp:txBody>
      <dsp:txXfrm>
        <a:off x="189009" y="36625"/>
        <a:ext cx="8765980" cy="6770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Financial Transactions</a:t>
          </a:r>
        </a:p>
      </dsp:txBody>
      <dsp:txXfrm>
        <a:off x="189009" y="36625"/>
        <a:ext cx="8765980" cy="6770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Making Payments on Behalf of the Club</a:t>
          </a:r>
        </a:p>
      </dsp:txBody>
      <dsp:txXfrm>
        <a:off x="189009" y="36625"/>
        <a:ext cx="8765980" cy="6770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LCI Invoice</a:t>
          </a:r>
        </a:p>
      </dsp:txBody>
      <dsp:txXfrm>
        <a:off x="189009" y="36625"/>
        <a:ext cx="8765980" cy="6770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District Invoice</a:t>
          </a:r>
        </a:p>
      </dsp:txBody>
      <dsp:txXfrm>
        <a:off x="189009" y="36625"/>
        <a:ext cx="8765980" cy="6770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Maintain Financial Records</a:t>
          </a:r>
        </a:p>
      </dsp:txBody>
      <dsp:txXfrm>
        <a:off x="189009" y="36625"/>
        <a:ext cx="8765980" cy="677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0" y="7"/>
          <a:ext cx="8686799" cy="761985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Welcome</a:t>
          </a:r>
        </a:p>
      </dsp:txBody>
      <dsp:txXfrm>
        <a:off x="37197" y="37204"/>
        <a:ext cx="8612405" cy="68759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Filing Requirements</a:t>
          </a:r>
        </a:p>
      </dsp:txBody>
      <dsp:txXfrm>
        <a:off x="189009" y="36625"/>
        <a:ext cx="8765980" cy="6770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IRS Form 990-N Confirmation</a:t>
          </a:r>
        </a:p>
      </dsp:txBody>
      <dsp:txXfrm>
        <a:off x="189009" y="36625"/>
        <a:ext cx="8765980" cy="67702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IL Charitable Organization Annual Report</a:t>
          </a:r>
        </a:p>
      </dsp:txBody>
      <dsp:txXfrm>
        <a:off x="189009" y="36625"/>
        <a:ext cx="8765980" cy="67702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11726"/>
          <a:ext cx="8839230" cy="750273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Thank You </a:t>
          </a:r>
        </a:p>
      </dsp:txBody>
      <dsp:txXfrm>
        <a:off x="189009" y="48351"/>
        <a:ext cx="8765980" cy="677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Your Club Leadership Team</a:t>
          </a:r>
        </a:p>
      </dsp:txBody>
      <dsp:txXfrm>
        <a:off x="189009" y="36625"/>
        <a:ext cx="8765980" cy="677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Responsibilities of the Club Treasurer</a:t>
          </a:r>
        </a:p>
      </dsp:txBody>
      <dsp:txXfrm>
        <a:off x="189009" y="36625"/>
        <a:ext cx="8765980" cy="6770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Club &amp; Board Meetings </a:t>
          </a:r>
        </a:p>
      </dsp:txBody>
      <dsp:txXfrm>
        <a:off x="189009" y="36625"/>
        <a:ext cx="8765980" cy="6770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Preparing Club Budgets </a:t>
          </a:r>
        </a:p>
      </dsp:txBody>
      <dsp:txXfrm>
        <a:off x="189009" y="36625"/>
        <a:ext cx="8765980" cy="6770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Administrative Report </a:t>
          </a:r>
        </a:p>
      </dsp:txBody>
      <dsp:txXfrm>
        <a:off x="189009" y="36625"/>
        <a:ext cx="8765980" cy="6770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Charitable Report </a:t>
          </a:r>
        </a:p>
      </dsp:txBody>
      <dsp:txXfrm>
        <a:off x="189009" y="36625"/>
        <a:ext cx="8765980" cy="6770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5863"/>
          <a:ext cx="8839230" cy="750273"/>
        </a:xfrm>
        <a:prstGeom prst="roundRect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Administrative Club Budget </a:t>
          </a:r>
        </a:p>
      </dsp:txBody>
      <dsp:txXfrm>
        <a:off x="189009" y="42488"/>
        <a:ext cx="8765980" cy="677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49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68EAA-E26B-4235-8FC3-8F1A6F10C581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649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772378"/>
            <a:ext cx="3038648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667A2-7008-465F-B5DB-16CC31CE8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51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908E2B-2BC2-4127-91C9-86F8D7FE03F5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A7AE9E-C9DF-464C-B6CC-034AB43398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01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74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82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32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68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95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38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3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37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78" indent="0" algn="ctr">
              <a:buNone/>
              <a:defRPr sz="2400"/>
            </a:lvl2pPr>
            <a:lvl3pPr marL="914356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3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5D10-A8C0-4F63-B7F7-F1D1DA2ED5F3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Club Treasurer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38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77F1-F7A9-4CB3-BA25-5220F70CF897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Club Treasurer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414781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50A-34FE-41F3-9148-5C9F507E4964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Club Treasurer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2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456D-55ED-4411-BA36-AEB660345DBB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Club Treasurer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4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6701-0CBC-432F-93E4-71A8F1E971E9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Club Treasurer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21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4449-0A71-40AC-A864-E84F14603DB0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Club Treasurer Training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7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8B63-41A0-4693-B770-FCDF0EBC7823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Club Treasurer Training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1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B540-4687-43A9-A0BD-3DD67CDD4B6F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Club Treasurer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7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35C-E782-4057-8807-52FD1D20F42F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Club Treasurer Training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1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5" y="0"/>
            <a:ext cx="48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40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78" indent="0">
              <a:buNone/>
              <a:defRPr sz="1200"/>
            </a:lvl2pPr>
            <a:lvl3pPr marL="914356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ACA94C2-2CA4-499C-A76C-61749178521A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1" y="6459788"/>
            <a:ext cx="348615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Club Treasurer Training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57AB9D-7DAF-4932-8D90-97F45FB0A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9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78" indent="0">
              <a:buNone/>
              <a:defRPr sz="2800"/>
            </a:lvl2pPr>
            <a:lvl3pPr marL="914356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78" indent="0">
              <a:buNone/>
              <a:defRPr sz="1200"/>
            </a:lvl2pPr>
            <a:lvl3pPr marL="914356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EA48-D7AD-4A03-8E57-2EA1F6D3435A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Club Treasurer Training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6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A81175-3465-4456-802D-625B44AF0981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2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Club Treasurer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D057AB9D-7DAF-4932-8D90-97F45FB0A79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36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 dt="0"/>
  <p:txStyles>
    <p:titleStyle>
      <a:lvl1pPr algn="l" defTabSz="914356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6" indent="-91436" algn="l" defTabSz="91435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29" indent="-182871" algn="l" defTabSz="91435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00" indent="-182871" algn="l" defTabSz="91435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71" indent="-182871" algn="l" defTabSz="91435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42" indent="-182871" algn="l" defTabSz="91435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46" indent="-228589" algn="l" defTabSz="91435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10.wmf"/><Relationship Id="rId5" Type="http://schemas.openxmlformats.org/officeDocument/2006/relationships/diagramData" Target="../diagrams/data11.xml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11.xml"/><Relationship Id="rId9" Type="http://schemas.microsoft.com/office/2007/relationships/diagramDrawing" Target="../diagrams/drawing1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13.xml"/><Relationship Id="rId11" Type="http://schemas.openxmlformats.org/officeDocument/2006/relationships/image" Target="../media/image11.wmf"/><Relationship Id="rId5" Type="http://schemas.openxmlformats.org/officeDocument/2006/relationships/diagramData" Target="../diagrams/data13.xml"/><Relationship Id="rId10" Type="http://schemas.openxmlformats.org/officeDocument/2006/relationships/oleObject" Target="../embeddings/oleObject4.bin"/><Relationship Id="rId4" Type="http://schemas.openxmlformats.org/officeDocument/2006/relationships/notesSlide" Target="../notesSlides/notesSlide13.xml"/><Relationship Id="rId9" Type="http://schemas.microsoft.com/office/2007/relationships/diagramDrawing" Target="../diagrams/drawing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notesSlide" Target="../notesSlides/notesSlide16.xml"/><Relationship Id="rId7" Type="http://schemas.openxmlformats.org/officeDocument/2006/relationships/diagramQuickStyle" Target="../diagrams/quickStyl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15.jpeg"/><Relationship Id="rId9" Type="http://schemas.microsoft.com/office/2007/relationships/diagramDrawing" Target="../diagrams/drawing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7.xml"/><Relationship Id="rId12" Type="http://schemas.openxmlformats.org/officeDocument/2006/relationships/oleObject" Target="../embeddings/oleObject6.bin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diagramLayout" Target="../diagrams/layout17.xml"/><Relationship Id="rId11" Type="http://schemas.openxmlformats.org/officeDocument/2006/relationships/image" Target="../media/image16.wmf"/><Relationship Id="rId5" Type="http://schemas.openxmlformats.org/officeDocument/2006/relationships/diagramData" Target="../diagrams/data17.xml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17.xml"/><Relationship Id="rId9" Type="http://schemas.microsoft.com/office/2007/relationships/diagramDrawing" Target="../diagrams/drawing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8.xml"/><Relationship Id="rId2" Type="http://schemas.openxmlformats.org/officeDocument/2006/relationships/tags" Target="../tags/tag19.xml"/><Relationship Id="rId1" Type="http://schemas.openxmlformats.org/officeDocument/2006/relationships/vmlDrawing" Target="../drawings/vmlDrawing6.vml"/><Relationship Id="rId6" Type="http://schemas.openxmlformats.org/officeDocument/2006/relationships/diagramLayout" Target="../diagrams/layout18.xml"/><Relationship Id="rId11" Type="http://schemas.openxmlformats.org/officeDocument/2006/relationships/image" Target="../media/image18.wmf"/><Relationship Id="rId5" Type="http://schemas.openxmlformats.org/officeDocument/2006/relationships/diagramData" Target="../diagrams/data18.xml"/><Relationship Id="rId10" Type="http://schemas.openxmlformats.org/officeDocument/2006/relationships/oleObject" Target="../embeddings/oleObject7.bin"/><Relationship Id="rId4" Type="http://schemas.openxmlformats.org/officeDocument/2006/relationships/notesSlide" Target="../notesSlides/notesSlide18.xml"/><Relationship Id="rId9" Type="http://schemas.microsoft.com/office/2007/relationships/diagramDrawing" Target="../diagrams/drawing1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2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7.vml"/><Relationship Id="rId6" Type="http://schemas.openxmlformats.org/officeDocument/2006/relationships/diagramLayout" Target="../diagrams/layout21.xml"/><Relationship Id="rId11" Type="http://schemas.openxmlformats.org/officeDocument/2006/relationships/image" Target="../media/image20.wmf"/><Relationship Id="rId5" Type="http://schemas.openxmlformats.org/officeDocument/2006/relationships/diagramData" Target="../diagrams/data21.xml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21.xml"/><Relationship Id="rId9" Type="http://schemas.microsoft.com/office/2007/relationships/diagramDrawing" Target="../diagrams/drawing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2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diagramLayout" Target="../diagrams/layout22.xml"/><Relationship Id="rId11" Type="http://schemas.openxmlformats.org/officeDocument/2006/relationships/image" Target="../media/image21.wmf"/><Relationship Id="rId5" Type="http://schemas.openxmlformats.org/officeDocument/2006/relationships/diagramData" Target="../diagrams/data22.xml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22.xml"/><Relationship Id="rId9" Type="http://schemas.microsoft.com/office/2007/relationships/diagramDrawing" Target="../diagrams/drawing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notesSlide" Target="../notesSlides/notesSlide23.xml"/><Relationship Id="rId7" Type="http://schemas.openxmlformats.org/officeDocument/2006/relationships/diagramQuickStyle" Target="../diagrams/quickStyl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image" Target="../media/image22.jpeg"/><Relationship Id="rId9" Type="http://schemas.microsoft.com/office/2007/relationships/diagramDrawing" Target="../diagrams/drawing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7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7.wmf"/><Relationship Id="rId5" Type="http://schemas.openxmlformats.org/officeDocument/2006/relationships/diagramData" Target="../diagrams/data7.xml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7.xml"/><Relationship Id="rId9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8.xml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8.wmf"/><Relationship Id="rId5" Type="http://schemas.openxmlformats.org/officeDocument/2006/relationships/diagramData" Target="../diagrams/data8.xml"/><Relationship Id="rId10" Type="http://schemas.openxmlformats.org/officeDocument/2006/relationships/oleObject" Target="../embeddings/oleObject2.bin"/><Relationship Id="rId4" Type="http://schemas.openxmlformats.org/officeDocument/2006/relationships/notesSlide" Target="../notesSlides/notesSlide8.xml"/><Relationship Id="rId9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537873"/>
            <a:ext cx="3489440" cy="330333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5665399"/>
              </p:ext>
            </p:extLst>
          </p:nvPr>
        </p:nvGraphicFramePr>
        <p:xfrm>
          <a:off x="228602" y="228600"/>
          <a:ext cx="8686799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" y="4828201"/>
            <a:ext cx="8686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3200" dirty="0"/>
              <a:t>Club Treasurer</a:t>
            </a:r>
          </a:p>
          <a:p>
            <a:pPr algn="ctr"/>
            <a:endParaRPr lang="en-US" sz="3200" dirty="0"/>
          </a:p>
          <a:p>
            <a:pPr marL="457178" indent="-457178"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70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7370669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4811735"/>
            <a:ext cx="7162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</a:rPr>
              <a:t>Under no circumstances may money raised through public club projects or activities be used for administrative expenses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" y="1421658"/>
            <a:ext cx="8153400" cy="33547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Humanitarian Budget</a:t>
            </a:r>
          </a:p>
          <a:p>
            <a:endParaRPr lang="en-US" sz="2000" dirty="0"/>
          </a:p>
          <a:p>
            <a:pPr marL="342883" indent="-34288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Used to fulfill the purpose and goals of the club</a:t>
            </a:r>
          </a:p>
          <a:p>
            <a:pPr marL="342883" indent="-34288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Income from fundraising projects</a:t>
            </a:r>
          </a:p>
          <a:p>
            <a:pPr marL="171442" indent="-171442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883" indent="-342883">
              <a:buFont typeface="Wingdings" panose="05000000000000000000" pitchFamily="2" charset="2"/>
              <a:buChar char="§"/>
            </a:pPr>
            <a:r>
              <a:rPr lang="en-US" sz="2000" dirty="0"/>
              <a:t>Expenses for the direct costs of the fundraising, as well as donations and charitable activities of the club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26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1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6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1810201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5F75667-F6EF-44E6-960C-02F76F2DEA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908350"/>
              </p:ext>
            </p:extLst>
          </p:nvPr>
        </p:nvGraphicFramePr>
        <p:xfrm>
          <a:off x="3810000" y="3184525"/>
          <a:ext cx="15224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ackager Shell Object" showAsIcon="1" r:id="rId10" imgW="1523160" imgH="488520" progId="Package">
                  <p:embed/>
                </p:oleObj>
              </mc:Choice>
              <mc:Fallback>
                <p:oleObj name="Packager Shell Object" showAsIcon="1" r:id="rId10" imgW="15231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10000" y="3184525"/>
                        <a:ext cx="152241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9227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4302788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2564" y="166087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With advice and approval of the board of directors: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159" y="2590801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3" indent="-342883">
              <a:buFont typeface="Wingdings" panose="05000000000000000000" pitchFamily="2" charset="2"/>
              <a:buChar char="§"/>
            </a:pPr>
            <a:r>
              <a:rPr lang="en-US" sz="2000" dirty="0"/>
              <a:t>The treasurer sets annual club members’ dues at an amount sufficient to effectively operate the club and maintain its financial health </a:t>
            </a:r>
          </a:p>
          <a:p>
            <a:endParaRPr lang="en-US" sz="2000" dirty="0"/>
          </a:p>
          <a:p>
            <a:pPr marL="342883" indent="-342883">
              <a:buFont typeface="Wingdings" panose="05000000000000000000" pitchFamily="2" charset="2"/>
              <a:buChar char="§"/>
            </a:pPr>
            <a:r>
              <a:rPr lang="en-US" sz="2000" dirty="0"/>
              <a:t>The treasurer or secretary sends out invoices for total member dues (LCI, State &amp; District) to members </a:t>
            </a:r>
          </a:p>
          <a:p>
            <a:endParaRPr lang="en-US" sz="2000" dirty="0"/>
          </a:p>
          <a:p>
            <a:pPr marL="342883" indent="-342883">
              <a:buFont typeface="Wingdings" panose="05000000000000000000" pitchFamily="2" charset="2"/>
              <a:buChar char="§"/>
            </a:pPr>
            <a:r>
              <a:rPr lang="en-US" sz="2000" dirty="0"/>
              <a:t>Dues should be collected annually or semiannually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2" y="6477000"/>
            <a:ext cx="83515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1" dirty="0">
                <a:solidFill>
                  <a:schemeClr val="bg1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98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5699286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2" y="6477000"/>
            <a:ext cx="83515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1" dirty="0">
                <a:solidFill>
                  <a:schemeClr val="bg1"/>
                </a:solidFill>
              </a:rPr>
              <a:t>8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489302B-72B9-488E-9E88-32DBB3D0C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459943"/>
              </p:ext>
            </p:extLst>
          </p:nvPr>
        </p:nvGraphicFramePr>
        <p:xfrm>
          <a:off x="3582988" y="3184525"/>
          <a:ext cx="19764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ackager Shell Object" showAsIcon="1" r:id="rId10" imgW="1976400" imgH="488520" progId="Package">
                  <p:embed/>
                </p:oleObj>
              </mc:Choice>
              <mc:Fallback>
                <p:oleObj name="Packager Shell Object" showAsIcon="1" r:id="rId10" imgW="19764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2988" y="3184525"/>
                        <a:ext cx="197643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39544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5153121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6300" y="1524001"/>
            <a:ext cx="739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3" indent="-342883">
              <a:buFont typeface="Wingdings" panose="05000000000000000000" pitchFamily="2" charset="2"/>
              <a:buChar char="§"/>
            </a:pPr>
            <a:r>
              <a:rPr lang="en-US" sz="2200" dirty="0"/>
              <a:t>Twice yearly - Confirm list of members with LCI to ensure you are only paying for the correct amount of members</a:t>
            </a:r>
          </a:p>
          <a:p>
            <a:endParaRPr lang="en-US" sz="1200" dirty="0"/>
          </a:p>
          <a:p>
            <a:pPr marL="342883" indent="-342883">
              <a:buFont typeface="Wingdings" panose="05000000000000000000" pitchFamily="2" charset="2"/>
              <a:buChar char="§"/>
            </a:pPr>
            <a:r>
              <a:rPr lang="en-US" sz="2200" dirty="0"/>
              <a:t>Work with your club secretary to issue dues statements to each member and reconcile any other financial obligations owed to the club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493773"/>
            <a:ext cx="2121627" cy="2475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0842364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990601"/>
            <a:ext cx="82296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pPr algn="ctr"/>
            <a:r>
              <a:rPr lang="en-US" sz="2400" dirty="0"/>
              <a:t>Information on recording financial transactions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897354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3" indent="-342883">
              <a:buFont typeface="Wingdings" panose="05000000000000000000" pitchFamily="2" charset="2"/>
              <a:buChar char="§"/>
            </a:pPr>
            <a:r>
              <a:rPr lang="en-US" sz="2000" dirty="0"/>
              <a:t>All monies, regardless of source, must be deposited, as received, in the approved bank account </a:t>
            </a:r>
          </a:p>
          <a:p>
            <a:pPr marL="342883" indent="-342883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883" indent="-342883">
              <a:buFont typeface="Wingdings" panose="05000000000000000000" pitchFamily="2" charset="2"/>
              <a:buChar char="§"/>
            </a:pPr>
            <a:r>
              <a:rPr lang="en-US" sz="2000" dirty="0"/>
              <a:t>Receipts for all payments should be maintained in a file that is open to the audit committee and club members </a:t>
            </a:r>
          </a:p>
          <a:p>
            <a:pPr marL="342883" indent="-342883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883" indent="-342883">
              <a:buFont typeface="Wingdings" panose="05000000000000000000" pitchFamily="2" charset="2"/>
              <a:buChar char="§"/>
            </a:pPr>
            <a:r>
              <a:rPr lang="en-US" sz="2000" dirty="0"/>
              <a:t>Accounts should be audited yearly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Club Treasurer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15</a:t>
            </a:fld>
            <a:endParaRPr lang="en-US" dirty="0"/>
          </a:p>
        </p:txBody>
      </p:sp>
      <p:pic>
        <p:nvPicPr>
          <p:cNvPr id="12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59511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sessments | Linking to Think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3962400"/>
            <a:ext cx="2215832" cy="2286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9476972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143002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1373833"/>
            <a:ext cx="8229600" cy="29069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 statements for accuracy and submit the statement to the club’s board of directors for approval</a:t>
            </a:r>
          </a:p>
          <a:p>
            <a:pPr algn="ctr"/>
            <a:endParaRPr lang="en-US" sz="1200" dirty="0"/>
          </a:p>
          <a:p>
            <a:pPr algn="ctr"/>
            <a:r>
              <a:rPr lang="en-US" sz="2400" dirty="0"/>
              <a:t>These charges may include:</a:t>
            </a:r>
          </a:p>
          <a:p>
            <a:endParaRPr lang="en-US" sz="1200" dirty="0"/>
          </a:p>
          <a:p>
            <a:pPr marL="800060" lvl="1" indent="-3428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Semi-annual LCI dues (July and January)</a:t>
            </a:r>
          </a:p>
          <a:p>
            <a:pPr marL="800060" lvl="1" indent="-3428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Semi Annual Sate &amp; District Dues(July and January)</a:t>
            </a:r>
          </a:p>
          <a:p>
            <a:pPr marL="800060" lvl="1" indent="-3428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Club Supplies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3709231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143002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6A310A7-6B0B-4ABB-952A-33AE37853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2020"/>
              </p:ext>
            </p:extLst>
          </p:nvPr>
        </p:nvGraphicFramePr>
        <p:xfrm>
          <a:off x="2438400" y="3297021"/>
          <a:ext cx="9064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Packager Shell Object" showAsIcon="1" r:id="rId10" imgW="906480" imgH="488520" progId="Package">
                  <p:embed/>
                </p:oleObj>
              </mc:Choice>
              <mc:Fallback>
                <p:oleObj name="Packager Shell Object" showAsIcon="1" r:id="rId10" imgW="9064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38400" y="3297021"/>
                        <a:ext cx="90646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5F6317-6597-4430-80B4-136396A4A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898700"/>
              </p:ext>
            </p:extLst>
          </p:nvPr>
        </p:nvGraphicFramePr>
        <p:xfrm>
          <a:off x="5164139" y="3297021"/>
          <a:ext cx="1270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Packager Shell Object" showAsIcon="1" r:id="rId12" imgW="1269360" imgH="488520" progId="Package">
                  <p:embed/>
                </p:oleObj>
              </mc:Choice>
              <mc:Fallback>
                <p:oleObj name="Packager Shell Object" showAsIcon="1" r:id="rId12" imgW="12693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64139" y="3297021"/>
                        <a:ext cx="12700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339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0594860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143002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77D25E9-15DF-41B3-B02E-8033CEA72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187917"/>
              </p:ext>
            </p:extLst>
          </p:nvPr>
        </p:nvGraphicFramePr>
        <p:xfrm>
          <a:off x="3614738" y="3184525"/>
          <a:ext cx="1912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ackager Shell Object" showAsIcon="1" r:id="rId10" imgW="1913040" imgH="488520" progId="Package">
                  <p:embed/>
                </p:oleObj>
              </mc:Choice>
              <mc:Fallback>
                <p:oleObj name="Packager Shell Object" showAsIcon="1" r:id="rId10" imgW="19130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14738" y="3184525"/>
                        <a:ext cx="191293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1365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4549992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2500" y="1971433"/>
            <a:ext cx="7239000" cy="198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records may include:</a:t>
            </a:r>
          </a:p>
          <a:p>
            <a:pPr marL="342883" indent="-342883">
              <a:buFont typeface="Arial" pitchFamily="34" charset="0"/>
              <a:buChar char="•"/>
            </a:pPr>
            <a:endParaRPr lang="en-US" sz="1200" dirty="0"/>
          </a:p>
          <a:p>
            <a:pPr marL="800060" lvl="1" indent="-3428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Bank Statements</a:t>
            </a:r>
          </a:p>
          <a:p>
            <a:pPr marL="800060" lvl="1" indent="-3428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Invoices and receipts</a:t>
            </a:r>
          </a:p>
          <a:p>
            <a:pPr marL="800060" lvl="1" indent="-3428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Tax returns and other governmental filings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243681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club should retain all financial records for 7 years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17855"/>
            <a:ext cx="2895600" cy="19213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2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2" y="228600"/>
          <a:ext cx="8686799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B6A64-923A-4E00-A12F-9F919BA4CC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97" y="3810000"/>
            <a:ext cx="1447800" cy="1702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253936-D642-4325-AE1A-13E696C4657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0000"/>
          <a:stretch/>
        </p:blipFill>
        <p:spPr>
          <a:xfrm>
            <a:off x="914400" y="1756615"/>
            <a:ext cx="1761394" cy="1672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DE5E4D-BA84-4C9F-A10B-95070DE70D8A}"/>
              </a:ext>
            </a:extLst>
          </p:cNvPr>
          <p:cNvSpPr txBox="1"/>
          <p:nvPr/>
        </p:nvSpPr>
        <p:spPr>
          <a:xfrm>
            <a:off x="2895600" y="2209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DGE Marilyn McLean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9ADF1-8054-4218-8D48-0652EB47D38A}"/>
              </a:ext>
            </a:extLst>
          </p:cNvPr>
          <p:cNvSpPr txBox="1"/>
          <p:nvPr/>
        </p:nvSpPr>
        <p:spPr>
          <a:xfrm>
            <a:off x="2895600" y="4267200"/>
            <a:ext cx="5177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DG Joni McMillan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45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3698644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769890"/>
            <a:ext cx="7086600" cy="198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 filing can be </a:t>
            </a:r>
          </a:p>
          <a:p>
            <a:endParaRPr lang="en-US" sz="1200" dirty="0"/>
          </a:p>
          <a:p>
            <a:pPr marL="342883" indent="-3428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Form 990-N (e-Postcard) ($50,000 annual income or less)</a:t>
            </a:r>
          </a:p>
          <a:p>
            <a:pPr marL="342883" indent="-3428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Form 990-EZ (less than $200,000 annual income)</a:t>
            </a:r>
          </a:p>
          <a:p>
            <a:pPr marL="342883" indent="-3428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Form 990 (more than $200,000 annual income)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1541658"/>
            <a:ext cx="70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All Lions Clubs are exempt from Federal Income Tax under IRS Code Section 501c4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However, the IRS requires that an informational return be filed annually for all clubs</a:t>
            </a:r>
          </a:p>
          <a:p>
            <a:endParaRPr lang="en-US" sz="2400" dirty="0"/>
          </a:p>
          <a:p>
            <a:pPr algn="ctr"/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039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6556741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2A6F742-A1CC-47AB-B3E5-3C857E1B7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107965"/>
              </p:ext>
            </p:extLst>
          </p:nvPr>
        </p:nvGraphicFramePr>
        <p:xfrm>
          <a:off x="3836988" y="3155950"/>
          <a:ext cx="14700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ackager Shell Object" showAsIcon="1" r:id="rId10" imgW="1469520" imgH="547920" progId="Package">
                  <p:embed/>
                </p:oleObj>
              </mc:Choice>
              <mc:Fallback>
                <p:oleObj name="Packager Shell Object" showAsIcon="1" r:id="rId10" imgW="1469520" imgH="547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36988" y="3155950"/>
                        <a:ext cx="1470025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89360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1789127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68589DE-B89C-4A2F-94A9-4D4FE55081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463655"/>
              </p:ext>
            </p:extLst>
          </p:nvPr>
        </p:nvGraphicFramePr>
        <p:xfrm>
          <a:off x="2767013" y="3155950"/>
          <a:ext cx="36083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Packager Shell Object" showAsIcon="1" r:id="rId10" imgW="3608280" imgH="547920" progId="Package">
                  <p:embed/>
                </p:oleObj>
              </mc:Choice>
              <mc:Fallback>
                <p:oleObj name="Packager Shell Object" showAsIcon="1" r:id="rId10" imgW="3608280" imgH="547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67013" y="3155950"/>
                        <a:ext cx="3608387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88603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05840"/>
            <a:ext cx="5618408" cy="531876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4975215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2347" y="2895600"/>
            <a:ext cx="8229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ctr"/>
            <a:r>
              <a:rPr lang="en-US" sz="6000" dirty="0">
                <a:latin typeface="Rage Italic" panose="03070502040507070304" pitchFamily="66" charset="0"/>
              </a:rPr>
              <a:t>Thank you for attending</a:t>
            </a:r>
          </a:p>
          <a:p>
            <a:pPr algn="ctr"/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0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7422251"/>
              </p:ext>
            </p:extLst>
          </p:nvPr>
        </p:nvGraphicFramePr>
        <p:xfrm>
          <a:off x="-11497" y="15975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230565" y="2635435"/>
            <a:ext cx="6659879" cy="3366452"/>
            <a:chOff x="0" y="0"/>
            <a:chExt cx="6309923" cy="2923433"/>
          </a:xfrm>
        </p:grpSpPr>
        <p:sp>
          <p:nvSpPr>
            <p:cNvPr id="33" name="Rounded Rectangle 32"/>
            <p:cNvSpPr/>
            <p:nvPr/>
          </p:nvSpPr>
          <p:spPr>
            <a:xfrm>
              <a:off x="1635617" y="2356834"/>
              <a:ext cx="952500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1</a:t>
              </a:r>
              <a:r>
                <a:rPr lang="en-US" sz="2000" baseline="30000" dirty="0">
                  <a:solidFill>
                    <a:prstClr val="black"/>
                  </a:solidFill>
                </a:rPr>
                <a:t>st</a:t>
              </a:r>
              <a:r>
                <a:rPr lang="en-US" sz="2000" dirty="0">
                  <a:solidFill>
                    <a:prstClr val="black"/>
                  </a:solidFill>
                </a:rPr>
                <a:t> VP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635617" y="0"/>
              <a:ext cx="2987424" cy="553792"/>
            </a:xfrm>
            <a:prstGeom prst="roundRect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prstClr val="black"/>
                  </a:solidFill>
                  <a:ea typeface="Calibri"/>
                  <a:cs typeface="Times New Roman"/>
                </a:rPr>
                <a:t> Club Members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129566" y="553792"/>
              <a:ext cx="0" cy="2704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1635617" y="772733"/>
              <a:ext cx="2987040" cy="553720"/>
            </a:xfrm>
            <a:prstGeom prst="roundRect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Board of Directors 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635617" y="1609859"/>
              <a:ext cx="2987040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President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129566" y="1326524"/>
              <a:ext cx="0" cy="269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0" y="2279561"/>
              <a:ext cx="1377315" cy="553720"/>
            </a:xfrm>
            <a:prstGeom prst="roundRect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Secretary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932608" y="2279561"/>
              <a:ext cx="1377315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Treasurer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708338" y="1867437"/>
              <a:ext cx="92727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2704563" y="2369713"/>
              <a:ext cx="952500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2</a:t>
              </a:r>
              <a:r>
                <a:rPr lang="en-US" sz="2000" baseline="30000" dirty="0">
                  <a:solidFill>
                    <a:prstClr val="black"/>
                  </a:solidFill>
                </a:rPr>
                <a:t>nd</a:t>
              </a:r>
              <a:r>
                <a:rPr lang="en-US" sz="2000" dirty="0">
                  <a:solidFill>
                    <a:prstClr val="black"/>
                  </a:solidFill>
                </a:rPr>
                <a:t> VP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773509" y="2369713"/>
              <a:ext cx="952500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Immediate Past President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695459" y="1867437"/>
              <a:ext cx="0" cy="4121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12135" y="2163651"/>
              <a:ext cx="0" cy="192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206839" y="2163651"/>
              <a:ext cx="0" cy="1917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250028" y="2176530"/>
              <a:ext cx="0" cy="1917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623515" y="1867437"/>
              <a:ext cx="99123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15188" y="1867437"/>
              <a:ext cx="0" cy="4121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45703" y="1084927"/>
            <a:ext cx="8229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/>
              <a:t>As treasurer, you are the financial officer of the club</a:t>
            </a:r>
          </a:p>
          <a:p>
            <a:pPr lvl="0" algn="ctr"/>
            <a:endParaRPr lang="en-US" sz="1200" dirty="0"/>
          </a:p>
          <a:p>
            <a:pPr marL="285736" indent="-285736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You are responsible for all financial matters pertaining to the club</a:t>
            </a:r>
          </a:p>
          <a:p>
            <a:pPr marL="285736" indent="-285736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You are under the supervision of the president and the board of directors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313708" y="5160882"/>
            <a:ext cx="1752600" cy="84100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1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298" y="1659855"/>
            <a:ext cx="3989503" cy="394718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1150847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482775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060" lvl="1" indent="-34288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Attending all club and board meetings </a:t>
            </a:r>
          </a:p>
          <a:p>
            <a:pPr marL="800060" lvl="1" indent="-34288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Preparing club budgets </a:t>
            </a:r>
          </a:p>
          <a:p>
            <a:pPr marL="800060" lvl="1" indent="-34288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Setting annual members’ dues </a:t>
            </a:r>
          </a:p>
          <a:p>
            <a:pPr marL="800060" lvl="1" indent="-34288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Making payments on behalf of the club  </a:t>
            </a:r>
          </a:p>
          <a:p>
            <a:pPr marL="800060" lvl="1" indent="-34288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Maintaining club financial records</a:t>
            </a:r>
          </a:p>
          <a:p>
            <a:pPr marL="800060" lvl="1" indent="-34288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Filing club taxes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82980" y="1302139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As the club financial officer and member of the board of directors, your primary responsibilities include…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7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4123876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144639"/>
            <a:ext cx="82296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pPr algn="ctr"/>
            <a:r>
              <a:rPr lang="en-US" sz="2400" dirty="0"/>
              <a:t>The following Club Meeting schedule is common: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3192" y="489790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Annually</a:t>
            </a:r>
            <a:endParaRPr lang="en-US" dirty="0"/>
          </a:p>
          <a:p>
            <a:pPr marL="800060" lvl="1" indent="-342883">
              <a:buFont typeface="Wingdings" panose="05000000000000000000" pitchFamily="2" charset="2"/>
              <a:buChar char="§"/>
            </a:pPr>
            <a:r>
              <a:rPr lang="en-US" sz="2000" dirty="0"/>
              <a:t>Officer transition meeting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0363" y="3276601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Needed</a:t>
            </a:r>
          </a:p>
          <a:p>
            <a:pPr marL="800060" lvl="1" indent="-342883">
              <a:buFont typeface="Wingdings" panose="05000000000000000000" pitchFamily="2" charset="2"/>
              <a:buChar char="§"/>
            </a:pPr>
            <a:r>
              <a:rPr lang="en-US" sz="2000" dirty="0"/>
              <a:t>Board of Directors special meetings (when requested by 3 or more board members)</a:t>
            </a:r>
          </a:p>
          <a:p>
            <a:pPr marL="800060" lvl="1" indent="-342883">
              <a:buFont typeface="Wingdings" panose="05000000000000000000" pitchFamily="2" charset="2"/>
              <a:buChar char="§"/>
            </a:pPr>
            <a:r>
              <a:rPr lang="en-US" sz="2000" dirty="0"/>
              <a:t>Club special meetings (requested at least 10 days prior)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0363" y="2057402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Monthly</a:t>
            </a:r>
          </a:p>
          <a:p>
            <a:pPr marL="800060" lvl="1" indent="-342883">
              <a:buFont typeface="Wingdings" panose="05000000000000000000" pitchFamily="2" charset="2"/>
              <a:buChar char="§"/>
            </a:pPr>
            <a:r>
              <a:rPr lang="en-US" sz="2000" dirty="0"/>
              <a:t>Board of Directors regular meeting </a:t>
            </a:r>
          </a:p>
          <a:p>
            <a:pPr marL="800060" lvl="1" indent="-342883">
              <a:buFont typeface="Wingdings" panose="05000000000000000000" pitchFamily="2" charset="2"/>
              <a:buChar char="§"/>
            </a:pPr>
            <a:r>
              <a:rPr lang="en-US" sz="2000" dirty="0"/>
              <a:t>Club regular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21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3061870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6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4404" y="3691005"/>
            <a:ext cx="8697093" cy="231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Each club should have two accounts:</a:t>
            </a:r>
          </a:p>
          <a:p>
            <a:pPr algn="ctr">
              <a:lnSpc>
                <a:spcPct val="150000"/>
              </a:lnSpc>
            </a:pPr>
            <a:endParaRPr lang="en-US" sz="1200" dirty="0"/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Administrative &amp; Humanitarian</a:t>
            </a:r>
          </a:p>
          <a:p>
            <a:pPr algn="ctr">
              <a:lnSpc>
                <a:spcPct val="150000"/>
              </a:lnSpc>
            </a:pPr>
            <a:endParaRPr lang="en-US" sz="16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The two accounts must balance </a:t>
            </a:r>
            <a:r>
              <a:rPr lang="en-US" sz="2400" u="sng" dirty="0"/>
              <a:t>independently</a:t>
            </a:r>
            <a:r>
              <a:rPr lang="en-US" sz="2400" dirty="0"/>
              <a:t> of each other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402" y="1302603"/>
            <a:ext cx="874309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Preparation of the club’s budgets is one of the </a:t>
            </a:r>
          </a:p>
          <a:p>
            <a:pPr algn="ctr"/>
            <a:r>
              <a:rPr lang="en-US" sz="2400" dirty="0"/>
              <a:t>treasurer’s major responsibilities. 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Done in conjunction with the President, the budget should be presented for approval at the first board meeting</a:t>
            </a:r>
          </a:p>
        </p:txBody>
      </p:sp>
      <p:pic>
        <p:nvPicPr>
          <p:cNvPr id="2" name="Picture 1" descr="Zurich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883">
            <a:off x="6976641" y="4032289"/>
            <a:ext cx="1881427" cy="1411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3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342997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1167BB1-D2D4-472C-90E1-476FAECC5E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732034"/>
              </p:ext>
            </p:extLst>
          </p:nvPr>
        </p:nvGraphicFramePr>
        <p:xfrm>
          <a:off x="3763963" y="3184525"/>
          <a:ext cx="16144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10" imgW="1613880" imgH="488520" progId="Package">
                  <p:embed/>
                </p:oleObj>
              </mc:Choice>
              <mc:Fallback>
                <p:oleObj name="Packager Shell Object" showAsIcon="1" r:id="rId10" imgW="1613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63963" y="3184525"/>
                        <a:ext cx="161448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7092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75116637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2DBF324-639D-4EAE-802B-8DAC2FECC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120529"/>
              </p:ext>
            </p:extLst>
          </p:nvPr>
        </p:nvGraphicFramePr>
        <p:xfrm>
          <a:off x="3660775" y="3184525"/>
          <a:ext cx="18224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r Shell Object" showAsIcon="1" r:id="rId10" imgW="1822320" imgH="488520" progId="Package">
                  <p:embed/>
                </p:oleObj>
              </mc:Choice>
              <mc:Fallback>
                <p:oleObj name="Packager Shell Object" showAsIcon="1" r:id="rId10" imgW="1822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60775" y="3184525"/>
                        <a:ext cx="18224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7802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5741810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900" y="1243710"/>
            <a:ext cx="8458200" cy="26530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Administrative Budget</a:t>
            </a:r>
          </a:p>
          <a:p>
            <a:endParaRPr lang="en-US" sz="2000" dirty="0"/>
          </a:p>
          <a:p>
            <a:pPr marL="342883" indent="-34288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Used for the internal running of the club</a:t>
            </a:r>
          </a:p>
          <a:p>
            <a:pPr marL="342883" indent="-34288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Income from dues, tail-twisting and money raised directly from members</a:t>
            </a:r>
          </a:p>
          <a:p>
            <a:pPr marL="342883" indent="-34288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Expenses for printing, postage and other costs related to club operations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989637"/>
            <a:ext cx="2228851" cy="2047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5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5010"/>
  <p:tag name="ARTICULATE_PROJECT_CHECK" val="0"/>
  <p:tag name="ARTICULATE_PRESENTER_VERSION" val="6"/>
  <p:tag name="PRESENTER_PREVIEW_START" val="18"/>
  <p:tag name="PRESENTER_PREVIEW_END" val="21"/>
  <p:tag name="LMS_PUBLISH" val="No"/>
  <p:tag name="ARTICULATE_TEMPLATE" val="Corporate Communications"/>
  <p:tag name="PRESENTER_PREVIEW_MODE" val="0"/>
  <p:tag name="ARTICULATE_SLIDE_COUNT" val="7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5f90375-f8fb-43ac-a965-2138a385ec6c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24402</TotalTime>
  <Words>699</Words>
  <Application>Microsoft Office PowerPoint</Application>
  <PresentationFormat>On-screen Show (4:3)</PresentationFormat>
  <Paragraphs>164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Lucida Sans Unicode</vt:lpstr>
      <vt:lpstr>Rage Italic</vt:lpstr>
      <vt:lpstr>Times New Roman</vt:lpstr>
      <vt:lpstr>Wingdings</vt:lpstr>
      <vt:lpstr>Retrospect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Cicero, Valerie</dc:creator>
  <cp:lastModifiedBy>Dawn Grogan</cp:lastModifiedBy>
  <cp:revision>783</cp:revision>
  <cp:lastPrinted>2020-05-14T16:58:31Z</cp:lastPrinted>
  <dcterms:created xsi:type="dcterms:W3CDTF">2014-04-23T13:12:09Z</dcterms:created>
  <dcterms:modified xsi:type="dcterms:W3CDTF">2020-07-31T16:43:55Z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Club President Presentation2</vt:lpwstr>
  </property>
  <property fmtid="{D5CDD505-2E9C-101B-9397-08002B2CF9AE}" pid="4" name="ArticulateGUID">
    <vt:lpwstr>3365BD82-7352-40F4-0000-CCA10032DD25</vt:lpwstr>
  </property>
  <property fmtid="{D5CDD505-2E9C-101B-9397-08002B2CF9AE}" pid="5" name="ArticulateProjectFull">
    <vt:lpwstr>O:\Leadership\Curriculum\Club Officer Training Revision 2014\Self-Study Modules\Treasurer\EN\Club Treasurer Training EN MASTER.ppta</vt:lpwstr>
  </property>
</Properties>
</file>